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a575f9063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a575f9063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a575f906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a575f906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a575f906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a575f906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a575f9063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a575f9063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a575f9063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a575f9063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a575f9063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a575f9063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Building (a part of) Watson</a:t>
            </a:r>
            <a:endParaRPr sz="3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818275" y="3797825"/>
            <a:ext cx="39951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Bucur </a:t>
            </a:r>
            <a:r>
              <a:rPr lang="en"/>
              <a:t>Răzvan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Muresan Vlad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Misan Maria-Teodora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549400" y="185000"/>
            <a:ext cx="4045200" cy="7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47000" y="1495500"/>
            <a:ext cx="4045200" cy="21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Objective</a:t>
            </a:r>
            <a:r>
              <a:rPr b="1" lang="en">
                <a:solidFill>
                  <a:schemeClr val="dk2"/>
                </a:solidFill>
              </a:rPr>
              <a:t> → </a:t>
            </a:r>
            <a:r>
              <a:rPr lang="en"/>
              <a:t>Create a simplified version of IBM Watson to compete at answering Jeopardy questions using Wikipedia as a primary information source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13200" y="1533275"/>
            <a:ext cx="3837000" cy="17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2100" u="sng"/>
              <a:t>Challenge</a:t>
            </a:r>
            <a:r>
              <a:rPr lang="en" sz="2100"/>
              <a:t> → </a:t>
            </a:r>
            <a:r>
              <a:rPr lang="en" sz="2100">
                <a:solidFill>
                  <a:schemeClr val="lt2"/>
                </a:solidFill>
              </a:rPr>
              <a:t>Efficiently </a:t>
            </a:r>
            <a:r>
              <a:rPr lang="en" sz="2100">
                <a:solidFill>
                  <a:schemeClr val="lt2"/>
                </a:solidFill>
              </a:rPr>
              <a:t>processing</a:t>
            </a:r>
            <a:r>
              <a:rPr lang="en" sz="2100">
                <a:solidFill>
                  <a:schemeClr val="lt2"/>
                </a:solidFill>
              </a:rPr>
              <a:t> and searching through vast amounts of data to find relevant </a:t>
            </a:r>
            <a:r>
              <a:rPr lang="en" sz="2100">
                <a:solidFill>
                  <a:schemeClr val="lt2"/>
                </a:solidFill>
              </a:rPr>
              <a:t>answers</a:t>
            </a:r>
            <a:endParaRPr sz="2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715750" y="408025"/>
            <a:ext cx="3712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Steps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45819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romanUcPeriod"/>
            </a:pPr>
            <a:r>
              <a:rPr b="1" lang="en">
                <a:solidFill>
                  <a:schemeClr val="lt2"/>
                </a:solidFill>
              </a:rPr>
              <a:t>Data Retrieval</a:t>
            </a:r>
            <a:endParaRPr b="1">
              <a:solidFill>
                <a:schemeClr val="lt2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Collected and indexed</a:t>
            </a:r>
            <a:r>
              <a:rPr lang="en"/>
              <a:t> approximately 280,000 Wikipedia </a:t>
            </a:r>
            <a:r>
              <a:rPr i="1" lang="en"/>
              <a:t>articles</a:t>
            </a:r>
            <a:r>
              <a:rPr lang="en"/>
              <a:t> to serve as the knowledge base.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5470550" y="1171600"/>
            <a:ext cx="3361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ld Standard TT"/>
              <a:buAutoNum type="romanUcPeriod"/>
            </a:pPr>
            <a:r>
              <a:rPr b="1" lang="en" sz="18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Pre-Processing with NLP</a:t>
            </a:r>
            <a:endParaRPr b="1" sz="18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</a:t>
            </a:r>
            <a:r>
              <a:rPr i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Applied NLP techniques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focusing on </a:t>
            </a:r>
            <a:r>
              <a:rPr i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lemmatization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to normalize text data for better search performance.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303475" y="3111100"/>
            <a:ext cx="53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303475" y="3103450"/>
            <a:ext cx="5328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ld Standard TT"/>
              <a:buAutoNum type="romanUcPeriod"/>
            </a:pPr>
            <a:r>
              <a:rPr b="1" lang="en" sz="18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Whoosh Indexing Process</a:t>
            </a:r>
            <a:endParaRPr b="1" sz="18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Utilized Whoosh for creating a </a:t>
            </a:r>
            <a:r>
              <a:rPr i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searchable index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of pre-processed Wikipedia articles, enabling </a:t>
            </a:r>
            <a:r>
              <a:rPr i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efficient information retrieval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536500" y="100825"/>
            <a:ext cx="6999000" cy="14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Advanced </a:t>
            </a:r>
            <a:r>
              <a:rPr lang="en" sz="3700"/>
              <a:t>Query Processing</a:t>
            </a:r>
            <a:endParaRPr sz="3700"/>
          </a:p>
        </p:txBody>
      </p:sp>
      <p:sp>
        <p:nvSpPr>
          <p:cNvPr id="82" name="Google Shape;82;p16"/>
          <p:cNvSpPr txBox="1"/>
          <p:nvPr/>
        </p:nvSpPr>
        <p:spPr>
          <a:xfrm>
            <a:off x="663850" y="1788100"/>
            <a:ext cx="616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95550" y="1385350"/>
            <a:ext cx="73467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lphaUcPeriod"/>
            </a:pPr>
            <a:r>
              <a:rPr i="1"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Initial Query Attempts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→ Started with raw queries directly derived from Jeopardy clues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lphaUcPeriod"/>
            </a:pPr>
            <a:r>
              <a:rPr i="1"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NLP-Enhanced Queries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→ Improved query effectiveness by applying the same NLP preprocessing used before indexing, including lemmatization and TF-IDF incorporating the Jeopardy category in the query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lphaUcPeriod"/>
            </a:pPr>
            <a:r>
              <a:rPr i="1" lang="en" sz="18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Leveraged GPT to further enhance queries</a:t>
            </a:r>
            <a:r>
              <a:rPr i="1" lang="en" sz="18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→ in cases of initial failure or to provide additional context, ensuring higher relevance and accuracy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83450" y="-131050"/>
            <a:ext cx="4045200" cy="169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00"/>
              <a:t>Results and Insights</a:t>
            </a:r>
            <a:endParaRPr sz="3700"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847000" y="616325"/>
            <a:ext cx="3837000" cy="30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chemeClr val="accent5"/>
                </a:solidFill>
              </a:rPr>
              <a:t>!!!</a:t>
            </a:r>
            <a:r>
              <a:rPr lang="en" sz="2850"/>
              <a:t> – Observed </a:t>
            </a:r>
            <a:r>
              <a:rPr i="1" lang="en" sz="2850"/>
              <a:t>significant </a:t>
            </a:r>
            <a:r>
              <a:rPr lang="en" sz="2850" u="sng"/>
              <a:t>improvements</a:t>
            </a:r>
            <a:r>
              <a:rPr lang="en" sz="2850"/>
              <a:t> in Precision@1 and Mean Reciprocal Rank (MRR) through iterative enhancements.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847000" y="2571750"/>
            <a:ext cx="3607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!!!</a:t>
            </a: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– </a:t>
            </a:r>
            <a:r>
              <a:rPr i="1"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Integrating GPT </a:t>
            </a: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query enhancement and result re-ranking </a:t>
            </a:r>
            <a:r>
              <a:rPr i="1"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proved crucial </a:t>
            </a: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handling complex queries and improving answer accuracy.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00" y="2553902"/>
            <a:ext cx="3607801" cy="160558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80050" y="4159500"/>
            <a:ext cx="388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Prompt engineering to enhance queries</a:t>
            </a:r>
            <a:endParaRPr sz="11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929450" y="445025"/>
            <a:ext cx="52851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00"/>
              <a:t>Challenges and Solutions</a:t>
            </a:r>
            <a:endParaRPr sz="37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8225" y="1384450"/>
            <a:ext cx="3999900" cy="18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???</a:t>
            </a:r>
            <a:r>
              <a:rPr b="1" lang="en" sz="1600"/>
              <a:t> Handling the vast volume of data efficiently </a:t>
            </a:r>
            <a:endParaRPr b="1" sz="16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500"/>
              <a:buChar char="-"/>
            </a:pPr>
            <a:r>
              <a:rPr lang="en" sz="1500"/>
              <a:t>I</a:t>
            </a:r>
            <a:r>
              <a:rPr lang="en" sz="1500"/>
              <a:t>mplemented batch processing and parallel computing techniques for data pre-processing and indexing</a:t>
            </a:r>
            <a:endParaRPr sz="1500"/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832400" y="1384450"/>
            <a:ext cx="3999900" cy="20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???</a:t>
            </a:r>
            <a:r>
              <a:rPr b="1" lang="en" sz="1600"/>
              <a:t> Improving the relevance of search results</a:t>
            </a:r>
            <a:endParaRPr b="1" sz="16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500"/>
              <a:buChar char="-"/>
            </a:pPr>
            <a:r>
              <a:rPr lang="en" sz="1500"/>
              <a:t>Applied advanced NLP techniques for query building and integrated GPT for dynamic query enhancement and result re-ranking</a:t>
            </a:r>
            <a:endParaRPr sz="1500"/>
          </a:p>
        </p:txBody>
      </p:sp>
      <p:sp>
        <p:nvSpPr>
          <p:cNvPr id="100" name="Google Shape;100;p18"/>
          <p:cNvSpPr txBox="1"/>
          <p:nvPr/>
        </p:nvSpPr>
        <p:spPr>
          <a:xfrm>
            <a:off x="1907700" y="3582675"/>
            <a:ext cx="53286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??? </a:t>
            </a:r>
            <a:r>
              <a:rPr b="1"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Dealing with no-result queries</a:t>
            </a:r>
            <a:endParaRPr b="1"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 Standard TT"/>
              <a:buChar char="-"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Used GPT to reformulate queries, making them broader or more related to the initial clue, significantly reducing no-result instances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200"/>
              <a:t>THANK YOU!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