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2686F-B1E9-4D1B-B8D7-B47859F5D8F6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2CB5-AA1E-4C3B-BD28-03DC622AA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20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C1B4-68BC-4B50-ABD8-301D912DA507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8009F-0B15-4F2D-8DE3-2C4948923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972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4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3576-D2AE-4E34-A935-D6822B31F2BB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4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2605-6055-430B-8387-B653EE99690D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962-FAC2-4D4D-984A-D2B9DD9B99C4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478-1019-4A3E-8608-46905F3B64EC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44BA-5A0E-4D0F-95E6-4F3C880EBB2B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4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FB1B-441F-43BC-983D-3163D5C6F7EB}" type="datetime1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2E7-65B4-43D3-B718-54204665C3D4}" type="datetime1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1598-A525-4C81-BF24-D29C7F7290B1}" type="datetime1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C334-F31D-46AC-BE9D-0EAEEF4BF4EF}" type="datetime1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41CE-9A96-464E-8108-CB4829A1AE30}" type="datetime1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8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322E-1786-4000-A742-B38331AE125F}" type="datetime1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72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976-E0CF-4EDB-A45B-F19F81EE0F46}" type="datetime1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9665-1809-48E9-B27D-0300E6D2E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7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622" y="68179"/>
            <a:ext cx="91132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sz="1400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400" b="1" dirty="0"/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b="1" dirty="0"/>
              <a:t>ВЫСШЕГО ОБРАЗОВАНИЯ «ДОНСКОЙ ГОСУДАРСТВЕННЫЙ ТЕХНИЧЕСКИЙ УНИВЕРСИТЕТ» </a:t>
            </a:r>
            <a:r>
              <a:rPr lang="ru-RU" sz="1400" b="1" dirty="0" smtClean="0"/>
              <a:t>(</a:t>
            </a:r>
            <a:r>
              <a:rPr lang="ru-RU" sz="1400" b="1" dirty="0"/>
              <a:t>ДГТУ</a:t>
            </a:r>
            <a:r>
              <a:rPr lang="ru-RU" sz="1400" b="1" dirty="0" smtClean="0"/>
              <a:t>)</a:t>
            </a:r>
          </a:p>
          <a:p>
            <a:pPr algn="ctr"/>
            <a:endParaRPr lang="ru-RU" sz="1400" b="1" dirty="0" smtClean="0"/>
          </a:p>
          <a:p>
            <a:pPr algn="ctr"/>
            <a:r>
              <a:rPr lang="ru-RU" sz="1600" dirty="0"/>
              <a:t>Факультет   «Информатика и вычислительная техника</a:t>
            </a:r>
            <a:r>
              <a:rPr lang="ru-RU" sz="1600" dirty="0" smtClean="0"/>
              <a:t>»</a:t>
            </a:r>
            <a:endParaRPr lang="ru-RU" sz="1600" dirty="0"/>
          </a:p>
          <a:p>
            <a:pPr algn="ctr"/>
            <a:r>
              <a:rPr lang="ru-RU" sz="1600" dirty="0"/>
              <a:t>Кафедра   «</a:t>
            </a:r>
            <a:r>
              <a:rPr lang="ru-RU" sz="1600" dirty="0" err="1"/>
              <a:t>Кибербезопасность</a:t>
            </a:r>
            <a:r>
              <a:rPr lang="ru-RU" sz="1600" dirty="0"/>
              <a:t> информационных систем»</a:t>
            </a:r>
          </a:p>
          <a:p>
            <a:pPr algn="ctr"/>
            <a:endParaRPr lang="ru-RU" sz="14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3609" y="68179"/>
            <a:ext cx="954505" cy="8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1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4242" y="2561169"/>
            <a:ext cx="9144000" cy="390701"/>
          </a:xfrm>
        </p:spPr>
        <p:txBody>
          <a:bodyPr>
            <a:noAutofit/>
          </a:bodyPr>
          <a:lstStyle/>
          <a:p>
            <a:r>
              <a:rPr lang="ru-RU" sz="2400" dirty="0" smtClean="0"/>
              <a:t>ВЫПУСКНАЯ КВАЛИФИКАЦИОННАЯ РАБОТА НА ТЕМУ:</a:t>
            </a:r>
            <a:endParaRPr lang="ru-RU" sz="2400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1468861" y="2951870"/>
            <a:ext cx="9144000" cy="1288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«Разработка программного средства для уничтожения пользовательских данных в ОС </a:t>
            </a:r>
            <a:r>
              <a:rPr lang="ru-RU" sz="3200" dirty="0" err="1"/>
              <a:t>Windows</a:t>
            </a:r>
            <a:r>
              <a:rPr lang="ru-RU" sz="3200" dirty="0"/>
              <a:t>»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321048" y="4699317"/>
            <a:ext cx="5242561" cy="1288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/>
              <a:t>Научный руководитель</a:t>
            </a:r>
          </a:p>
          <a:p>
            <a:pPr algn="l"/>
            <a:r>
              <a:rPr lang="ru-RU" sz="2400" dirty="0" smtClean="0"/>
              <a:t>Доцент</a:t>
            </a:r>
            <a:r>
              <a:rPr lang="en-US" sz="2400" dirty="0" smtClean="0"/>
              <a:t> </a:t>
            </a:r>
            <a:r>
              <a:rPr lang="ru-RU" sz="2400" dirty="0" smtClean="0"/>
              <a:t>каф. «КБИС», </a:t>
            </a:r>
            <a:r>
              <a:rPr lang="ru-RU" sz="2400" dirty="0" err="1" smtClean="0"/>
              <a:t>к.т.н</a:t>
            </a:r>
            <a:r>
              <a:rPr lang="en-US" sz="2400" dirty="0" smtClean="0"/>
              <a:t>.</a:t>
            </a:r>
            <a:endParaRPr lang="ru-RU" sz="2400" dirty="0"/>
          </a:p>
          <a:p>
            <a:pPr algn="l"/>
            <a:r>
              <a:rPr lang="ru-RU" sz="2400" dirty="0" err="1" smtClean="0"/>
              <a:t>Язвинская</a:t>
            </a:r>
            <a:r>
              <a:rPr lang="ru-RU" sz="2400" dirty="0" smtClean="0"/>
              <a:t> Наталья Николаевна</a:t>
            </a: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6518114" y="4699317"/>
            <a:ext cx="5242561" cy="1288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 smtClean="0"/>
              <a:t>Выполнил</a:t>
            </a:r>
          </a:p>
          <a:p>
            <a:pPr algn="r"/>
            <a:r>
              <a:rPr lang="ru-RU" sz="2400" dirty="0"/>
              <a:t>с</a:t>
            </a:r>
            <a:r>
              <a:rPr lang="ru-RU" sz="2400" dirty="0" smtClean="0"/>
              <a:t>тудент группы ВКБ61</a:t>
            </a:r>
          </a:p>
          <a:p>
            <a:pPr algn="r"/>
            <a:r>
              <a:rPr lang="ru-RU" sz="2400" dirty="0" smtClean="0"/>
              <a:t>Следков Владислав Валерьевич</a:t>
            </a:r>
          </a:p>
        </p:txBody>
      </p:sp>
    </p:spTree>
    <p:extLst>
      <p:ext uri="{BB962C8B-B14F-4D97-AF65-F5344CB8AC3E}">
        <p14:creationId xmlns:p14="http://schemas.microsoft.com/office/powerpoint/2010/main" val="29319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70342" y="174812"/>
            <a:ext cx="519952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ОПИСАНИЕ РАБОТЫ ПРОГРАММНОГО СРЕДСТВА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4"/>
          <a:stretch/>
        </p:blipFill>
        <p:spPr>
          <a:xfrm>
            <a:off x="5758352" y="1303020"/>
            <a:ext cx="6231942" cy="2168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81"/>
          <a:stretch/>
        </p:blipFill>
        <p:spPr>
          <a:xfrm>
            <a:off x="5753037" y="3965098"/>
            <a:ext cx="6237257" cy="2165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7612" y="6374112"/>
            <a:ext cx="327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Интерфейс программного средства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66063" y="3465411"/>
            <a:ext cx="461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Область памяти, занимаемая файлом до удаления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1976" y="6130664"/>
            <a:ext cx="357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Область памяти после удаления файла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033668"/>
            <a:ext cx="5329101" cy="53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70342" y="174812"/>
            <a:ext cx="519952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12" name="Объект 11"/>
          <p:cNvSpPr txBox="1">
            <a:spLocks/>
          </p:cNvSpPr>
          <p:nvPr/>
        </p:nvSpPr>
        <p:spPr>
          <a:xfrm>
            <a:off x="1140759" y="1666394"/>
            <a:ext cx="9910482" cy="422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/>
              <a:t>В результате проведенной работы было разработано программное средство, уничтожающее пользовательские данные в ОС </a:t>
            </a:r>
            <a:r>
              <a:rPr lang="ru-RU" sz="2200" dirty="0" err="1"/>
              <a:t>Windows</a:t>
            </a:r>
            <a:r>
              <a:rPr lang="ru-RU" sz="2200" dirty="0"/>
              <a:t>, а также были выполнены следующие задачи:</a:t>
            </a:r>
          </a:p>
          <a:p>
            <a:pPr marL="342900" lvl="0" indent="-342900" algn="l">
              <a:buFont typeface="Calibri" panose="020F0502020204030204" pitchFamily="34" charset="0"/>
              <a:buChar char="-"/>
            </a:pPr>
            <a:r>
              <a:rPr lang="ru-RU" sz="2200" dirty="0" smtClean="0"/>
              <a:t>проанализированы </a:t>
            </a:r>
            <a:r>
              <a:rPr lang="ru-RU" sz="2200" dirty="0"/>
              <a:t>особенности хранения и безвозвратного </a:t>
            </a:r>
            <a:r>
              <a:rPr lang="ru-RU" sz="2200" dirty="0" smtClean="0"/>
              <a:t>удаления информации </a:t>
            </a:r>
            <a:r>
              <a:rPr lang="ru-RU" sz="2200" dirty="0"/>
              <a:t>с накопителей различных типов;</a:t>
            </a:r>
            <a:endParaRPr lang="ru-RU" sz="2200" dirty="0" smtClean="0"/>
          </a:p>
          <a:p>
            <a:pPr marL="342900" lvl="0" indent="-342900" algn="l">
              <a:buFont typeface="Calibri" panose="020F0502020204030204" pitchFamily="34" charset="0"/>
              <a:buChar char="-"/>
            </a:pPr>
            <a:r>
              <a:rPr lang="ru-RU" sz="2200" dirty="0" smtClean="0"/>
              <a:t>проведён </a:t>
            </a:r>
            <a:r>
              <a:rPr lang="ru-RU" sz="2200" dirty="0"/>
              <a:t>обзор существующих алгоритмов уничтожения данных;</a:t>
            </a:r>
            <a:endParaRPr lang="ru-RU" sz="2200" dirty="0" smtClean="0"/>
          </a:p>
          <a:p>
            <a:pPr marL="342900" lvl="0" indent="-342900" algn="l">
              <a:buFont typeface="Calibri" panose="020F0502020204030204" pitchFamily="34" charset="0"/>
              <a:buChar char="-"/>
            </a:pPr>
            <a:r>
              <a:rPr lang="ru-RU" sz="2200" dirty="0" smtClean="0"/>
              <a:t>выполнен </a:t>
            </a:r>
            <a:r>
              <a:rPr lang="ru-RU" sz="2200" dirty="0"/>
              <a:t>обзор и анализ программных средств для безвозвратного удаления информации в ОС </a:t>
            </a:r>
            <a:r>
              <a:rPr lang="ru-RU" sz="2200" dirty="0" err="1"/>
              <a:t>Windows</a:t>
            </a:r>
            <a:r>
              <a:rPr lang="ru-RU" sz="2200" dirty="0"/>
              <a:t>;</a:t>
            </a:r>
            <a:endParaRPr lang="ru-RU" sz="2200" dirty="0" smtClean="0"/>
          </a:p>
          <a:p>
            <a:pPr marL="342900" lvl="0" indent="-342900" algn="l">
              <a:buFont typeface="Calibri" panose="020F0502020204030204" pitchFamily="34" charset="0"/>
              <a:buChar char="-"/>
            </a:pPr>
            <a:r>
              <a:rPr lang="ru-RU" sz="2200" dirty="0" smtClean="0"/>
              <a:t>разработан </a:t>
            </a:r>
            <a:r>
              <a:rPr lang="ru-RU" sz="2200" dirty="0"/>
              <a:t>алгоритм работы программного </a:t>
            </a:r>
            <a:r>
              <a:rPr lang="ru-RU" sz="2200" dirty="0" smtClean="0"/>
              <a:t>средства;</a:t>
            </a:r>
          </a:p>
          <a:p>
            <a:pPr marL="342900" lvl="0" indent="-342900" algn="l">
              <a:buFont typeface="Calibri" panose="020F0502020204030204" pitchFamily="34" charset="0"/>
              <a:buChar char="-"/>
            </a:pPr>
            <a:r>
              <a:rPr lang="ru-RU" sz="2200" dirty="0" smtClean="0"/>
              <a:t>выполнена программная реализация.</a:t>
            </a:r>
          </a:p>
          <a:p>
            <a:pPr algn="l"/>
            <a:r>
              <a:rPr lang="ru-RU" sz="2200" dirty="0" smtClean="0"/>
              <a:t>Таким </a:t>
            </a:r>
            <a:r>
              <a:rPr lang="ru-RU" sz="2200" dirty="0"/>
              <a:t>образом, поставленная цель работы была </a:t>
            </a:r>
            <a:r>
              <a:rPr lang="ru-RU" sz="2200" dirty="0" smtClean="0"/>
              <a:t>достигнута.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723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1322056"/>
            <a:ext cx="10515600" cy="4759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sz="2800" b="1" dirty="0" smtClean="0"/>
              <a:t>Объект исследования:</a:t>
            </a:r>
            <a:r>
              <a:rPr lang="ru-RU" sz="2800" dirty="0"/>
              <a:t> процесс безвозвратного удаления данных с накопителей различных типов в ОС </a:t>
            </a:r>
            <a:r>
              <a:rPr lang="ru-RU" sz="2800" dirty="0" err="1"/>
              <a:t>Windows</a:t>
            </a:r>
            <a:r>
              <a:rPr lang="ru-RU" sz="2800" dirty="0" smtClean="0"/>
              <a:t>.</a:t>
            </a:r>
            <a:endParaRPr lang="ru-RU" sz="2800" dirty="0"/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sz="2800" b="1" dirty="0" smtClean="0"/>
              <a:t>Предмет исследования:</a:t>
            </a:r>
            <a:r>
              <a:rPr lang="ru-RU" sz="2800" dirty="0"/>
              <a:t> методы безвозвратного удаления пользовательских данных</a:t>
            </a:r>
            <a:r>
              <a:rPr lang="ru-RU" sz="2800" dirty="0" smtClean="0"/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</a:pPr>
            <a:r>
              <a:rPr lang="ru-RU" sz="2800" b="1" dirty="0" smtClean="0"/>
              <a:t>Цель работы: </a:t>
            </a:r>
            <a:r>
              <a:rPr lang="ru-RU" sz="2800" dirty="0"/>
              <a:t>разработка программного средства для уничтожения пользовательских данных в ОС </a:t>
            </a:r>
            <a:r>
              <a:rPr lang="ru-RU" sz="2800" dirty="0" err="1"/>
              <a:t>Windows</a:t>
            </a:r>
            <a:r>
              <a:rPr lang="ru-RU" sz="2800" dirty="0"/>
              <a:t>.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ОБЪЕКТ, ПРЕДМЕТ, ЦЕЛЬ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410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4708" y="1443290"/>
            <a:ext cx="9902584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685800">
              <a:lnSpc>
                <a:spcPct val="150000"/>
              </a:lnSpc>
              <a:spcBef>
                <a:spcPts val="750"/>
              </a:spcBef>
            </a:pPr>
            <a:r>
              <a:rPr lang="ru-RU" sz="2400" b="1" dirty="0" smtClean="0">
                <a:solidFill>
                  <a:prstClr val="black"/>
                </a:solidFill>
              </a:rPr>
              <a:t>Задачи исследования</a:t>
            </a:r>
            <a:r>
              <a:rPr lang="ru-RU" sz="2400" dirty="0" smtClean="0">
                <a:solidFill>
                  <a:prstClr val="black"/>
                </a:solidFill>
              </a:rPr>
              <a:t>: </a:t>
            </a:r>
            <a:endParaRPr lang="ru-RU" sz="2400" dirty="0">
              <a:solidFill>
                <a:prstClr val="black"/>
              </a:solidFill>
            </a:endParaRPr>
          </a:p>
          <a:p>
            <a:pPr lvl="0" indent="442913" defTabSz="6858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solidFill>
                  <a:prstClr val="black"/>
                </a:solidFill>
              </a:rPr>
              <a:t>проанализировать особенности </a:t>
            </a:r>
            <a:r>
              <a:rPr lang="ru-RU" sz="2400" dirty="0">
                <a:solidFill>
                  <a:prstClr val="black"/>
                </a:solidFill>
              </a:rPr>
              <a:t>хранения и безвозвратного удаления информации с накопителей различных типов;</a:t>
            </a:r>
          </a:p>
          <a:p>
            <a:pPr lvl="0" indent="442913" defTabSz="6858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solidFill>
                  <a:prstClr val="black"/>
                </a:solidFill>
              </a:rPr>
              <a:t>провести </a:t>
            </a:r>
            <a:r>
              <a:rPr lang="ru-RU" sz="2400" dirty="0">
                <a:solidFill>
                  <a:prstClr val="black"/>
                </a:solidFill>
              </a:rPr>
              <a:t>обзор существующих алгоритмов уничтожения данных;</a:t>
            </a:r>
          </a:p>
          <a:p>
            <a:pPr lvl="0" indent="442913" defTabSz="6858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solidFill>
                  <a:prstClr val="black"/>
                </a:solidFill>
              </a:rPr>
              <a:t>выполнить обзор и анализ программных средств для безвозвратного удаления информации в ОС </a:t>
            </a:r>
            <a:r>
              <a:rPr lang="ru-RU" sz="2400" dirty="0" err="1" smtClean="0">
                <a:solidFill>
                  <a:prstClr val="black"/>
                </a:solidFill>
              </a:rPr>
              <a:t>Windows</a:t>
            </a:r>
            <a:r>
              <a:rPr lang="ru-RU" sz="2400" dirty="0" smtClean="0">
                <a:solidFill>
                  <a:prstClr val="black"/>
                </a:solidFill>
              </a:rPr>
              <a:t>;</a:t>
            </a:r>
            <a:endParaRPr lang="ru-RU" sz="2400" dirty="0" smtClean="0">
              <a:solidFill>
                <a:prstClr val="black"/>
              </a:solidFill>
            </a:endParaRPr>
          </a:p>
          <a:p>
            <a:pPr lvl="0" indent="442913" defTabSz="6858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solidFill>
                  <a:prstClr val="black"/>
                </a:solidFill>
              </a:rPr>
              <a:t>разработать </a:t>
            </a:r>
            <a:r>
              <a:rPr lang="ru-RU" sz="2400" dirty="0">
                <a:solidFill>
                  <a:prstClr val="black"/>
                </a:solidFill>
              </a:rPr>
              <a:t>алгоритм работы программного средства;</a:t>
            </a:r>
          </a:p>
          <a:p>
            <a:pPr lvl="0" indent="442913" defTabSz="6858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solidFill>
                  <a:prstClr val="black"/>
                </a:solidFill>
              </a:rPr>
              <a:t>выполнить </a:t>
            </a:r>
            <a:r>
              <a:rPr lang="ru-RU" sz="2400" dirty="0">
                <a:solidFill>
                  <a:prstClr val="black"/>
                </a:solidFill>
              </a:rPr>
              <a:t>программную </a:t>
            </a:r>
            <a:r>
              <a:rPr lang="ru-RU" sz="2400" dirty="0" smtClean="0">
                <a:solidFill>
                  <a:prstClr val="black"/>
                </a:solidFill>
              </a:rPr>
              <a:t>реализацию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ЗАДАЧИ ИССЛЕДОВАНИЯ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6841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АКТУАЛЬНОСТЬ РАБОТЫ</a:t>
            </a:r>
            <a:endParaRPr lang="ru-RU" sz="3600" b="1" dirty="0"/>
          </a:p>
        </p:txBody>
      </p:sp>
      <p:sp>
        <p:nvSpPr>
          <p:cNvPr id="6" name="Объект 11"/>
          <p:cNvSpPr txBox="1">
            <a:spLocks/>
          </p:cNvSpPr>
          <p:nvPr/>
        </p:nvSpPr>
        <p:spPr>
          <a:xfrm>
            <a:off x="438149" y="1523243"/>
            <a:ext cx="11315701" cy="453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dirty="0"/>
              <a:t>ГОСТ Р 50739-95 «Средства вычислительной техники. Защита от несанкционированного доступа к информации. Общие технические требования» </a:t>
            </a:r>
            <a:endParaRPr lang="ru-RU" b="1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«</a:t>
            </a:r>
            <a:r>
              <a:rPr lang="ru-RU" dirty="0"/>
              <a:t>Очистка должна производиться путём записи маскирующей информации в память при её освобождении </a:t>
            </a:r>
            <a:r>
              <a:rPr lang="ru-RU" dirty="0" smtClean="0"/>
              <a:t>(перераспределении)»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Руководящий </a:t>
            </a:r>
            <a:r>
              <a:rPr lang="ru-RU" b="1" dirty="0"/>
              <a:t>документ </a:t>
            </a:r>
            <a:r>
              <a:rPr lang="ru-RU" b="1" dirty="0" err="1"/>
              <a:t>Гостехкомиссии</a:t>
            </a:r>
            <a:r>
              <a:rPr lang="ru-RU" b="1" dirty="0"/>
              <a:t> России «Автоматизированные системы. Защита от несанкционированного доступа к информации. Классификация автоматизированных систем и требования по защите информации»</a:t>
            </a:r>
          </a:p>
          <a:p>
            <a:pPr>
              <a:lnSpc>
                <a:spcPct val="100000"/>
              </a:lnSpc>
            </a:pPr>
            <a:r>
              <a:rPr lang="ru-RU" dirty="0"/>
              <a:t>В зависимости от класса защищённости автоматизированной системы очистка осуществляется однократной либо двукратной произвольной записью в освобождаемую область памяти, ранее использованную для хранения защищаемых данных (файлов)</a:t>
            </a:r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26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70342" y="174812"/>
            <a:ext cx="519952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СРАВНИТЕЛЬНЫЙ ОБЗОР ПРОГРАММНЫХ СРЕДСТВ </a:t>
            </a:r>
            <a:endParaRPr lang="ru-RU" sz="3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2959"/>
              </p:ext>
            </p:extLst>
          </p:nvPr>
        </p:nvGraphicFramePr>
        <p:xfrm>
          <a:off x="531158" y="1197039"/>
          <a:ext cx="11134165" cy="5091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1">
                  <a:extLst>
                    <a:ext uri="{9D8B030D-6E8A-4147-A177-3AD203B41FA5}">
                      <a16:colId xmlns:a16="http://schemas.microsoft.com/office/drawing/2014/main" val="1636982376"/>
                    </a:ext>
                  </a:extLst>
                </a:gridCol>
                <a:gridCol w="2507876">
                  <a:extLst>
                    <a:ext uri="{9D8B030D-6E8A-4147-A177-3AD203B41FA5}">
                      <a16:colId xmlns:a16="http://schemas.microsoft.com/office/drawing/2014/main" val="238567925"/>
                    </a:ext>
                  </a:extLst>
                </a:gridCol>
                <a:gridCol w="2393577">
                  <a:extLst>
                    <a:ext uri="{9D8B030D-6E8A-4147-A177-3AD203B41FA5}">
                      <a16:colId xmlns:a16="http://schemas.microsoft.com/office/drawing/2014/main" val="2758444808"/>
                    </a:ext>
                  </a:extLst>
                </a:gridCol>
                <a:gridCol w="1472453">
                  <a:extLst>
                    <a:ext uri="{9D8B030D-6E8A-4147-A177-3AD203B41FA5}">
                      <a16:colId xmlns:a16="http://schemas.microsoft.com/office/drawing/2014/main" val="3082123056"/>
                    </a:ext>
                  </a:extLst>
                </a:gridCol>
                <a:gridCol w="3045758">
                  <a:extLst>
                    <a:ext uri="{9D8B030D-6E8A-4147-A177-3AD203B41FA5}">
                      <a16:colId xmlns:a16="http://schemas.microsoft.com/office/drawing/2014/main" val="1536491382"/>
                    </a:ext>
                  </a:extLst>
                </a:gridCol>
              </a:tblGrid>
              <a:tr h="976938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CCleaner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Eraser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File Shredder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Разработанное</a:t>
                      </a:r>
                      <a:r>
                        <a:rPr lang="ru-RU" sz="1600" b="1" baseline="0" dirty="0" smtClean="0"/>
                        <a:t> программное средство (</a:t>
                      </a:r>
                      <a:r>
                        <a:rPr lang="en-US" sz="1600" b="1" baseline="0" dirty="0" smtClean="0"/>
                        <a:t>Delete File Tool)</a:t>
                      </a:r>
                      <a:endParaRPr lang="ru-RU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703493"/>
                  </a:ext>
                </a:extLst>
              </a:tr>
              <a:tr h="97693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Возможные</a:t>
                      </a:r>
                      <a:r>
                        <a:rPr lang="ru-RU" sz="1600" b="1" baseline="0" dirty="0" smtClean="0"/>
                        <a:t> объекты удаления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baseline="0" dirty="0" smtClean="0"/>
                        <a:t>Свободное место и вся информация на накопителе</a:t>
                      </a:r>
                      <a:endParaRPr lang="ru-RU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Файлы,</a:t>
                      </a:r>
                      <a:r>
                        <a:rPr lang="ru-RU" sz="1600" b="0" baseline="0" dirty="0" smtClean="0"/>
                        <a:t> папки, свободное место и вся информация на накопителе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Файлы,</a:t>
                      </a:r>
                      <a:r>
                        <a:rPr lang="ru-RU" sz="1600" b="0" baseline="0" dirty="0" smtClean="0"/>
                        <a:t> папки, свободное место на накопителе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Файлы</a:t>
                      </a:r>
                      <a:endParaRPr lang="ru-RU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778381"/>
                  </a:ext>
                </a:extLst>
              </a:tr>
              <a:tr h="24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А</a:t>
                      </a:r>
                      <a:r>
                        <a:rPr lang="ru-RU" sz="1600" b="1" baseline="0" dirty="0" smtClean="0"/>
                        <a:t>лгоритмы для жёстких дисков</a:t>
                      </a:r>
                      <a:endParaRPr lang="ru-RU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 алгоритма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13 алгоритмов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5 алгоритмов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18 алгоритмов</a:t>
                      </a:r>
                      <a:endParaRPr lang="ru-RU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08829"/>
                  </a:ext>
                </a:extLst>
              </a:tr>
              <a:tr h="753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baseline="0" dirty="0" smtClean="0"/>
                        <a:t>Методы для твердотельных накопителей</a:t>
                      </a:r>
                      <a:endParaRPr lang="ru-RU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-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-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-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 метод</a:t>
                      </a:r>
                      <a:endParaRPr lang="ru-RU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54283"/>
                  </a:ext>
                </a:extLst>
              </a:tr>
              <a:tr h="530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Поддержка</a:t>
                      </a:r>
                      <a:r>
                        <a:rPr lang="ru-RU" sz="1600" b="1" baseline="0" dirty="0" smtClean="0"/>
                        <a:t> языков</a:t>
                      </a:r>
                      <a:endParaRPr lang="ru-RU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60</a:t>
                      </a:r>
                      <a:r>
                        <a:rPr lang="ru-RU" sz="1600" b="0" baseline="0" dirty="0" smtClean="0"/>
                        <a:t> языков, включая русский и английский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Английский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Английский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Русский</a:t>
                      </a:r>
                      <a:endParaRPr lang="ru-RU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791645"/>
                  </a:ext>
                </a:extLst>
              </a:tr>
              <a:tr h="97693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Дополнительные возможности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baseline="0" dirty="0" smtClean="0"/>
                        <a:t>Проверка успешности удаления и функционал, не связанный с рассматриваемой темой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Возможность</a:t>
                      </a:r>
                      <a:r>
                        <a:rPr lang="ru-RU" sz="1600" b="0" baseline="0" dirty="0" smtClean="0"/>
                        <a:t> планирования задач, проверка успешности удаления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-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Проверка успешности удаления, переименование файла,</a:t>
                      </a:r>
                      <a:r>
                        <a:rPr lang="ru-RU" sz="1600" b="0" baseline="0" dirty="0" smtClean="0"/>
                        <a:t> изменение расширения файла, изменение размера файла</a:t>
                      </a:r>
                      <a:endParaRPr lang="ru-RU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90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ОСОБЕННОСТИ ХРАНЕНИЯ И УДАЛЕНИЯ ИНФОРМАЦИИ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98" y="1203826"/>
            <a:ext cx="2851899" cy="22580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98" y="3867090"/>
            <a:ext cx="2851899" cy="25405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1" y="2477667"/>
            <a:ext cx="4731124" cy="2778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1287" y="3257676"/>
            <a:ext cx="3471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Физическая структура жёсткого диска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98920" y="6339962"/>
            <a:ext cx="343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Логическая структура жёсткого диска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27259" y="5256514"/>
            <a:ext cx="4530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Логическая структура твердотельного накопителя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105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7"/>
            <a:ext cx="105156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АЛГОРИТМЫ УНИЧТОЖЕНИЯ ДАННЫХ</a:t>
            </a:r>
            <a:endParaRPr lang="ru-RU" sz="3600" b="1" dirty="0"/>
          </a:p>
        </p:txBody>
      </p:sp>
      <p:sp>
        <p:nvSpPr>
          <p:cNvPr id="11" name="Объект 11"/>
          <p:cNvSpPr txBox="1">
            <a:spLocks/>
          </p:cNvSpPr>
          <p:nvPr/>
        </p:nvSpPr>
        <p:spPr>
          <a:xfrm>
            <a:off x="0" y="1033670"/>
            <a:ext cx="12192000" cy="59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200" dirty="0"/>
              <a:t>Алгоритмы для жёстких дисков, </a:t>
            </a:r>
            <a:r>
              <a:rPr lang="ru-RU" sz="2200" dirty="0" smtClean="0"/>
              <a:t>используемые в разработанном программном средстве:</a:t>
            </a:r>
          </a:p>
        </p:txBody>
      </p:sp>
      <p:sp>
        <p:nvSpPr>
          <p:cNvPr id="12" name="Объект 11"/>
          <p:cNvSpPr txBox="1">
            <a:spLocks/>
          </p:cNvSpPr>
          <p:nvPr/>
        </p:nvSpPr>
        <p:spPr>
          <a:xfrm>
            <a:off x="6163236" y="1529630"/>
            <a:ext cx="5596218" cy="459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/>
              <a:t>AFSSI-5020 (</a:t>
            </a:r>
            <a:r>
              <a:rPr lang="ru-RU" sz="2200" dirty="0"/>
              <a:t>США);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 smtClean="0"/>
              <a:t>NAVSO </a:t>
            </a:r>
            <a:r>
              <a:rPr lang="en-US" sz="2200" dirty="0"/>
              <a:t>P-5239-26 (</a:t>
            </a:r>
            <a:r>
              <a:rPr lang="ru-RU" sz="2200" dirty="0"/>
              <a:t>США);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 smtClean="0"/>
              <a:t>AR </a:t>
            </a:r>
            <a:r>
              <a:rPr lang="en-US" sz="2200" dirty="0"/>
              <a:t>380-19 (</a:t>
            </a:r>
            <a:r>
              <a:rPr lang="ru-RU" sz="2200" dirty="0"/>
              <a:t>США);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 smtClean="0"/>
              <a:t>CSEC ITSG-06 </a:t>
            </a:r>
            <a:r>
              <a:rPr lang="ru-RU" sz="2200" dirty="0" smtClean="0"/>
              <a:t>(Канада);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 smtClean="0"/>
              <a:t>HMG IS5 (</a:t>
            </a:r>
            <a:r>
              <a:rPr lang="ru-RU" sz="2200" dirty="0" smtClean="0"/>
              <a:t>Великобритания);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en-US" sz="2200" dirty="0" smtClean="0"/>
              <a:t>RCMP TSSIT OPS-II </a:t>
            </a:r>
            <a:r>
              <a:rPr lang="ru-RU" sz="2200" dirty="0" smtClean="0"/>
              <a:t>(Канада);</a:t>
            </a:r>
            <a:endParaRPr lang="en-US" sz="2200" dirty="0" smtClean="0"/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ru-RU" sz="2200" dirty="0"/>
              <a:t>а</a:t>
            </a:r>
            <a:r>
              <a:rPr lang="ru-RU" sz="2200" dirty="0" smtClean="0"/>
              <a:t>лгоритм Роя </a:t>
            </a:r>
            <a:r>
              <a:rPr lang="ru-RU" sz="2200" dirty="0" err="1" smtClean="0"/>
              <a:t>Пфицнера</a:t>
            </a:r>
            <a:r>
              <a:rPr lang="ru-RU" sz="2200" dirty="0" smtClean="0"/>
              <a:t> (7 проходов);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ru-RU" sz="2200" dirty="0"/>
              <a:t>алгоритм Роя </a:t>
            </a:r>
            <a:r>
              <a:rPr lang="ru-RU" sz="2200" dirty="0" err="1" smtClean="0"/>
              <a:t>Пфицнера</a:t>
            </a:r>
            <a:r>
              <a:rPr lang="ru-RU" sz="2200" dirty="0" smtClean="0"/>
              <a:t> (33 прохода);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ru-RU" sz="2200" dirty="0" smtClean="0"/>
              <a:t>алгоритм Брюса </a:t>
            </a:r>
            <a:r>
              <a:rPr lang="ru-RU" sz="2200" dirty="0" err="1" smtClean="0"/>
              <a:t>Шнайера</a:t>
            </a:r>
            <a:r>
              <a:rPr lang="ru-RU" sz="2200" dirty="0" smtClean="0"/>
              <a:t>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 startAt="9"/>
            </a:pPr>
            <a:r>
              <a:rPr lang="ru-RU" sz="2200" dirty="0" smtClean="0"/>
              <a:t>алгоритм Питера Гутмана.</a:t>
            </a:r>
          </a:p>
        </p:txBody>
      </p:sp>
      <p:sp>
        <p:nvSpPr>
          <p:cNvPr id="14" name="Объект 11"/>
          <p:cNvSpPr txBox="1">
            <a:spLocks/>
          </p:cNvSpPr>
          <p:nvPr/>
        </p:nvSpPr>
        <p:spPr>
          <a:xfrm>
            <a:off x="759759" y="1583133"/>
            <a:ext cx="511660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ru-RU" sz="2200" dirty="0"/>
              <a:t>з</a:t>
            </a:r>
            <a:r>
              <a:rPr lang="ru-RU" sz="2200" dirty="0" smtClean="0"/>
              <a:t>аполнение области памяти нулями;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ru-RU" sz="2200" dirty="0"/>
              <a:t>з</a:t>
            </a:r>
            <a:r>
              <a:rPr lang="ru-RU" sz="2200" dirty="0" smtClean="0"/>
              <a:t>аполнение области памяти псевдослучайными данными;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ru-RU" sz="2200" dirty="0" smtClean="0"/>
              <a:t>алгоритм, описанный в </a:t>
            </a:r>
            <a:r>
              <a:rPr lang="ru-RU" sz="2200" dirty="0"/>
              <a:t>Р</a:t>
            </a:r>
            <a:r>
              <a:rPr lang="ru-RU" sz="2200" dirty="0" smtClean="0"/>
              <a:t>уководящем документе </a:t>
            </a:r>
            <a:r>
              <a:rPr lang="ru-RU" sz="2200" dirty="0" err="1" smtClean="0"/>
              <a:t>Гостехкомиссии</a:t>
            </a:r>
            <a:r>
              <a:rPr lang="ru-RU" sz="2200" dirty="0" smtClean="0"/>
              <a:t> России;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en-US" sz="2200" dirty="0" smtClean="0"/>
              <a:t>NZSIT 402 (</a:t>
            </a:r>
            <a:r>
              <a:rPr lang="ru-RU" sz="2200" dirty="0" smtClean="0"/>
              <a:t>Новая Зеландия);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en-US" sz="2200" dirty="0" smtClean="0"/>
              <a:t>VSITR (</a:t>
            </a:r>
            <a:r>
              <a:rPr lang="ru-RU" sz="2200" dirty="0" smtClean="0"/>
              <a:t>Германия);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en-US" sz="2200" dirty="0"/>
              <a:t>DoD </a:t>
            </a:r>
            <a:r>
              <a:rPr lang="en-US" sz="2200" dirty="0" smtClean="0"/>
              <a:t>5220.22-M</a:t>
            </a:r>
            <a:r>
              <a:rPr lang="ru-RU" sz="2200" dirty="0" smtClean="0"/>
              <a:t> </a:t>
            </a:r>
            <a:r>
              <a:rPr lang="en-US" sz="2200" dirty="0" smtClean="0"/>
              <a:t>(E) </a:t>
            </a:r>
            <a:r>
              <a:rPr lang="ru-RU" sz="2200" dirty="0" smtClean="0"/>
              <a:t>(США);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en-US" sz="2200" dirty="0"/>
              <a:t>DoD 5220.22-M</a:t>
            </a:r>
            <a:r>
              <a:rPr lang="ru-RU" sz="2200" dirty="0"/>
              <a:t> </a:t>
            </a:r>
            <a:r>
              <a:rPr lang="en-US" sz="2200" dirty="0" smtClean="0"/>
              <a:t>(</a:t>
            </a:r>
            <a:r>
              <a:rPr lang="en-US" sz="2200" dirty="0"/>
              <a:t>ECE) </a:t>
            </a:r>
            <a:r>
              <a:rPr lang="ru-RU" sz="2200" dirty="0"/>
              <a:t>(США);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arenR"/>
            </a:pPr>
            <a:r>
              <a:rPr lang="en-US" sz="2200" dirty="0" smtClean="0"/>
              <a:t>NCSC-TG-025 </a:t>
            </a:r>
            <a:r>
              <a:rPr lang="ru-RU" sz="2200" dirty="0" smtClean="0"/>
              <a:t>(США);</a:t>
            </a:r>
          </a:p>
        </p:txBody>
      </p:sp>
      <p:sp>
        <p:nvSpPr>
          <p:cNvPr id="8" name="Объект 11"/>
          <p:cNvSpPr txBox="1">
            <a:spLocks/>
          </p:cNvSpPr>
          <p:nvPr/>
        </p:nvSpPr>
        <p:spPr>
          <a:xfrm>
            <a:off x="0" y="6041281"/>
            <a:ext cx="12192000" cy="59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200" dirty="0" smtClean="0"/>
              <a:t>Для удаления данных с твердотельных накопителей используется механизм </a:t>
            </a:r>
            <a:r>
              <a:rPr lang="en-US" sz="2200" dirty="0" smtClean="0"/>
              <a:t>TRIM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3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АЛГОРИТМ РАБОТЫ ПРОГРАММНОГО СРЕДСТВА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5" y="1909682"/>
            <a:ext cx="11801868" cy="36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645152" y="174812"/>
            <a:ext cx="345141" cy="365125"/>
          </a:xfrm>
        </p:spPr>
        <p:txBody>
          <a:bodyPr/>
          <a:lstStyle/>
          <a:p>
            <a:fld id="{69329665-1809-48E9-B27D-0300E6D2E984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65127"/>
            <a:ext cx="12192000" cy="6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АЛГОРИТМ УДАЛЕНИЯ И ПРОВЕРКИ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4" y="1337980"/>
            <a:ext cx="10650351" cy="51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625</Words>
  <Application>Microsoft Office PowerPoint</Application>
  <PresentationFormat>Широкоэкранный</PresentationFormat>
  <Paragraphs>113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122</cp:revision>
  <dcterms:created xsi:type="dcterms:W3CDTF">2023-12-01T19:36:45Z</dcterms:created>
  <dcterms:modified xsi:type="dcterms:W3CDTF">2024-01-25T18:39:43Z</dcterms:modified>
</cp:coreProperties>
</file>