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4"/>
  </p:sldMasterIdLst>
  <p:notesMasterIdLst>
    <p:notesMasterId r:id="rId6"/>
  </p:notesMasterIdLst>
  <p:sldIdLst>
    <p:sldId id="328" r:id="rId5"/>
  </p:sldIdLst>
  <p:sldSz cx="12192000" cy="6858000"/>
  <p:notesSz cx="7010400" cy="9159875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596418"/>
    <a:srgbClr val="455A2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 - Header: accent1, Total: lt2, Body font, Outer shadow">
    <a:tblBg>
      <a:fill>
        <a:solidFill>
          <a:srgbClr val="F2F2F2"/>
        </a:solidFill>
      </a:fill>
      <a:effect>
        <a:effectLst>
          <a:outerShdw blurRad="63500" sx="101000" sy="101000" algn="ctr" rotWithShape="0">
            <a:prstClr val="black">
              <a:alpha val="30000"/>
            </a:prstClr>
          </a:outerShdw>
        </a:effectLst>
      </a:effect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0E0E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0E0E0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lt2">
              <a:alpha val="66666"/>
            </a:schemeClr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>
              <a:alpha val="66666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 - Header: custom, Total: lt2, Body font, Outer shadow">
    <a:tblBg>
      <a:fill>
        <a:solidFill>
          <a:srgbClr val="F2F2F2"/>
        </a:solidFill>
      </a:fill>
      <a:effect>
        <a:effectLst>
          <a:outerShdw blurRad="63500" sx="101000" sy="101000" algn="ctr" rotWithShape="0">
            <a:prstClr val="black">
              <a:alpha val="30000"/>
            </a:prstClr>
          </a:outerShdw>
        </a:effectLst>
      </a:effect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0E0E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0E0E0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lt2">
              <a:alpha val="66666"/>
            </a:schemeClr>
          </a:solidFill>
        </a:fill>
      </a:tcStyle>
    </a:lastCol>
    <a:firstCol>
      <a:tcTxStyle b="on">
        <a:schemeClr val="lt1"/>
      </a:tcTxStyle>
      <a:tcStyle>
        <a:tcBdr/>
        <a:fill>
          <a:solidFill>
            <a:srgbClr val="C41230">
              <a:alpha val="66666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4123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3857" autoAdjust="0"/>
  </p:normalViewPr>
  <p:slideViewPr>
    <p:cSldViewPr snapToGrid="0">
      <p:cViewPr>
        <p:scale>
          <a:sx n="80" d="100"/>
          <a:sy n="80" d="100"/>
        </p:scale>
        <p:origin x="-97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7994"/>
          </a:xfrm>
          <a:prstGeom prst="rect">
            <a:avLst/>
          </a:prstGeom>
        </p:spPr>
        <p:txBody>
          <a:bodyPr vert="horz" lIns="92400" tIns="46200" rIns="92400" bIns="462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7994"/>
          </a:xfrm>
          <a:prstGeom prst="rect">
            <a:avLst/>
          </a:prstGeom>
        </p:spPr>
        <p:txBody>
          <a:bodyPr vert="horz" lIns="92400" tIns="46200" rIns="92400" bIns="46200" rtlCol="0"/>
          <a:lstStyle>
            <a:lvl1pPr algn="r">
              <a:defRPr sz="1200"/>
            </a:lvl1pPr>
          </a:lstStyle>
          <a:p>
            <a:fld id="{7E899966-DE67-46B4-95FD-D66DA0E86464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687388"/>
            <a:ext cx="6108700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00" tIns="46200" rIns="92400" bIns="462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0941"/>
            <a:ext cx="5608320" cy="4121944"/>
          </a:xfrm>
          <a:prstGeom prst="rect">
            <a:avLst/>
          </a:prstGeom>
        </p:spPr>
        <p:txBody>
          <a:bodyPr vert="horz" lIns="92400" tIns="46200" rIns="92400" bIns="4620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0291"/>
            <a:ext cx="3037840" cy="457994"/>
          </a:xfrm>
          <a:prstGeom prst="rect">
            <a:avLst/>
          </a:prstGeom>
        </p:spPr>
        <p:txBody>
          <a:bodyPr vert="horz" lIns="92400" tIns="46200" rIns="92400" bIns="462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0291"/>
            <a:ext cx="3037840" cy="457994"/>
          </a:xfrm>
          <a:prstGeom prst="rect">
            <a:avLst/>
          </a:prstGeom>
        </p:spPr>
        <p:txBody>
          <a:bodyPr vert="horz" lIns="92400" tIns="46200" rIns="92400" bIns="46200" rtlCol="0" anchor="b"/>
          <a:lstStyle>
            <a:lvl1pPr algn="r">
              <a:defRPr sz="1200"/>
            </a:lvl1pPr>
          </a:lstStyle>
          <a:p>
            <a:fld id="{DED51722-5886-40C3-822D-0E18BBD0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1998" cy="3733800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743200" y="4680289"/>
            <a:ext cx="6729984" cy="420624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9674" y="5302869"/>
            <a:ext cx="6729984" cy="332399"/>
          </a:xfrm>
        </p:spPr>
        <p:txBody>
          <a:bodyPr lIns="0" tIns="0" rIns="0" bIns="0"/>
          <a:lstStyle>
            <a:lvl1pPr marL="0" marR="0" indent="0" algn="l">
              <a:spcBef>
                <a:spcPts val="400"/>
              </a:spcBef>
              <a:spcAft>
                <a:spcPts val="0"/>
              </a:spcAft>
              <a:buNone/>
              <a:defRPr sz="2400" b="0">
                <a:solidFill>
                  <a:srgbClr val="C4123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8072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8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87766267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i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14538"/>
          </a:xfrm>
          <a:prstGeom prst="rect">
            <a:avLst/>
          </a:prstGeom>
        </p:spPr>
      </p:pic>
      <p:sp>
        <p:nvSpPr>
          <p:cNvPr id="3" name="Rectangle 2"/>
          <p:cNvSpPr>
            <a:spLocks/>
          </p:cNvSpPr>
          <p:nvPr userDrawn="1"/>
        </p:nvSpPr>
        <p:spPr>
          <a:xfrm>
            <a:off x="1219200" y="1316050"/>
            <a:ext cx="9753600" cy="4939469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smtClean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174200" y="3411836"/>
            <a:ext cx="7954696" cy="747897"/>
          </a:xfrm>
        </p:spPr>
        <p:txBody>
          <a:bodyPr lIns="0" tIns="0" rIns="0" bIns="0" anchor="ctr"/>
          <a:lstStyle>
            <a:lvl1pPr marL="228600" marR="0" indent="-22860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defRPr sz="5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15600" y="325481"/>
            <a:ext cx="1188720" cy="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405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in Red Background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91998" cy="685800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133600" y="3055050"/>
            <a:ext cx="7924802" cy="747897"/>
          </a:xfrm>
        </p:spPr>
        <p:txBody>
          <a:bodyPr lIns="0" tIns="0" rIns="0" bIns="0" anchor="ctr"/>
          <a:lstStyle>
            <a:lvl1pPr marL="228600" marR="0" indent="-228600" algn="l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 bwMode="gray"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2821"/>
            <a:ext cx="1198485" cy="5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751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hi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"/>
          <a:stretch/>
        </p:blipFill>
        <p:spPr>
          <a:xfrm>
            <a:off x="0" y="0"/>
            <a:ext cx="12192000" cy="6581775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39206" y="4067724"/>
            <a:ext cx="7247794" cy="415498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39206" y="4993684"/>
            <a:ext cx="7247794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C4123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 descr="logos-chip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" y="4217478"/>
            <a:ext cx="1923070" cy="2046437"/>
          </a:xfrm>
          <a:prstGeom prst="rect">
            <a:avLst/>
          </a:prstGeom>
          <a:effectLst>
            <a:outerShdw blurRad="177800" dist="76200" dir="16200000" rotWithShape="0">
              <a:srgbClr val="4B0912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53926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265"/>
            <a:ext cx="12192000" cy="352186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438400" y="4299685"/>
            <a:ext cx="7315198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6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69203"/>
            <a:ext cx="12192000" cy="277891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951323" y="4685625"/>
            <a:ext cx="5335678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7800" y="1401762"/>
            <a:ext cx="2871787" cy="3597527"/>
          </a:xfr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91440" tIns="274320" rIns="9144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 smtClean="0"/>
              <a:t>Click photo icon to insert photo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53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10820400" cy="14239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292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895843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C41230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0820400" cy="14239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98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4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81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054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918746" y="1385412"/>
            <a:ext cx="3479339" cy="47470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0" tIns="457200" rIns="0" bIns="0">
            <a:noAutofit/>
          </a:bodyPr>
          <a:lstStyle>
            <a:lvl1pPr marL="0" marR="0" indent="0" algn="ctr">
              <a:spcBef>
                <a:spcPts val="120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the photo icon </a:t>
            </a:r>
            <a:br>
              <a:rPr lang="en-US" dirty="0" smtClean="0"/>
            </a:br>
            <a:r>
              <a:rPr lang="en-US" dirty="0" smtClean="0"/>
              <a:t>to insert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437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895843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C41230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464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0"/>
            <a:ext cx="12189619" cy="8216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1000" y="275581"/>
            <a:ext cx="9906000" cy="3139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0820400" cy="142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1176806" y="201022"/>
            <a:ext cx="818581" cy="405197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381000" y="6625928"/>
            <a:ext cx="5233805" cy="15388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Broadcom Proprietary and Confidential.  </a:t>
            </a:r>
            <a:r>
              <a:rPr lang="en-US" sz="1000" smtClean="0">
                <a:solidFill>
                  <a:schemeClr val="tx1"/>
                </a:solidFill>
              </a:rPr>
              <a:t>© 2014 </a:t>
            </a:r>
            <a:r>
              <a:rPr lang="en-US" sz="1000" dirty="0" smtClean="0">
                <a:solidFill>
                  <a:schemeClr val="tx1"/>
                </a:solidFill>
              </a:rPr>
              <a:t>Broadcom Corporation.  All rights reserved. 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96" r:id="rId2"/>
    <p:sldLayoutId id="2147483876" r:id="rId3"/>
    <p:sldLayoutId id="2147483875" r:id="rId4"/>
    <p:sldLayoutId id="2147483894" r:id="rId5"/>
    <p:sldLayoutId id="2147483879" r:id="rId6"/>
    <p:sldLayoutId id="2147483880" r:id="rId7"/>
    <p:sldLayoutId id="2147483891" r:id="rId8"/>
    <p:sldLayoutId id="2147483897" r:id="rId9"/>
    <p:sldLayoutId id="2147483882" r:id="rId10"/>
    <p:sldLayoutId id="2147483893" r:id="rId11"/>
    <p:sldLayoutId id="2147483895" r:id="rId12"/>
    <p:sldLayoutId id="2147483884" r:id="rId13"/>
  </p:sldLayoutIdLst>
  <p:transition spd="med">
    <p:fade/>
  </p:transition>
  <p:hf sldNum="0"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400" b="1" kern="1200" cap="all" baseline="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OVS – KERNEL DATAPATH PACKET HANDLING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0685" y="5817990"/>
            <a:ext cx="7589578" cy="1938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err="1" smtClean="0"/>
              <a:t>geneve_rcv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gre_rcv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internal_dev_xmit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lisp_rcv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netdev_port_receive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stt_rcv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vxlan_rcv</a:t>
            </a:r>
            <a:endParaRPr lang="en-US" sz="1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45281" y="5253970"/>
            <a:ext cx="792934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sz="1400" b="1" dirty="0" err="1" smtClean="0"/>
              <a:t>ovs_vport_receive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vport</a:t>
            </a:r>
            <a:r>
              <a:rPr lang="en-US" sz="1400" dirty="0"/>
              <a:t> *</a:t>
            </a:r>
            <a:r>
              <a:rPr lang="en-US" sz="1400" dirty="0" err="1"/>
              <a:t>vport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 smtClean="0"/>
              <a:t>skb</a:t>
            </a:r>
            <a:r>
              <a:rPr lang="en-US" sz="1400" dirty="0" smtClean="0"/>
              <a:t>,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ovs_tunnel_info</a:t>
            </a:r>
            <a:r>
              <a:rPr lang="en-US" sz="1400" dirty="0"/>
              <a:t> *</a:t>
            </a:r>
            <a:r>
              <a:rPr lang="en-US" sz="1400" dirty="0" err="1"/>
              <a:t>tun_info</a:t>
            </a:r>
            <a:r>
              <a:rPr lang="en-US" sz="14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2764" y="4785366"/>
            <a:ext cx="5694381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sz="1400" b="1" dirty="0" err="1" smtClean="0"/>
              <a:t>ovs_dp_process_packet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*key)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1438" y="4253762"/>
            <a:ext cx="10153935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</a:t>
            </a:r>
            <a:r>
              <a:rPr lang="en-US" sz="1400" dirty="0"/>
              <a:t> *</a:t>
            </a:r>
            <a:r>
              <a:rPr lang="en-US" sz="1400" b="1" dirty="0" err="1" smtClean="0"/>
              <a:t>ovs_flow_tbl_lookup_stats</a:t>
            </a:r>
            <a:r>
              <a:rPr lang="en-US" sz="1400" dirty="0" smtClean="0"/>
              <a:t> 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/>
              <a:t>flow_table</a:t>
            </a:r>
            <a:r>
              <a:rPr lang="en-US" sz="1400" dirty="0"/>
              <a:t> *</a:t>
            </a:r>
            <a:r>
              <a:rPr lang="en-US" sz="1400" dirty="0" err="1" smtClean="0"/>
              <a:t>tbl</a:t>
            </a:r>
            <a:r>
              <a:rPr lang="en-US" sz="1400" dirty="0" smtClean="0"/>
              <a:t>,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</a:t>
            </a:r>
            <a:r>
              <a:rPr lang="en-US" sz="1400" dirty="0" smtClean="0"/>
              <a:t>key, u32 </a:t>
            </a:r>
            <a:r>
              <a:rPr lang="en-US" sz="1400" dirty="0" err="1" smtClean="0"/>
              <a:t>skb_hash</a:t>
            </a:r>
            <a:r>
              <a:rPr lang="en-US" sz="1400" dirty="0" smtClean="0"/>
              <a:t>, u32 </a:t>
            </a:r>
            <a:r>
              <a:rPr lang="en-US" sz="1400" dirty="0"/>
              <a:t>*</a:t>
            </a:r>
            <a:r>
              <a:rPr lang="en-US" sz="1400" dirty="0" err="1"/>
              <a:t>n_mask_hit</a:t>
            </a:r>
            <a:r>
              <a:rPr lang="en-US" sz="14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980" y="1188167"/>
            <a:ext cx="5556271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 smtClean="0"/>
              <a:t>ovs_execute_actions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datapath</a:t>
            </a:r>
            <a:r>
              <a:rPr lang="en-US" sz="1400" dirty="0"/>
              <a:t> *</a:t>
            </a:r>
            <a:r>
              <a:rPr lang="en-US" sz="1400" dirty="0" err="1"/>
              <a:t>dp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/>
              <a:t>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sw_flow_actions</a:t>
            </a:r>
            <a:r>
              <a:rPr lang="en-US" sz="1400" dirty="0"/>
              <a:t> *acts,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*key)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6697" y="1186903"/>
            <a:ext cx="60960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 smtClean="0"/>
              <a:t>ovs_dp_upcall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datapath</a:t>
            </a:r>
            <a:r>
              <a:rPr lang="en-US" sz="1400" dirty="0"/>
              <a:t> *</a:t>
            </a:r>
            <a:r>
              <a:rPr lang="en-US" sz="1400" dirty="0" err="1"/>
              <a:t>dp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/>
              <a:t>,</a:t>
            </a:r>
          </a:p>
          <a:p>
            <a:r>
              <a:rPr lang="en-US" sz="1400" dirty="0"/>
              <a:t>		 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*key,</a:t>
            </a:r>
          </a:p>
          <a:p>
            <a:r>
              <a:rPr lang="en-US" sz="1400" dirty="0"/>
              <a:t>		 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dp_upcall_info</a:t>
            </a:r>
            <a:r>
              <a:rPr lang="en-US" sz="1400" dirty="0"/>
              <a:t> *</a:t>
            </a:r>
            <a:r>
              <a:rPr lang="en-US" sz="1400" dirty="0" err="1"/>
              <a:t>upcall_info</a:t>
            </a:r>
            <a:r>
              <a:rPr lang="en-US" sz="1400" dirty="0"/>
              <a:t>)</a:t>
            </a:r>
          </a:p>
        </p:txBody>
      </p:sp>
      <p:cxnSp>
        <p:nvCxnSpPr>
          <p:cNvPr id="11" name="Elbow Connector 10"/>
          <p:cNvCxnSpPr>
            <a:stCxn id="7" idx="0"/>
            <a:endCxn id="9" idx="2"/>
          </p:cNvCxnSpPr>
          <p:nvPr/>
        </p:nvCxnSpPr>
        <p:spPr>
          <a:xfrm rot="5400000" flipH="1" flipV="1">
            <a:off x="6137454" y="1506520"/>
            <a:ext cx="2328195" cy="3166291"/>
          </a:xfrm>
          <a:prstGeom prst="bentConnector3">
            <a:avLst>
              <a:gd name="adj1" fmla="val 8517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0"/>
            <a:endCxn id="8" idx="2"/>
          </p:cNvCxnSpPr>
          <p:nvPr/>
        </p:nvCxnSpPr>
        <p:spPr>
          <a:xfrm rot="16200000" flipV="1">
            <a:off x="3175296" y="1710652"/>
            <a:ext cx="2326931" cy="2759290"/>
          </a:xfrm>
          <a:prstGeom prst="bentConnector3">
            <a:avLst>
              <a:gd name="adj1" fmla="val 8460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9039" y="2120657"/>
            <a:ext cx="1119858" cy="1938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 LOOKUP MISS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4147" y="2121470"/>
            <a:ext cx="954749" cy="1938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 LOOKUP HIT</a:t>
            </a:r>
          </a:p>
        </p:txBody>
      </p:sp>
      <p:cxnSp>
        <p:nvCxnSpPr>
          <p:cNvPr id="17" name="Straight Arrow Connector 16"/>
          <p:cNvCxnSpPr>
            <a:stCxn id="3" idx="0"/>
            <a:endCxn id="4" idx="2"/>
          </p:cNvCxnSpPr>
          <p:nvPr/>
        </p:nvCxnSpPr>
        <p:spPr>
          <a:xfrm flipV="1">
            <a:off x="5705474" y="5561747"/>
            <a:ext cx="4482" cy="2562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6" idx="2"/>
          </p:cNvCxnSpPr>
          <p:nvPr/>
        </p:nvCxnSpPr>
        <p:spPr>
          <a:xfrm flipH="1" flipV="1">
            <a:off x="5709955" y="5093143"/>
            <a:ext cx="1" cy="160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7" idx="2"/>
          </p:cNvCxnSpPr>
          <p:nvPr/>
        </p:nvCxnSpPr>
        <p:spPr>
          <a:xfrm flipV="1">
            <a:off x="5709955" y="4561539"/>
            <a:ext cx="8451" cy="223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5459" y="3539662"/>
            <a:ext cx="96778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static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</a:t>
            </a:r>
            <a:r>
              <a:rPr lang="en-US" sz="1400" dirty="0"/>
              <a:t> *</a:t>
            </a:r>
            <a:r>
              <a:rPr lang="en-US" sz="1400" b="1" dirty="0" err="1" smtClean="0"/>
              <a:t>flow_lookup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flow_table</a:t>
            </a:r>
            <a:r>
              <a:rPr lang="en-US" sz="1400" dirty="0"/>
              <a:t> *</a:t>
            </a:r>
            <a:r>
              <a:rPr lang="en-US" sz="1400" dirty="0" err="1" smtClean="0"/>
              <a:t>tbl</a:t>
            </a:r>
            <a:r>
              <a:rPr lang="en-US" sz="1400" dirty="0" smtClean="0"/>
              <a:t>,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/>
              <a:t>table_instance</a:t>
            </a:r>
            <a:r>
              <a:rPr lang="en-US" sz="1400" dirty="0"/>
              <a:t> *ti,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mask_array</a:t>
            </a:r>
            <a:r>
              <a:rPr lang="en-US" sz="1400" dirty="0"/>
              <a:t> *</a:t>
            </a:r>
            <a:r>
              <a:rPr lang="en-US" sz="1400" dirty="0" smtClean="0"/>
              <a:t>ma,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</a:t>
            </a:r>
            <a:r>
              <a:rPr lang="en-US" sz="1400" dirty="0" smtClean="0"/>
              <a:t>key, u32 </a:t>
            </a:r>
            <a:r>
              <a:rPr lang="en-US" sz="1400" dirty="0"/>
              <a:t>*</a:t>
            </a:r>
            <a:r>
              <a:rPr lang="en-US" sz="1400" dirty="0" err="1" smtClean="0"/>
              <a:t>n_mask_hit</a:t>
            </a:r>
            <a:r>
              <a:rPr lang="en-US" sz="1400" dirty="0" smtClean="0"/>
              <a:t>, u32 </a:t>
            </a:r>
            <a:r>
              <a:rPr lang="en-US" sz="1400" dirty="0"/>
              <a:t>*index)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113" y="2838992"/>
            <a:ext cx="859809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static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</a:t>
            </a:r>
            <a:r>
              <a:rPr lang="en-US" sz="1400" dirty="0"/>
              <a:t> *</a:t>
            </a:r>
            <a:r>
              <a:rPr lang="en-US" sz="1400" b="1" dirty="0" err="1" smtClean="0"/>
              <a:t>masked_flow_lookup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table_instance</a:t>
            </a:r>
            <a:r>
              <a:rPr lang="en-US" sz="1400" dirty="0"/>
              <a:t> *</a:t>
            </a:r>
            <a:r>
              <a:rPr lang="en-US" sz="1400" dirty="0" smtClean="0"/>
              <a:t>ti,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*unmasked,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sw_flow_mask</a:t>
            </a:r>
            <a:r>
              <a:rPr lang="en-US" sz="1400" dirty="0"/>
              <a:t> *</a:t>
            </a:r>
            <a:r>
              <a:rPr lang="en-US" sz="1400" dirty="0" smtClean="0"/>
              <a:t>mask, u32 </a:t>
            </a:r>
            <a:r>
              <a:rPr lang="en-US" sz="1400" dirty="0"/>
              <a:t>*</a:t>
            </a:r>
            <a:r>
              <a:rPr lang="en-US" sz="1400" dirty="0" err="1"/>
              <a:t>n_mask_hit</a:t>
            </a:r>
            <a:r>
              <a:rPr lang="en-US" sz="1400" dirty="0"/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4024" y="2661313"/>
            <a:ext cx="10522424" cy="2032611"/>
          </a:xfrm>
          <a:prstGeom prst="rect">
            <a:avLst/>
          </a:prstGeom>
          <a:noFill/>
          <a:ln w="28575">
            <a:solidFill>
              <a:srgbClr val="C4123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479860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BRCM_Red_16x9">
  <a:themeElements>
    <a:clrScheme name="Broadcom_New_Brand">
      <a:dk1>
        <a:sysClr val="windowText" lastClr="000000"/>
      </a:dk1>
      <a:lt1>
        <a:sysClr val="window" lastClr="FFFFFF"/>
      </a:lt1>
      <a:dk2>
        <a:srgbClr val="E31837"/>
      </a:dk2>
      <a:lt2>
        <a:srgbClr val="5F5F5F"/>
      </a:lt2>
      <a:accent1>
        <a:srgbClr val="005568"/>
      </a:accent1>
      <a:accent2>
        <a:srgbClr val="4B721D"/>
      </a:accent2>
      <a:accent3>
        <a:srgbClr val="FFD457"/>
      </a:accent3>
      <a:accent4>
        <a:srgbClr val="781D7E"/>
      </a:accent4>
      <a:accent5>
        <a:srgbClr val="ADAFB2"/>
      </a:accent5>
      <a:accent6>
        <a:srgbClr val="008BB0"/>
      </a:accent6>
      <a:hlink>
        <a:srgbClr val="008BB0"/>
      </a:hlink>
      <a:folHlink>
        <a:srgbClr val="A921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41230"/>
        </a:solidFill>
        <a:ln>
          <a:solidFill>
            <a:srgbClr val="C41230"/>
          </a:solidFill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smtClean="0"/>
        </a:defPPr>
      </a:lstStyle>
    </a:txDef>
  </a:objectDefaults>
  <a:extraClrSchemeLst>
    <a:extraClrScheme>
      <a:clrScheme name="Broadcom">
        <a:dk1>
          <a:sysClr val="windowText" lastClr="000000"/>
        </a:dk1>
        <a:lt1>
          <a:sysClr val="window" lastClr="FFFFFF"/>
        </a:lt1>
        <a:dk2>
          <a:srgbClr val="E31837"/>
        </a:dk2>
        <a:lt2>
          <a:srgbClr val="5F5F5F"/>
        </a:lt2>
        <a:accent1>
          <a:srgbClr val="005568"/>
        </a:accent1>
        <a:accent2>
          <a:srgbClr val="4B721D"/>
        </a:accent2>
        <a:accent3>
          <a:srgbClr val="FFD457"/>
        </a:accent3>
        <a:accent4>
          <a:srgbClr val="781D7E"/>
        </a:accent4>
        <a:accent5>
          <a:srgbClr val="ADAFB2"/>
        </a:accent5>
        <a:accent6>
          <a:srgbClr val="008BB0"/>
        </a:accent6>
        <a:hlink>
          <a:srgbClr val="008BB0"/>
        </a:hlink>
        <a:folHlink>
          <a:srgbClr val="A9218E"/>
        </a:folHlink>
      </a:clrScheme>
    </a:extraClrScheme>
  </a:extraClrSchemeLst>
  <a:custClrLst>
    <a:custClr name="Secondary Gray">
      <a:srgbClr val="ADAFB2"/>
    </a:custClr>
    <a:custClr name="Secondary Red">
      <a:srgbClr val="C41230"/>
    </a:custClr>
    <a:custClr name="Secondary Blue">
      <a:srgbClr val="008BB0"/>
    </a:custClr>
    <a:custClr name="Secondary Green">
      <a:srgbClr val="78A22F"/>
    </a:custClr>
    <a:custClr name="Secondary Purple">
      <a:srgbClr val="A9218E"/>
    </a:custClr>
    <a:custClr name="Secondary Yellow">
      <a:srgbClr val="FDEF42"/>
    </a:custClr>
    <a:custClr name="Secondary Orange">
      <a:srgbClr val="EC881D"/>
    </a:custClr>
    <a:custClr name="Tertiary Gray">
      <a:srgbClr val="4C5A52"/>
    </a:custClr>
    <a:custClr name="Tertiary Red">
      <a:srgbClr val="BF311A"/>
    </a:custClr>
    <a:custClr name="Tertiary Blue">
      <a:srgbClr val="003F5F"/>
    </a:custClr>
    <a:custClr name="Tertiary Green">
      <a:srgbClr val="455A21"/>
    </a:custClr>
    <a:custClr name="Tertiary Purple">
      <a:srgbClr val="56004E"/>
    </a:custClr>
    <a:custClr name="Tertiary Yellow">
      <a:srgbClr val="B38808"/>
    </a:custClr>
    <a:custClr name="Tertiary brown">
      <a:srgbClr val="7944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554BF85C0614F8A9F90A0A56D7D9B" ma:contentTypeVersion="1" ma:contentTypeDescription="Create a new document." ma:contentTypeScope="" ma:versionID="7d98912a21a4e3b27223db8d600d1122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EBDD9B-8ACE-4957-8D55-7C776652E0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E68BBD-CAF3-4810-9520-7EAB9E075D30}">
  <ds:schemaRefs>
    <ds:schemaRef ds:uri="http://schemas.microsoft.com/sharepoint/v4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A8CB59E-9C19-4CC1-9254-76F3D5B57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BRCM_Red_16x9</Template>
  <TotalTime>317424</TotalTime>
  <Words>139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BRCM_Red_16x9</vt:lpstr>
      <vt:lpstr>OVS – KERNEL DATAPATH PACKET HANDLING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Wynona Jacobs</dc:creator>
  <cp:lastModifiedBy>Shahaji Bhosle</cp:lastModifiedBy>
  <cp:revision>991</cp:revision>
  <cp:lastPrinted>2014-09-09T13:51:59Z</cp:lastPrinted>
  <dcterms:created xsi:type="dcterms:W3CDTF">2013-11-08T18:36:29Z</dcterms:created>
  <dcterms:modified xsi:type="dcterms:W3CDTF">2015-08-17T18:09:24Z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t Document Type">
    <vt:lpwstr>App Notes</vt:lpwstr>
  </property>
  <property fmtid="{D5CDD505-2E9C-101B-9397-08002B2CF9AE}" pid="3" name="ContentTypeId">
    <vt:lpwstr>0x010100E94554BF85C0614F8A9F90A0A56D7D9B</vt:lpwstr>
  </property>
  <property fmtid="{D5CDD505-2E9C-101B-9397-08002B2CF9AE}" pid="4" name="AutoClassify">
    <vt:bool>true</vt:bool>
  </property>
  <property fmtid="{D5CDD505-2E9C-101B-9397-08002B2CF9AE}" pid="5" name="Chip Revision">
    <vt:lpwstr>A0</vt:lpwstr>
  </property>
  <property fmtid="{D5CDD505-2E9C-101B-9397-08002B2CF9AE}" pid="6" name="Order">
    <vt:r8>2500</vt:r8>
  </property>
  <property fmtid="{D5CDD505-2E9C-101B-9397-08002B2CF9AE}" pid="7" name="URL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emplateUrl">
    <vt:lpwstr/>
  </property>
  <property fmtid="{D5CDD505-2E9C-101B-9397-08002B2CF9AE}" pid="11" name="_NewReviewCycle">
    <vt:lpwstr/>
  </property>
</Properties>
</file>