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4"/>
    <p:sldMasterId id="2147483995" r:id="rId5"/>
  </p:sldMasterIdLst>
  <p:notesMasterIdLst>
    <p:notesMasterId r:id="rId17"/>
  </p:notesMasterIdLst>
  <p:sldIdLst>
    <p:sldId id="328" r:id="rId6"/>
    <p:sldId id="330" r:id="rId7"/>
    <p:sldId id="332" r:id="rId8"/>
    <p:sldId id="331" r:id="rId9"/>
    <p:sldId id="333" r:id="rId10"/>
    <p:sldId id="334" r:id="rId11"/>
    <p:sldId id="335" r:id="rId12"/>
    <p:sldId id="336" r:id="rId13"/>
    <p:sldId id="337" r:id="rId14"/>
    <p:sldId id="338" r:id="rId15"/>
    <p:sldId id="339" r:id="rId16"/>
  </p:sldIdLst>
  <p:sldSz cx="12192000" cy="6858000"/>
  <p:notesSz cx="7010400" cy="9159875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596418"/>
    <a:srgbClr val="455A2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8B8A746-B920-412C-AE1B-312E8C66682B}">
  <a:tblStyle styleId="{B3A90745-2FDB-45B8-975E-7F37B3672547}" styleName="Broadcom Blue - Header: accent1, Total: lt2, Body font, Outer shadow">
    <a:tblBg>
      <a:fill>
        <a:solidFill>
          <a:srgbClr val="F2F2F2"/>
        </a:solidFill>
      </a:fill>
      <a:effect>
        <a:effectLst>
          <a:outerShdw blurRad="63500" sx="101000" sy="101000" algn="ctr" rotWithShape="0">
            <a:prstClr val="black">
              <a:alpha val="30000"/>
            </a:prstClr>
          </a:outerShdw>
        </a:effectLst>
      </a:effect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E0E0E0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0E0E0"/>
          </a:solidFill>
        </a:fill>
      </a:tcStyle>
    </a:band1V>
    <a:band2V>
      <a:tcStyle>
        <a:tcBdr/>
      </a:tcStyle>
    </a:band2V>
    <a:lastCol>
      <a:tcTxStyle b="on">
        <a:schemeClr val="lt1"/>
      </a:tcTxStyle>
      <a:tcStyle>
        <a:tcBdr/>
        <a:fill>
          <a:solidFill>
            <a:schemeClr val="lt2">
              <a:alpha val="66666"/>
            </a:schemeClr>
          </a:solidFill>
        </a:fill>
      </a:tcStyle>
    </a:lastCol>
    <a:firstCol>
      <a:tcTxStyle b="on">
        <a:schemeClr val="lt1"/>
      </a:tcTxStyle>
      <a:tcStyle>
        <a:tcBdr/>
        <a:fill>
          <a:solidFill>
            <a:schemeClr val="accent1">
              <a:alpha val="66666"/>
            </a:scheme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B8A746-B920-412C-AE1B-312E8C66682B}" styleName="Broadcom Red - Header: custom, Total: lt2, Body font, Outer shadow">
    <a:tblBg>
      <a:fill>
        <a:solidFill>
          <a:srgbClr val="F2F2F2"/>
        </a:solidFill>
      </a:fill>
      <a:effect>
        <a:effectLst>
          <a:outerShdw blurRad="63500" sx="101000" sy="101000" algn="ctr" rotWithShape="0">
            <a:prstClr val="black">
              <a:alpha val="30000"/>
            </a:prstClr>
          </a:outerShdw>
        </a:effectLst>
      </a:effect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E0E0E0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0E0E0"/>
          </a:solidFill>
        </a:fill>
      </a:tcStyle>
    </a:band1V>
    <a:band2V>
      <a:tcStyle>
        <a:tcBdr/>
      </a:tcStyle>
    </a:band2V>
    <a:lastCol>
      <a:tcTxStyle b="on">
        <a:schemeClr val="lt1"/>
      </a:tcTxStyle>
      <a:tcStyle>
        <a:tcBdr/>
        <a:fill>
          <a:solidFill>
            <a:schemeClr val="lt2">
              <a:alpha val="66666"/>
            </a:schemeClr>
          </a:solidFill>
        </a:fill>
      </a:tcStyle>
    </a:lastCol>
    <a:firstCol>
      <a:tcTxStyle b="on">
        <a:schemeClr val="lt1"/>
      </a:tcTxStyle>
      <a:tcStyle>
        <a:tcBdr/>
        <a:fill>
          <a:solidFill>
            <a:srgbClr val="C41230">
              <a:alpha val="66666"/>
            </a:srgb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rgbClr val="C4123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3857" autoAdjust="0"/>
  </p:normalViewPr>
  <p:slideViewPr>
    <p:cSldViewPr snapToGrid="0">
      <p:cViewPr varScale="1">
        <p:scale>
          <a:sx n="117" d="100"/>
          <a:sy n="117" d="100"/>
        </p:scale>
        <p:origin x="-52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7994"/>
          </a:xfrm>
          <a:prstGeom prst="rect">
            <a:avLst/>
          </a:prstGeom>
        </p:spPr>
        <p:txBody>
          <a:bodyPr vert="horz" lIns="92400" tIns="46200" rIns="92400" bIns="4620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57994"/>
          </a:xfrm>
          <a:prstGeom prst="rect">
            <a:avLst/>
          </a:prstGeom>
        </p:spPr>
        <p:txBody>
          <a:bodyPr vert="horz" lIns="92400" tIns="46200" rIns="92400" bIns="46200" rtlCol="0"/>
          <a:lstStyle>
            <a:lvl1pPr algn="r">
              <a:defRPr sz="1200"/>
            </a:lvl1pPr>
          </a:lstStyle>
          <a:p>
            <a:fld id="{7E899966-DE67-46B4-95FD-D66DA0E86464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0850" y="687388"/>
            <a:ext cx="6108700" cy="3435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00" tIns="46200" rIns="92400" bIns="4620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50941"/>
            <a:ext cx="5608320" cy="4121944"/>
          </a:xfrm>
          <a:prstGeom prst="rect">
            <a:avLst/>
          </a:prstGeom>
        </p:spPr>
        <p:txBody>
          <a:bodyPr vert="horz" lIns="92400" tIns="46200" rIns="92400" bIns="4620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0291"/>
            <a:ext cx="3037840" cy="457994"/>
          </a:xfrm>
          <a:prstGeom prst="rect">
            <a:avLst/>
          </a:prstGeom>
        </p:spPr>
        <p:txBody>
          <a:bodyPr vert="horz" lIns="92400" tIns="46200" rIns="92400" bIns="4620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00291"/>
            <a:ext cx="3037840" cy="457994"/>
          </a:xfrm>
          <a:prstGeom prst="rect">
            <a:avLst/>
          </a:prstGeom>
        </p:spPr>
        <p:txBody>
          <a:bodyPr vert="horz" lIns="92400" tIns="46200" rIns="92400" bIns="46200" rtlCol="0" anchor="b"/>
          <a:lstStyle>
            <a:lvl1pPr algn="r">
              <a:defRPr sz="1200"/>
            </a:lvl1pPr>
          </a:lstStyle>
          <a:p>
            <a:fld id="{DED51722-5886-40C3-822D-0E18BBD09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 userDrawn="1"/>
        </p:nvSpPr>
        <p:spPr bwMode="white">
          <a:xfrm>
            <a:off x="0" y="0"/>
            <a:ext cx="12192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14400"/>
            <a:ext cx="12191998" cy="3733800"/>
          </a:xfrm>
          <a:prstGeom prst="rect">
            <a:avLst/>
          </a:prstGeom>
        </p:spPr>
      </p:pic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743200" y="4685415"/>
            <a:ext cx="6729984" cy="415498"/>
          </a:xfrm>
        </p:spPr>
        <p:txBody>
          <a:bodyPr lIns="0" tIns="0" rIns="0" bIns="0" anchor="b"/>
          <a:lstStyle>
            <a:lvl1pPr marL="0" marR="0" indent="0">
              <a:spcBef>
                <a:spcPts val="1200"/>
              </a:spcBef>
              <a:spcAft>
                <a:spcPts val="0"/>
              </a:spcAft>
              <a:buNone/>
              <a:defRPr sz="3000" b="1" cap="all" baseline="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59675" y="5302870"/>
            <a:ext cx="6729984" cy="332399"/>
          </a:xfrm>
        </p:spPr>
        <p:txBody>
          <a:bodyPr lIns="0" tIns="0" rIns="0" bIns="0"/>
          <a:lstStyle>
            <a:lvl1pPr marL="0" marR="0" indent="0" algn="l">
              <a:spcBef>
                <a:spcPts val="400"/>
              </a:spcBef>
              <a:spcAft>
                <a:spcPts val="0"/>
              </a:spcAft>
              <a:buNone/>
              <a:defRPr sz="2400" b="0">
                <a:solidFill>
                  <a:srgbClr val="C4123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15600" y="310896"/>
            <a:ext cx="1198485" cy="58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80724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484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 userDrawn="1"/>
        </p:nvSpPr>
        <p:spPr bwMode="white">
          <a:xfrm>
            <a:off x="0" y="0"/>
            <a:ext cx="12192000" cy="93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877662677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i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014538"/>
          </a:xfrm>
          <a:prstGeom prst="rect">
            <a:avLst/>
          </a:prstGeom>
        </p:spPr>
      </p:pic>
      <p:sp>
        <p:nvSpPr>
          <p:cNvPr id="3" name="Rectangle 2"/>
          <p:cNvSpPr>
            <a:spLocks/>
          </p:cNvSpPr>
          <p:nvPr userDrawn="1"/>
        </p:nvSpPr>
        <p:spPr>
          <a:xfrm>
            <a:off x="1219200" y="1316050"/>
            <a:ext cx="9753600" cy="4939469"/>
          </a:xfrm>
          <a:prstGeom prst="rect">
            <a:avLst/>
          </a:prstGeom>
          <a:solidFill>
            <a:srgbClr val="F8F8F8"/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smtClean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174200" y="3411836"/>
            <a:ext cx="7954697" cy="747897"/>
          </a:xfrm>
        </p:spPr>
        <p:txBody>
          <a:bodyPr lIns="0" tIns="0" rIns="0" bIns="0" anchor="ctr"/>
          <a:lstStyle>
            <a:lvl1pPr marL="228600" marR="0" indent="-228600">
              <a:lnSpc>
                <a:spcPct val="90000"/>
              </a:lnSpc>
              <a:spcBef>
                <a:spcPts val="0"/>
              </a:spcBef>
              <a:spcAft>
                <a:spcPts val="3000"/>
              </a:spcAft>
              <a:defRPr sz="54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515601" y="325482"/>
            <a:ext cx="1188720" cy="57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8405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in Red Background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" y="1"/>
            <a:ext cx="12191998" cy="6858001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133601" y="3055050"/>
            <a:ext cx="7924802" cy="747897"/>
          </a:xfrm>
        </p:spPr>
        <p:txBody>
          <a:bodyPr lIns="0" tIns="0" rIns="0" bIns="0" anchor="ctr"/>
          <a:lstStyle>
            <a:lvl1pPr marL="228600" marR="0" indent="-228600" algn="l">
              <a:lnSpc>
                <a:spcPct val="90000"/>
              </a:lnSpc>
              <a:spcBef>
                <a:spcPts val="0"/>
              </a:spcBef>
              <a:spcAft>
                <a:spcPts val="3000"/>
              </a:spcAft>
              <a:defRPr sz="54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3" name="TextBox 22"/>
          <p:cNvSpPr txBox="1">
            <a:spLocks/>
          </p:cNvSpPr>
          <p:nvPr userDrawn="1"/>
        </p:nvSpPr>
        <p:spPr bwMode="gray">
          <a:xfrm>
            <a:off x="11873631" y="6687483"/>
            <a:ext cx="8976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fld id="{33A2A773-C618-4A5E-A908-2C5FB33DF7E5}" type="slidenum">
              <a:rPr lang="en-US" sz="600" kern="120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pPr marL="0" marR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600" kern="1200" dirty="0" smtClean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15600" y="312821"/>
            <a:ext cx="1198485" cy="59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8751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E85B-0F79-4BAE-A4BE-5CEDFC6B50D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51990A4-BD6A-4390-BED9-7B70D2985C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E85B-0F79-4BAE-A4BE-5CEDFC6B50D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90A4-BD6A-4390-BED9-7B70D2985C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E85B-0F79-4BAE-A4BE-5CEDFC6B50D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951990A4-BD6A-4390-BED9-7B70D2985C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E85B-0F79-4BAE-A4BE-5CEDFC6B50D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90A4-BD6A-4390-BED9-7B70D2985C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E85B-0F79-4BAE-A4BE-5CEDFC6B50D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90A4-BD6A-4390-BED9-7B70D2985C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E85B-0F79-4BAE-A4BE-5CEDFC6B50D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90A4-BD6A-4390-BED9-7B70D2985C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Chip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7"/>
          <a:stretch/>
        </p:blipFill>
        <p:spPr>
          <a:xfrm>
            <a:off x="0" y="1"/>
            <a:ext cx="12192000" cy="6581775"/>
          </a:xfrm>
          <a:prstGeom prst="rect">
            <a:avLst/>
          </a:prstGeom>
        </p:spPr>
      </p:pic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39205" y="4067724"/>
            <a:ext cx="7247794" cy="415498"/>
          </a:xfrm>
        </p:spPr>
        <p:txBody>
          <a:bodyPr lIns="0" tIns="0" rIns="0" bIns="0" anchor="b"/>
          <a:lstStyle>
            <a:lvl1pPr marL="0" marR="0" indent="0">
              <a:spcBef>
                <a:spcPts val="1200"/>
              </a:spcBef>
              <a:spcAft>
                <a:spcPts val="0"/>
              </a:spcAft>
              <a:buNone/>
              <a:defRPr sz="30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39205" y="4993685"/>
            <a:ext cx="7247794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C4123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pic>
        <p:nvPicPr>
          <p:cNvPr id="6" name="Picture 5" descr="logos-chip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5800" y="4217479"/>
            <a:ext cx="1923070" cy="2046437"/>
          </a:xfrm>
          <a:prstGeom prst="rect">
            <a:avLst/>
          </a:prstGeom>
          <a:effectLst>
            <a:outerShdw blurRad="177800" dist="76200" dir="16200000" rotWithShape="0">
              <a:srgbClr val="4B0912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5539263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E85B-0F79-4BAE-A4BE-5CEDFC6B50D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90A4-BD6A-4390-BED9-7B70D2985CF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>
            <a:spLocks/>
          </p:cNvSpPr>
          <p:nvPr userDrawn="1"/>
        </p:nvSpPr>
        <p:spPr bwMode="white">
          <a:xfrm>
            <a:off x="0" y="0"/>
            <a:ext cx="12192000" cy="93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E85B-0F79-4BAE-A4BE-5CEDFC6B50D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90A4-BD6A-4390-BED9-7B70D2985C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E85B-0F79-4BAE-A4BE-5CEDFC6B50D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951990A4-BD6A-4390-BED9-7B70D2985C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E85B-0F79-4BAE-A4BE-5CEDFC6B50D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90A4-BD6A-4390-BED9-7B70D2985C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E85B-0F79-4BAE-A4BE-5CEDFC6B50D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90A4-BD6A-4390-BED9-7B70D2985C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 userDrawn="1"/>
        </p:nvSpPr>
        <p:spPr bwMode="white">
          <a:xfrm>
            <a:off x="0" y="1"/>
            <a:ext cx="12192000" cy="90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266"/>
            <a:ext cx="12192000" cy="352186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438401" y="4299685"/>
            <a:ext cx="7315198" cy="415498"/>
          </a:xfrm>
        </p:spPr>
        <p:txBody>
          <a:bodyPr lIns="0" tIns="0" rIns="0" bIns="0" anchor="t"/>
          <a:lstStyle>
            <a:lvl1pPr marL="0"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15600" y="310896"/>
            <a:ext cx="1198485" cy="58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2986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/>
          </p:cNvSpPr>
          <p:nvPr userDrawn="1"/>
        </p:nvSpPr>
        <p:spPr bwMode="white">
          <a:xfrm>
            <a:off x="0" y="1"/>
            <a:ext cx="12192000" cy="90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769204"/>
            <a:ext cx="12192000" cy="2778917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951324" y="4685625"/>
            <a:ext cx="5335678" cy="415498"/>
          </a:xfrm>
        </p:spPr>
        <p:txBody>
          <a:bodyPr lIns="0" tIns="0" rIns="0" bIns="0" anchor="t"/>
          <a:lstStyle>
            <a:lvl1pPr marL="0"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1447801" y="1401763"/>
            <a:ext cx="2871787" cy="3597527"/>
          </a:xfrm>
          <a:solidFill>
            <a:schemeClr val="accent5"/>
          </a:solidFill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txBody>
          <a:bodyPr lIns="91440" tIns="274320" rIns="9144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dirty="0" smtClean="0"/>
              <a:t>Click photo icon to insert photo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15600" y="310896"/>
            <a:ext cx="1198485" cy="58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2532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112"/>
          <a:stretch/>
        </p:blipFill>
        <p:spPr>
          <a:xfrm>
            <a:off x="0" y="2785923"/>
            <a:ext cx="12192000" cy="3832789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2" y="1371600"/>
            <a:ext cx="10820400" cy="1396280"/>
          </a:xfrm>
        </p:spPr>
        <p:txBody>
          <a:bodyPr wrap="square" lIns="0" tIns="0" rIns="0" bIns="0">
            <a:spAutoFit/>
          </a:bodyPr>
          <a:lstStyle>
            <a:lvl1pPr marL="228600" marR="0" indent="-228600">
              <a:spcBef>
                <a:spcPts val="1200"/>
              </a:spcBef>
              <a:spcAft>
                <a:spcPts val="0"/>
              </a:spcAft>
              <a:defRPr sz="2000"/>
            </a:lvl1pPr>
            <a:lvl2pPr marL="514350" marR="0" indent="-227013">
              <a:spcBef>
                <a:spcPts val="400"/>
              </a:spcBef>
              <a:spcAft>
                <a:spcPts val="0"/>
              </a:spcAft>
              <a:defRPr sz="1800"/>
            </a:lvl2pPr>
            <a:lvl3pPr marL="857250" marR="0" indent="-228600">
              <a:spcBef>
                <a:spcPts val="400"/>
              </a:spcBef>
              <a:spcAft>
                <a:spcPts val="0"/>
              </a:spcAft>
              <a:defRPr sz="1600"/>
            </a:lvl3pPr>
            <a:lvl4pPr marL="1143000" marR="0" indent="-228600">
              <a:spcBef>
                <a:spcPts val="400"/>
              </a:spcBef>
              <a:spcAft>
                <a:spcPts val="0"/>
              </a:spcAft>
              <a:defRPr sz="1600"/>
            </a:lvl4pPr>
            <a:lvl5pPr marL="1428750" marR="0" indent="-228600">
              <a:spcBef>
                <a:spcPts val="4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4292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112"/>
          <a:stretch/>
        </p:blipFill>
        <p:spPr>
          <a:xfrm>
            <a:off x="0" y="2785923"/>
            <a:ext cx="12192000" cy="3832789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1002" y="895844"/>
            <a:ext cx="10820400" cy="332399"/>
          </a:xfrm>
        </p:spPr>
        <p:txBody>
          <a:bodyPr lIns="0" tIns="0" rIns="0" bIns="0"/>
          <a:lstStyle>
            <a:lvl1pPr marL="0" marR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rgbClr val="C41230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9"/>
          <p:cNvSpPr>
            <a:spLocks noGrp="1"/>
          </p:cNvSpPr>
          <p:nvPr>
            <p:ph sz="quarter" idx="13"/>
          </p:nvPr>
        </p:nvSpPr>
        <p:spPr>
          <a:xfrm>
            <a:off x="381002" y="1371600"/>
            <a:ext cx="10820400" cy="1396280"/>
          </a:xfrm>
        </p:spPr>
        <p:txBody>
          <a:bodyPr wrap="square" lIns="0" tIns="0" rIns="0" bIns="0">
            <a:spAutoFit/>
          </a:bodyPr>
          <a:lstStyle>
            <a:lvl1pPr marL="228600" marR="0" indent="-228600">
              <a:spcBef>
                <a:spcPts val="1200"/>
              </a:spcBef>
              <a:spcAft>
                <a:spcPts val="0"/>
              </a:spcAft>
              <a:defRPr sz="2000"/>
            </a:lvl1pPr>
            <a:lvl2pPr marL="514350" marR="0" indent="-227013">
              <a:spcBef>
                <a:spcPts val="400"/>
              </a:spcBef>
              <a:spcAft>
                <a:spcPts val="0"/>
              </a:spcAft>
              <a:defRPr sz="1800"/>
            </a:lvl2pPr>
            <a:lvl3pPr marL="857250" marR="0" indent="-228600">
              <a:spcBef>
                <a:spcPts val="400"/>
              </a:spcBef>
              <a:spcAft>
                <a:spcPts val="0"/>
              </a:spcAft>
              <a:defRPr sz="1600"/>
            </a:lvl3pPr>
            <a:lvl4pPr marL="1143000" marR="0" indent="-228600">
              <a:spcBef>
                <a:spcPts val="400"/>
              </a:spcBef>
              <a:spcAft>
                <a:spcPts val="0"/>
              </a:spcAft>
              <a:defRPr sz="1600"/>
            </a:lvl4pPr>
            <a:lvl5pPr marL="1428750" marR="0" indent="-228600">
              <a:spcBef>
                <a:spcPts val="4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098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112"/>
          <a:stretch/>
        </p:blipFill>
        <p:spPr>
          <a:xfrm>
            <a:off x="0" y="2785923"/>
            <a:ext cx="12192000" cy="3832789"/>
          </a:xfrm>
          <a:prstGeom prst="rect">
            <a:avLst/>
          </a:prstGeom>
        </p:spPr>
      </p:pic>
      <p:sp>
        <p:nvSpPr>
          <p:cNvPr id="4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80999" y="1371600"/>
            <a:ext cx="5486400" cy="1396280"/>
          </a:xfrm>
        </p:spPr>
        <p:txBody>
          <a:bodyPr lIns="0" tIns="0" rIns="0" bIns="0"/>
          <a:lstStyle>
            <a:lvl1pPr marL="228600" marR="0" indent="-228600">
              <a:spcBef>
                <a:spcPts val="1200"/>
              </a:spcBef>
              <a:spcAft>
                <a:spcPts val="0"/>
              </a:spcAft>
              <a:defRPr sz="2000"/>
            </a:lvl1pPr>
            <a:lvl2pPr marL="514350" marR="0" indent="-227013">
              <a:spcBef>
                <a:spcPts val="400"/>
              </a:spcBef>
              <a:spcAft>
                <a:spcPts val="0"/>
              </a:spcAft>
              <a:defRPr sz="1800"/>
            </a:lvl2pPr>
            <a:lvl3pPr marL="857250" marR="0" indent="-228600">
              <a:spcBef>
                <a:spcPts val="400"/>
              </a:spcBef>
              <a:spcAft>
                <a:spcPts val="0"/>
              </a:spcAft>
              <a:defRPr sz="1600"/>
            </a:lvl3pPr>
            <a:lvl4pPr marL="1143000" marR="0" indent="-228600">
              <a:spcBef>
                <a:spcPts val="400"/>
              </a:spcBef>
              <a:spcAft>
                <a:spcPts val="0"/>
              </a:spcAft>
              <a:defRPr sz="1600"/>
            </a:lvl4pPr>
            <a:lvl5pPr marL="1428750" marR="0" indent="-228600">
              <a:spcBef>
                <a:spcPts val="4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6096000" y="1371600"/>
            <a:ext cx="5486400" cy="1396280"/>
          </a:xfrm>
        </p:spPr>
        <p:txBody>
          <a:bodyPr lIns="0" tIns="0" rIns="0" bIns="0"/>
          <a:lstStyle>
            <a:lvl1pPr marL="228600" marR="0" indent="-228600">
              <a:spcBef>
                <a:spcPts val="1200"/>
              </a:spcBef>
              <a:spcAft>
                <a:spcPts val="0"/>
              </a:spcAft>
              <a:defRPr sz="2000"/>
            </a:lvl1pPr>
            <a:lvl2pPr marL="514350" marR="0" indent="-227013">
              <a:spcBef>
                <a:spcPts val="400"/>
              </a:spcBef>
              <a:spcAft>
                <a:spcPts val="0"/>
              </a:spcAft>
              <a:defRPr sz="1800"/>
            </a:lvl2pPr>
            <a:lvl3pPr marL="857250" marR="0" indent="-228600">
              <a:spcBef>
                <a:spcPts val="400"/>
              </a:spcBef>
              <a:spcAft>
                <a:spcPts val="0"/>
              </a:spcAft>
              <a:defRPr sz="1600"/>
            </a:lvl3pPr>
            <a:lvl4pPr marL="1143000" marR="0" indent="-228600">
              <a:spcBef>
                <a:spcPts val="400"/>
              </a:spcBef>
              <a:spcAft>
                <a:spcPts val="0"/>
              </a:spcAft>
              <a:defRPr sz="1600"/>
            </a:lvl4pPr>
            <a:lvl5pPr marL="1428750" marR="0" indent="-228600">
              <a:spcBef>
                <a:spcPts val="4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0054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112"/>
          <a:stretch/>
        </p:blipFill>
        <p:spPr>
          <a:xfrm>
            <a:off x="0" y="2785923"/>
            <a:ext cx="12192000" cy="3832789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918746" y="1385412"/>
            <a:ext cx="3479339" cy="474707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txBody>
          <a:bodyPr lIns="0" tIns="457200" rIns="0" bIns="0">
            <a:noAutofit/>
          </a:bodyPr>
          <a:lstStyle>
            <a:lvl1pPr marL="0" marR="0" indent="0" algn="ctr">
              <a:spcBef>
                <a:spcPts val="120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the photo icon </a:t>
            </a:r>
            <a:br>
              <a:rPr lang="en-US" dirty="0" smtClean="0"/>
            </a:br>
            <a:r>
              <a:rPr lang="en-US" dirty="0" smtClean="0"/>
              <a:t>to insert picture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6096000" y="1371600"/>
            <a:ext cx="5486400" cy="1396280"/>
          </a:xfrm>
        </p:spPr>
        <p:txBody>
          <a:bodyPr lIns="0" tIns="0" rIns="0" bIns="0"/>
          <a:lstStyle>
            <a:lvl1pPr marL="228600" marR="0" indent="-228600">
              <a:spcBef>
                <a:spcPts val="1200"/>
              </a:spcBef>
              <a:spcAft>
                <a:spcPts val="0"/>
              </a:spcAft>
              <a:defRPr sz="2000"/>
            </a:lvl1pPr>
            <a:lvl2pPr marL="514350" marR="0" indent="-227013">
              <a:spcBef>
                <a:spcPts val="400"/>
              </a:spcBef>
              <a:spcAft>
                <a:spcPts val="0"/>
              </a:spcAft>
              <a:defRPr sz="1800"/>
            </a:lvl2pPr>
            <a:lvl3pPr marL="857250" marR="0" indent="-228600">
              <a:spcBef>
                <a:spcPts val="400"/>
              </a:spcBef>
              <a:spcAft>
                <a:spcPts val="0"/>
              </a:spcAft>
              <a:defRPr sz="1600"/>
            </a:lvl3pPr>
            <a:lvl4pPr marL="1143000" marR="0" indent="-228600">
              <a:spcBef>
                <a:spcPts val="400"/>
              </a:spcBef>
              <a:spcAft>
                <a:spcPts val="0"/>
              </a:spcAft>
              <a:defRPr sz="1600"/>
            </a:lvl4pPr>
            <a:lvl5pPr marL="1428750" marR="0" indent="-228600">
              <a:spcBef>
                <a:spcPts val="4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2437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1002" y="895844"/>
            <a:ext cx="10820400" cy="332399"/>
          </a:xfrm>
        </p:spPr>
        <p:txBody>
          <a:bodyPr lIns="0" tIns="0" rIns="0" bIns="0"/>
          <a:lstStyle>
            <a:lvl1pPr marL="0" marR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rgbClr val="C41230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2464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9620" cy="82169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81002" y="275581"/>
            <a:ext cx="9906000" cy="3139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2" y="1371600"/>
            <a:ext cx="10820400" cy="139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1873631" y="6687483"/>
            <a:ext cx="8976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fld id="{33A2A773-C618-4A5E-A908-2C5FB33DF7E5}" type="slidenum">
              <a:rPr lang="en-US" sz="6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pPr marL="0" marR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600" kern="1200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1176807" y="201022"/>
            <a:ext cx="818581" cy="405197"/>
          </a:xfrm>
          <a:prstGeom prst="rect">
            <a:avLst/>
          </a:prstGeom>
        </p:spPr>
      </p:pic>
      <p:sp>
        <p:nvSpPr>
          <p:cNvPr id="6" name="TextBox 5"/>
          <p:cNvSpPr txBox="1">
            <a:spLocks/>
          </p:cNvSpPr>
          <p:nvPr/>
        </p:nvSpPr>
        <p:spPr>
          <a:xfrm>
            <a:off x="381002" y="6625928"/>
            <a:ext cx="4841069" cy="15388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Broadcom Proprietary and Confidential.  </a:t>
            </a:r>
            <a:r>
              <a:rPr lang="en-US" sz="1000" smtClean="0">
                <a:solidFill>
                  <a:schemeClr val="tx1"/>
                </a:solidFill>
              </a:rPr>
              <a:t>© 2014 </a:t>
            </a:r>
            <a:r>
              <a:rPr lang="en-US" sz="1000" dirty="0" smtClean="0">
                <a:solidFill>
                  <a:schemeClr val="tx1"/>
                </a:solidFill>
              </a:rPr>
              <a:t>Broadcom Corporation.  All rights reserved. 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57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96" r:id="rId2"/>
    <p:sldLayoutId id="2147483876" r:id="rId3"/>
    <p:sldLayoutId id="2147483875" r:id="rId4"/>
    <p:sldLayoutId id="2147483894" r:id="rId5"/>
    <p:sldLayoutId id="2147483879" r:id="rId6"/>
    <p:sldLayoutId id="2147483880" r:id="rId7"/>
    <p:sldLayoutId id="2147483891" r:id="rId8"/>
    <p:sldLayoutId id="2147483897" r:id="rId9"/>
    <p:sldLayoutId id="2147483882" r:id="rId10"/>
    <p:sldLayoutId id="2147483893" r:id="rId11"/>
    <p:sldLayoutId id="2147483895" r:id="rId12"/>
    <p:sldLayoutId id="2147483884" r:id="rId13"/>
  </p:sldLayoutIdLst>
  <p:transition spd="med">
    <p:fade/>
  </p:transition>
  <p:hf sldNum="0" hdr="0" ftr="0" dt="0"/>
  <p:txStyles>
    <p:titleStyle>
      <a:lvl1pPr marL="0" marR="0" indent="0" algn="l" defTabSz="914400" rtl="0" eaLnBrk="1" latinLnBrk="0" hangingPunct="1">
        <a:lnSpc>
          <a:spcPct val="85000"/>
        </a:lnSpc>
        <a:spcBef>
          <a:spcPct val="0"/>
        </a:spcBef>
        <a:spcAft>
          <a:spcPts val="0"/>
        </a:spcAft>
        <a:buNone/>
        <a:defRPr sz="2400" b="1" kern="1200" cap="all" baseline="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14350" marR="0" indent="-227013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572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14300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287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8/21/2015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2"/>
          <p:cNvCxnSpPr>
            <a:stCxn id="6" idx="2"/>
          </p:cNvCxnSpPr>
          <p:nvPr/>
        </p:nvCxnSpPr>
        <p:spPr>
          <a:xfrm rot="5400000">
            <a:off x="2954686" y="2288978"/>
            <a:ext cx="2919342" cy="25912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764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OVS – Receive </a:t>
            </a:r>
            <a:r>
              <a:rPr lang="en-US" dirty="0" smtClean="0"/>
              <a:t>Packet </a:t>
            </a:r>
            <a:r>
              <a:rPr lang="en-US" dirty="0" smtClean="0"/>
              <a:t>function trace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69073" y="793750"/>
            <a:ext cx="8481767" cy="1938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 err="1" smtClean="0"/>
              <a:t>geneve_rcv</a:t>
            </a:r>
            <a:r>
              <a:rPr lang="en-US" sz="1400" dirty="0" smtClean="0"/>
              <a:t> || </a:t>
            </a:r>
            <a:r>
              <a:rPr lang="en-US" sz="1400" b="1" dirty="0" err="1" smtClean="0"/>
              <a:t>gre_rcv</a:t>
            </a:r>
            <a:r>
              <a:rPr lang="en-US" sz="1400" dirty="0" smtClean="0"/>
              <a:t> || </a:t>
            </a:r>
            <a:r>
              <a:rPr lang="en-US" sz="1400" b="1" dirty="0" err="1" smtClean="0"/>
              <a:t>internal_dev_xmit</a:t>
            </a:r>
            <a:r>
              <a:rPr lang="en-US" sz="1400" dirty="0" smtClean="0"/>
              <a:t> || </a:t>
            </a:r>
            <a:r>
              <a:rPr lang="en-US" sz="1400" b="1" dirty="0" err="1" smtClean="0"/>
              <a:t>lisp_rcv</a:t>
            </a:r>
            <a:r>
              <a:rPr lang="en-US" sz="1400" dirty="0" smtClean="0"/>
              <a:t> || </a:t>
            </a:r>
            <a:r>
              <a:rPr lang="en-US" sz="1400" b="1" dirty="0" err="1" smtClean="0"/>
              <a:t>netdev_port_receive</a:t>
            </a:r>
            <a:r>
              <a:rPr lang="en-US" sz="1400" dirty="0" smtClean="0"/>
              <a:t> || </a:t>
            </a:r>
            <a:r>
              <a:rPr lang="en-US" sz="1400" b="1" dirty="0" err="1" smtClean="0"/>
              <a:t>stt_rcv</a:t>
            </a:r>
            <a:r>
              <a:rPr lang="en-US" sz="1400" dirty="0" smtClean="0"/>
              <a:t> || </a:t>
            </a:r>
            <a:r>
              <a:rPr lang="en-US" sz="1400" b="1" dirty="0" err="1" smtClean="0"/>
              <a:t>vxlan_rcv</a:t>
            </a:r>
            <a:endParaRPr lang="en-US" sz="14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69073" y="1239635"/>
            <a:ext cx="8481767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void </a:t>
            </a:r>
            <a:r>
              <a:rPr lang="en-US" sz="1400" b="1" dirty="0" err="1" smtClean="0"/>
              <a:t>ovs_vport_receive</a:t>
            </a:r>
            <a:r>
              <a:rPr lang="en-US" sz="1400" dirty="0" smtClean="0"/>
              <a:t> (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vport</a:t>
            </a:r>
            <a:r>
              <a:rPr lang="en-US" sz="1400" dirty="0"/>
              <a:t> *</a:t>
            </a:r>
            <a:r>
              <a:rPr lang="en-US" sz="1400" dirty="0" err="1"/>
              <a:t>vport</a:t>
            </a:r>
            <a:r>
              <a:rPr lang="en-US" sz="1400" dirty="0"/>
              <a:t>,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sk_buff</a:t>
            </a:r>
            <a:r>
              <a:rPr lang="en-US" sz="1400" dirty="0"/>
              <a:t> *</a:t>
            </a:r>
            <a:r>
              <a:rPr lang="en-US" sz="1400" dirty="0" err="1" smtClean="0"/>
              <a:t>skb</a:t>
            </a:r>
            <a:r>
              <a:rPr lang="en-US" sz="1400" dirty="0" smtClean="0"/>
              <a:t>, </a:t>
            </a: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ovs_tunnel_info</a:t>
            </a:r>
            <a:r>
              <a:rPr lang="en-US" sz="1400" dirty="0"/>
              <a:t> *</a:t>
            </a:r>
            <a:r>
              <a:rPr lang="en-US" sz="1400" dirty="0" err="1"/>
              <a:t>tun_info</a:t>
            </a:r>
            <a:r>
              <a:rPr lang="en-US" sz="1400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469074" y="1817130"/>
            <a:ext cx="8481766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void </a:t>
            </a:r>
            <a:r>
              <a:rPr lang="en-US" sz="1400" b="1" dirty="0" err="1" smtClean="0"/>
              <a:t>ovs_dp_process_packet</a:t>
            </a:r>
            <a:r>
              <a:rPr lang="en-US" sz="1400" dirty="0" smtClean="0"/>
              <a:t> (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sk_buff</a:t>
            </a:r>
            <a:r>
              <a:rPr lang="en-US" sz="1400" dirty="0"/>
              <a:t> *</a:t>
            </a:r>
            <a:r>
              <a:rPr lang="en-US" sz="1400" dirty="0" err="1"/>
              <a:t>skb</a:t>
            </a:r>
            <a:r>
              <a:rPr lang="en-US" sz="1400" dirty="0"/>
              <a:t>,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sw_flow_key</a:t>
            </a:r>
            <a:r>
              <a:rPr lang="en-US" sz="1400" dirty="0"/>
              <a:t> *key)</a:t>
            </a:r>
          </a:p>
        </p:txBody>
      </p:sp>
      <p:sp>
        <p:nvSpPr>
          <p:cNvPr id="8" name="Rectangle 7"/>
          <p:cNvSpPr/>
          <p:nvPr/>
        </p:nvSpPr>
        <p:spPr>
          <a:xfrm>
            <a:off x="180981" y="5044247"/>
            <a:ext cx="5556270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b="1" dirty="0" err="1" smtClean="0"/>
              <a:t>ovs_execute_actions</a:t>
            </a:r>
            <a:r>
              <a:rPr lang="en-US" sz="1400" b="1" dirty="0" smtClean="0"/>
              <a:t> </a:t>
            </a:r>
            <a:r>
              <a:rPr lang="en-US" sz="1400" dirty="0" smtClean="0"/>
              <a:t>(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struct</a:t>
            </a:r>
            <a:r>
              <a:rPr lang="en-US" sz="1400" dirty="0" smtClean="0"/>
              <a:t> </a:t>
            </a:r>
            <a:r>
              <a:rPr lang="en-US" sz="1400" dirty="0"/>
              <a:t>datapath *</a:t>
            </a:r>
            <a:r>
              <a:rPr lang="en-US" sz="1400" dirty="0" err="1"/>
              <a:t>dp</a:t>
            </a:r>
            <a:r>
              <a:rPr lang="en-US" sz="1400" dirty="0"/>
              <a:t>,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err="1" smtClean="0"/>
              <a:t>struct</a:t>
            </a:r>
            <a:r>
              <a:rPr lang="en-US" sz="1400" dirty="0" smtClean="0"/>
              <a:t> </a:t>
            </a:r>
            <a:r>
              <a:rPr lang="en-US" sz="1400" dirty="0" err="1"/>
              <a:t>sk_buff</a:t>
            </a:r>
            <a:r>
              <a:rPr lang="en-US" sz="1400" dirty="0"/>
              <a:t> *</a:t>
            </a:r>
            <a:r>
              <a:rPr lang="en-US" sz="1400" dirty="0" err="1"/>
              <a:t>skb</a:t>
            </a:r>
            <a:r>
              <a:rPr lang="en-US" sz="1400" dirty="0" smtClean="0"/>
              <a:t>, 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sw_flow_actions</a:t>
            </a:r>
            <a:r>
              <a:rPr lang="en-US" sz="1400" dirty="0"/>
              <a:t> *acts,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sw_flow_key</a:t>
            </a:r>
            <a:r>
              <a:rPr lang="en-US" sz="1400" dirty="0"/>
              <a:t> *</a:t>
            </a:r>
            <a:r>
              <a:rPr lang="en-US" sz="1400" dirty="0" smtClean="0"/>
              <a:t>key)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836697" y="5045512"/>
            <a:ext cx="6096000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b="1" dirty="0" err="1" smtClean="0"/>
              <a:t>ovs_dp_upcall</a:t>
            </a:r>
            <a:r>
              <a:rPr lang="en-US" sz="1400" dirty="0" smtClean="0"/>
              <a:t> (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datapath</a:t>
            </a:r>
            <a:r>
              <a:rPr lang="en-US" sz="1400" dirty="0"/>
              <a:t> *</a:t>
            </a:r>
            <a:r>
              <a:rPr lang="en-US" sz="1400" dirty="0" err="1"/>
              <a:t>dp</a:t>
            </a:r>
            <a:r>
              <a:rPr lang="en-US" sz="1400" dirty="0"/>
              <a:t>,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sk_buff</a:t>
            </a:r>
            <a:r>
              <a:rPr lang="en-US" sz="1400" dirty="0"/>
              <a:t> *</a:t>
            </a:r>
            <a:r>
              <a:rPr lang="en-US" sz="1400" dirty="0" err="1"/>
              <a:t>skb</a:t>
            </a:r>
            <a:r>
              <a:rPr lang="en-US" sz="1400" dirty="0"/>
              <a:t>,</a:t>
            </a:r>
          </a:p>
          <a:p>
            <a:r>
              <a:rPr lang="en-US" sz="1400" dirty="0"/>
              <a:t>		  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sw_flow_key</a:t>
            </a:r>
            <a:r>
              <a:rPr lang="en-US" sz="1400" dirty="0"/>
              <a:t> *key,</a:t>
            </a:r>
          </a:p>
          <a:p>
            <a:r>
              <a:rPr lang="en-US" sz="1400" dirty="0"/>
              <a:t>		  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dp_upcall_info</a:t>
            </a:r>
            <a:r>
              <a:rPr lang="en-US" sz="1400" dirty="0"/>
              <a:t> *</a:t>
            </a:r>
            <a:r>
              <a:rPr lang="en-US" sz="1400" dirty="0" err="1"/>
              <a:t>upcall_info</a:t>
            </a:r>
            <a:r>
              <a:rPr lang="en-US" sz="1400" dirty="0"/>
              <a:t>)</a:t>
            </a:r>
          </a:p>
        </p:txBody>
      </p:sp>
      <p:cxnSp>
        <p:nvCxnSpPr>
          <p:cNvPr id="11" name="Elbow Connector 10"/>
          <p:cNvCxnSpPr>
            <a:stCxn id="6" idx="2"/>
            <a:endCxn id="9" idx="0"/>
          </p:cNvCxnSpPr>
          <p:nvPr/>
        </p:nvCxnSpPr>
        <p:spPr>
          <a:xfrm rot="16200000" flipH="1">
            <a:off x="5837025" y="1997839"/>
            <a:ext cx="2920605" cy="31747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69039" y="4655710"/>
            <a:ext cx="1376839" cy="1947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/>
              <a:t> LOOKUP MISS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54148" y="4655709"/>
            <a:ext cx="1332252" cy="1938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/>
              <a:t> LOOKUP HIT</a:t>
            </a:r>
          </a:p>
        </p:txBody>
      </p:sp>
      <p:cxnSp>
        <p:nvCxnSpPr>
          <p:cNvPr id="17" name="Straight Arrow Connector 16"/>
          <p:cNvCxnSpPr>
            <a:stCxn id="3" idx="2"/>
            <a:endCxn id="4" idx="0"/>
          </p:cNvCxnSpPr>
          <p:nvPr/>
        </p:nvCxnSpPr>
        <p:spPr>
          <a:xfrm>
            <a:off x="5709957" y="987649"/>
            <a:ext cx="0" cy="2519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6" idx="0"/>
          </p:cNvCxnSpPr>
          <p:nvPr/>
        </p:nvCxnSpPr>
        <p:spPr>
          <a:xfrm>
            <a:off x="5709957" y="1547412"/>
            <a:ext cx="0" cy="2697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1438" y="2894732"/>
            <a:ext cx="10715082" cy="536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static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sw_flow</a:t>
            </a:r>
            <a:r>
              <a:rPr lang="en-US" sz="1400" dirty="0"/>
              <a:t> *</a:t>
            </a:r>
            <a:r>
              <a:rPr lang="en-US" sz="1400" b="1" dirty="0" err="1" smtClean="0"/>
              <a:t>flow_lookup</a:t>
            </a:r>
            <a:r>
              <a:rPr lang="en-US" sz="1400" dirty="0" smtClean="0"/>
              <a:t> (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flow_table</a:t>
            </a:r>
            <a:r>
              <a:rPr lang="en-US" sz="1400" dirty="0"/>
              <a:t> *</a:t>
            </a:r>
            <a:r>
              <a:rPr lang="en-US" sz="1400" dirty="0" err="1" smtClean="0"/>
              <a:t>tbl</a:t>
            </a:r>
            <a:r>
              <a:rPr lang="en-US" sz="1400" dirty="0" smtClean="0"/>
              <a:t>, </a:t>
            </a:r>
            <a:r>
              <a:rPr lang="en-US" sz="1400" dirty="0" err="1" smtClean="0"/>
              <a:t>struct</a:t>
            </a:r>
            <a:r>
              <a:rPr lang="en-US" sz="1400" dirty="0" smtClean="0"/>
              <a:t> </a:t>
            </a:r>
            <a:r>
              <a:rPr lang="en-US" sz="1400" dirty="0" err="1"/>
              <a:t>table_instance</a:t>
            </a:r>
            <a:r>
              <a:rPr lang="en-US" sz="1400" dirty="0"/>
              <a:t> *ti,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mask_array</a:t>
            </a:r>
            <a:r>
              <a:rPr lang="en-US" sz="1400" dirty="0"/>
              <a:t> *</a:t>
            </a:r>
            <a:r>
              <a:rPr lang="en-US" sz="1400" dirty="0" smtClean="0"/>
              <a:t>ma, </a:t>
            </a: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sw_flow_key</a:t>
            </a:r>
            <a:r>
              <a:rPr lang="en-US" sz="1400" dirty="0"/>
              <a:t> *</a:t>
            </a:r>
            <a:r>
              <a:rPr lang="en-US" sz="1400" dirty="0" smtClean="0"/>
              <a:t>key, u32 </a:t>
            </a:r>
            <a:r>
              <a:rPr lang="en-US" sz="1400" dirty="0"/>
              <a:t>*</a:t>
            </a:r>
            <a:r>
              <a:rPr lang="en-US" sz="1400" dirty="0" err="1" smtClean="0"/>
              <a:t>n_mask_hit</a:t>
            </a:r>
            <a:r>
              <a:rPr lang="en-US" sz="1400" dirty="0" smtClean="0"/>
              <a:t>, u32 </a:t>
            </a:r>
            <a:r>
              <a:rPr lang="en-US" sz="1400" dirty="0"/>
              <a:t>*index)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1438" y="3677045"/>
            <a:ext cx="10715082" cy="536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static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sw_flow</a:t>
            </a:r>
            <a:r>
              <a:rPr lang="en-US" sz="1400" dirty="0"/>
              <a:t> *</a:t>
            </a:r>
            <a:r>
              <a:rPr lang="en-US" sz="1400" b="1" dirty="0" err="1" smtClean="0"/>
              <a:t>masked_flow_lookup</a:t>
            </a:r>
            <a:r>
              <a:rPr lang="en-US" sz="1400" dirty="0" smtClean="0"/>
              <a:t> (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table_instance</a:t>
            </a:r>
            <a:r>
              <a:rPr lang="en-US" sz="1400" dirty="0"/>
              <a:t> *</a:t>
            </a:r>
            <a:r>
              <a:rPr lang="en-US" sz="1400" dirty="0" smtClean="0"/>
              <a:t>ti, </a:t>
            </a: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sw_flow_key</a:t>
            </a:r>
            <a:r>
              <a:rPr lang="en-US" sz="1400" dirty="0"/>
              <a:t> *unmasked,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sw_flow_mask</a:t>
            </a:r>
            <a:r>
              <a:rPr lang="en-US" sz="1400" dirty="0"/>
              <a:t> *</a:t>
            </a:r>
            <a:r>
              <a:rPr lang="en-US" sz="1400" dirty="0" smtClean="0"/>
              <a:t>mask, u32 </a:t>
            </a:r>
            <a:r>
              <a:rPr lang="en-US" sz="1400" dirty="0"/>
              <a:t>*</a:t>
            </a:r>
            <a:r>
              <a:rPr lang="en-US" sz="1400" dirty="0" err="1"/>
              <a:t>n_mask_hit</a:t>
            </a:r>
            <a:r>
              <a:rPr lang="en-US" sz="1400" dirty="0"/>
              <a:t>)</a:t>
            </a:r>
          </a:p>
        </p:txBody>
      </p:sp>
      <p:sp>
        <p:nvSpPr>
          <p:cNvPr id="26" name="Rectangle 25"/>
          <p:cNvSpPr/>
          <p:nvPr/>
        </p:nvSpPr>
        <p:spPr>
          <a:xfrm flipV="1">
            <a:off x="464023" y="2277151"/>
            <a:ext cx="11194577" cy="2156055"/>
          </a:xfrm>
          <a:prstGeom prst="rect">
            <a:avLst/>
          </a:prstGeom>
          <a:noFill/>
          <a:ln w="28575">
            <a:solidFill>
              <a:srgbClr val="C4123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737251" y="6168674"/>
            <a:ext cx="0" cy="200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571845" y="6334286"/>
            <a:ext cx="330812" cy="340742"/>
          </a:xfrm>
          <a:prstGeom prst="rect">
            <a:avLst/>
          </a:prstGeom>
          <a:solidFill>
            <a:srgbClr val="C41230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2000" b="1" dirty="0" smtClean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641437" y="2409539"/>
            <a:ext cx="10715083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sw_flow</a:t>
            </a:r>
            <a:r>
              <a:rPr lang="en-US" sz="1400" dirty="0"/>
              <a:t> *</a:t>
            </a:r>
            <a:r>
              <a:rPr lang="en-US" sz="1400" b="1" dirty="0" err="1" smtClean="0"/>
              <a:t>ovs_flow_tbl_lookup_stats</a:t>
            </a:r>
            <a:r>
              <a:rPr lang="en-US" sz="1400" dirty="0" smtClean="0"/>
              <a:t> (</a:t>
            </a:r>
            <a:r>
              <a:rPr lang="en-US" sz="1400" dirty="0" err="1" smtClean="0"/>
              <a:t>struct</a:t>
            </a:r>
            <a:r>
              <a:rPr lang="en-US" sz="1400" dirty="0" smtClean="0"/>
              <a:t> </a:t>
            </a:r>
            <a:r>
              <a:rPr lang="en-US" sz="1400" dirty="0" err="1"/>
              <a:t>flow_table</a:t>
            </a:r>
            <a:r>
              <a:rPr lang="en-US" sz="1400" dirty="0"/>
              <a:t> *</a:t>
            </a:r>
            <a:r>
              <a:rPr lang="en-US" sz="1400" dirty="0" err="1" smtClean="0"/>
              <a:t>tbl</a:t>
            </a:r>
            <a:r>
              <a:rPr lang="en-US" sz="1400" dirty="0" smtClean="0"/>
              <a:t>, </a:t>
            </a: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sw_flow_key</a:t>
            </a:r>
            <a:r>
              <a:rPr lang="en-US" sz="1400" dirty="0"/>
              <a:t> *</a:t>
            </a:r>
            <a:r>
              <a:rPr lang="en-US" sz="1400" dirty="0" smtClean="0"/>
              <a:t>key, u32 </a:t>
            </a:r>
            <a:r>
              <a:rPr lang="en-US" sz="1400" dirty="0" err="1" smtClean="0"/>
              <a:t>skb_hash</a:t>
            </a:r>
            <a:r>
              <a:rPr lang="en-US" sz="1400" dirty="0" smtClean="0"/>
              <a:t>, u32 </a:t>
            </a:r>
            <a:r>
              <a:rPr lang="en-US" sz="1400" dirty="0"/>
              <a:t>*</a:t>
            </a:r>
            <a:r>
              <a:rPr lang="en-US" sz="1400" dirty="0" err="1"/>
              <a:t>n_mask_hit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98601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6764"/>
            <a:ext cx="10972800" cy="5388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OVS</a:t>
            </a:r>
            <a:r>
              <a:rPr lang="en-US" dirty="0" smtClean="0"/>
              <a:t> </a:t>
            </a:r>
            <a:r>
              <a:rPr lang="en-US" dirty="0"/>
              <a:t>Packet </a:t>
            </a:r>
            <a:r>
              <a:rPr lang="en-US" dirty="0" smtClean="0"/>
              <a:t>transmit </a:t>
            </a:r>
            <a:r>
              <a:rPr lang="en-US" dirty="0" smtClean="0"/>
              <a:t>–</a:t>
            </a:r>
            <a:r>
              <a:rPr lang="en-US" dirty="0" err="1" smtClean="0"/>
              <a:t>ovs_vport_send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68872" y="1272530"/>
            <a:ext cx="531807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struct</a:t>
            </a:r>
            <a:r>
              <a:rPr lang="en-US" sz="1200" dirty="0" smtClean="0"/>
              <a:t> </a:t>
            </a:r>
            <a:r>
              <a:rPr lang="en-US" sz="1200" b="1" dirty="0" err="1"/>
              <a:t>vport</a:t>
            </a:r>
            <a:r>
              <a:rPr lang="en-US" sz="1200" dirty="0"/>
              <a:t> 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rcu_head</a:t>
            </a:r>
            <a:r>
              <a:rPr lang="en-US" sz="1200" dirty="0"/>
              <a:t> </a:t>
            </a:r>
            <a:r>
              <a:rPr lang="en-US" sz="1200" dirty="0" err="1"/>
              <a:t>rcu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datapath</a:t>
            </a:r>
            <a:r>
              <a:rPr lang="en-US" sz="1200" dirty="0"/>
              <a:t>	*</a:t>
            </a:r>
            <a:r>
              <a:rPr lang="en-US" sz="1200" dirty="0" err="1"/>
              <a:t>dp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vport_portids</a:t>
            </a:r>
            <a:r>
              <a:rPr lang="en-US" sz="1200" dirty="0"/>
              <a:t> __</a:t>
            </a:r>
            <a:r>
              <a:rPr lang="en-US" sz="1200" dirty="0" err="1"/>
              <a:t>rcu</a:t>
            </a:r>
            <a:r>
              <a:rPr lang="en-US" sz="1200" dirty="0"/>
              <a:t> *</a:t>
            </a:r>
            <a:r>
              <a:rPr lang="en-US" sz="1200" dirty="0" err="1"/>
              <a:t>upcall_portids</a:t>
            </a:r>
            <a:r>
              <a:rPr lang="en-US" sz="1200" dirty="0"/>
              <a:t>;</a:t>
            </a:r>
          </a:p>
          <a:p>
            <a:r>
              <a:rPr lang="en-US" sz="1200" dirty="0"/>
              <a:t>	u16 </a:t>
            </a:r>
            <a:r>
              <a:rPr lang="en-US" sz="1200" dirty="0" err="1"/>
              <a:t>port_no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hlist_node</a:t>
            </a:r>
            <a:r>
              <a:rPr lang="en-US" sz="1200" dirty="0"/>
              <a:t> </a:t>
            </a:r>
            <a:r>
              <a:rPr lang="en-US" sz="1200" dirty="0" err="1"/>
              <a:t>hash_node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hlist_node</a:t>
            </a:r>
            <a:r>
              <a:rPr lang="en-US" sz="1200" dirty="0"/>
              <a:t> </a:t>
            </a:r>
            <a:r>
              <a:rPr lang="en-US" sz="1200" dirty="0" err="1"/>
              <a:t>dp_hash_node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const</a:t>
            </a:r>
            <a:r>
              <a:rPr lang="en-US" sz="1200" dirty="0"/>
              <a:t>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vport_ops</a:t>
            </a:r>
            <a:r>
              <a:rPr lang="en-US" sz="1200" dirty="0"/>
              <a:t> *ops;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pcpu_sw_netstats</a:t>
            </a:r>
            <a:r>
              <a:rPr lang="en-US" sz="1200" dirty="0"/>
              <a:t> __</a:t>
            </a:r>
            <a:r>
              <a:rPr lang="en-US" sz="1200" dirty="0" err="1"/>
              <a:t>percpu</a:t>
            </a:r>
            <a:r>
              <a:rPr lang="en-US" sz="1200" dirty="0"/>
              <a:t> *</a:t>
            </a:r>
            <a:r>
              <a:rPr lang="en-US" sz="1200" dirty="0" err="1"/>
              <a:t>percpu_stats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vport_err_stats</a:t>
            </a:r>
            <a:r>
              <a:rPr lang="en-US" sz="1200" dirty="0"/>
              <a:t> </a:t>
            </a:r>
            <a:r>
              <a:rPr lang="en-US" sz="1200" dirty="0" err="1"/>
              <a:t>err_stats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list_head</a:t>
            </a:r>
            <a:r>
              <a:rPr lang="en-US" sz="1200" dirty="0"/>
              <a:t> </a:t>
            </a:r>
            <a:r>
              <a:rPr lang="en-US" sz="1200" dirty="0" err="1"/>
              <a:t>detach_list</a:t>
            </a:r>
            <a:r>
              <a:rPr lang="en-US" sz="1200" dirty="0"/>
              <a:t>;</a:t>
            </a:r>
          </a:p>
          <a:p>
            <a:r>
              <a:rPr lang="en-US" sz="1200" dirty="0" smtClean="0"/>
              <a:t>};</a:t>
            </a:r>
          </a:p>
          <a:p>
            <a:r>
              <a:rPr lang="en-US" sz="1200" dirty="0"/>
              <a:t>/**</a:t>
            </a:r>
          </a:p>
          <a:p>
            <a:r>
              <a:rPr lang="en-US" sz="1200" dirty="0"/>
              <a:t> *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vport</a:t>
            </a:r>
            <a:r>
              <a:rPr lang="en-US" sz="1200" dirty="0"/>
              <a:t> - one port within a </a:t>
            </a:r>
            <a:r>
              <a:rPr lang="en-US" sz="1200" dirty="0" err="1"/>
              <a:t>datapath</a:t>
            </a:r>
            <a:endParaRPr lang="en-US" sz="1200" dirty="0"/>
          </a:p>
          <a:p>
            <a:r>
              <a:rPr lang="en-US" sz="1200" dirty="0"/>
              <a:t> * @</a:t>
            </a:r>
            <a:r>
              <a:rPr lang="en-US" sz="1200" dirty="0" err="1"/>
              <a:t>rcu</a:t>
            </a:r>
            <a:r>
              <a:rPr lang="en-US" sz="1200" dirty="0"/>
              <a:t>: RCU callback head for deferred destruction.</a:t>
            </a:r>
          </a:p>
          <a:p>
            <a:r>
              <a:rPr lang="en-US" sz="1200" dirty="0"/>
              <a:t> * @</a:t>
            </a:r>
            <a:r>
              <a:rPr lang="en-US" sz="1200" dirty="0" err="1"/>
              <a:t>dp</a:t>
            </a:r>
            <a:r>
              <a:rPr lang="en-US" sz="1200" dirty="0"/>
              <a:t>: </a:t>
            </a:r>
            <a:r>
              <a:rPr lang="en-US" sz="1200" dirty="0" err="1"/>
              <a:t>Datapath</a:t>
            </a:r>
            <a:r>
              <a:rPr lang="en-US" sz="1200" dirty="0"/>
              <a:t> to which this port belongs.</a:t>
            </a:r>
          </a:p>
          <a:p>
            <a:r>
              <a:rPr lang="en-US" sz="1200" dirty="0"/>
              <a:t> * @</a:t>
            </a:r>
            <a:r>
              <a:rPr lang="en-US" sz="1200" dirty="0" err="1"/>
              <a:t>upcall_portids</a:t>
            </a:r>
            <a:r>
              <a:rPr lang="en-US" sz="1200" dirty="0"/>
              <a:t>: RCU protected '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vport_portids</a:t>
            </a:r>
            <a:r>
              <a:rPr lang="en-US" sz="1200" dirty="0"/>
              <a:t>'.</a:t>
            </a:r>
          </a:p>
          <a:p>
            <a:r>
              <a:rPr lang="en-US" sz="1200" dirty="0"/>
              <a:t> * @</a:t>
            </a:r>
            <a:r>
              <a:rPr lang="en-US" sz="1200" dirty="0" err="1"/>
              <a:t>port_no</a:t>
            </a:r>
            <a:r>
              <a:rPr lang="en-US" sz="1200" dirty="0"/>
              <a:t>: Index into @</a:t>
            </a:r>
            <a:r>
              <a:rPr lang="en-US" sz="1200" dirty="0" err="1"/>
              <a:t>dp's</a:t>
            </a:r>
            <a:r>
              <a:rPr lang="en-US" sz="1200" dirty="0"/>
              <a:t> @ports array.</a:t>
            </a:r>
          </a:p>
          <a:p>
            <a:r>
              <a:rPr lang="en-US" sz="1200" dirty="0"/>
              <a:t> * @</a:t>
            </a:r>
            <a:r>
              <a:rPr lang="en-US" sz="1200" dirty="0" err="1"/>
              <a:t>hash_node</a:t>
            </a:r>
            <a:r>
              <a:rPr lang="en-US" sz="1200" dirty="0"/>
              <a:t>: Element in @</a:t>
            </a:r>
            <a:r>
              <a:rPr lang="en-US" sz="1200" dirty="0" err="1"/>
              <a:t>dev_table</a:t>
            </a:r>
            <a:r>
              <a:rPr lang="en-US" sz="1200" dirty="0"/>
              <a:t> hash table in </a:t>
            </a:r>
            <a:r>
              <a:rPr lang="en-US" sz="1200" dirty="0" err="1"/>
              <a:t>vport.c</a:t>
            </a:r>
            <a:r>
              <a:rPr lang="en-US" sz="1200" dirty="0"/>
              <a:t>.</a:t>
            </a:r>
          </a:p>
          <a:p>
            <a:r>
              <a:rPr lang="en-US" sz="1200" dirty="0"/>
              <a:t> * @</a:t>
            </a:r>
            <a:r>
              <a:rPr lang="en-US" sz="1200" dirty="0" err="1"/>
              <a:t>dp_hash_node</a:t>
            </a:r>
            <a:r>
              <a:rPr lang="en-US" sz="1200" dirty="0"/>
              <a:t>: Element in @</a:t>
            </a:r>
            <a:r>
              <a:rPr lang="en-US" sz="1200" dirty="0" err="1"/>
              <a:t>datapath</a:t>
            </a:r>
            <a:r>
              <a:rPr lang="en-US" sz="1200" dirty="0"/>
              <a:t>-&gt;ports hash table in </a:t>
            </a:r>
            <a:r>
              <a:rPr lang="en-US" sz="1200" dirty="0" err="1"/>
              <a:t>datapath.c</a:t>
            </a:r>
            <a:r>
              <a:rPr lang="en-US" sz="1200" dirty="0"/>
              <a:t>.</a:t>
            </a:r>
          </a:p>
          <a:p>
            <a:r>
              <a:rPr lang="en-US" sz="1200" dirty="0"/>
              <a:t> * @ops: Class structure.</a:t>
            </a:r>
          </a:p>
          <a:p>
            <a:r>
              <a:rPr lang="en-US" sz="1200" dirty="0"/>
              <a:t> * @</a:t>
            </a:r>
            <a:r>
              <a:rPr lang="en-US" sz="1200" dirty="0" err="1"/>
              <a:t>percpu_stats</a:t>
            </a:r>
            <a:r>
              <a:rPr lang="en-US" sz="1200" dirty="0"/>
              <a:t>: Points to per-CPU statistics used and maintained by </a:t>
            </a:r>
            <a:r>
              <a:rPr lang="en-US" sz="1200" dirty="0" err="1"/>
              <a:t>vport</a:t>
            </a:r>
            <a:endParaRPr lang="en-US" sz="1200" dirty="0"/>
          </a:p>
          <a:p>
            <a:r>
              <a:rPr lang="en-US" sz="1200" dirty="0"/>
              <a:t> * @</a:t>
            </a:r>
            <a:r>
              <a:rPr lang="en-US" sz="1200" dirty="0" err="1"/>
              <a:t>err_stats</a:t>
            </a:r>
            <a:r>
              <a:rPr lang="en-US" sz="1200" dirty="0"/>
              <a:t>: Points to error statistics used and maintained by </a:t>
            </a:r>
            <a:r>
              <a:rPr lang="en-US" sz="1200" dirty="0" err="1"/>
              <a:t>vport</a:t>
            </a:r>
            <a:endParaRPr lang="en-US" sz="1200" dirty="0"/>
          </a:p>
          <a:p>
            <a:r>
              <a:rPr lang="en-US" sz="1200" dirty="0"/>
              <a:t> * @</a:t>
            </a:r>
            <a:r>
              <a:rPr lang="en-US" sz="1200" dirty="0" err="1"/>
              <a:t>detach_list</a:t>
            </a:r>
            <a:r>
              <a:rPr lang="en-US" sz="1200" dirty="0"/>
              <a:t>: list used for detaching </a:t>
            </a:r>
            <a:r>
              <a:rPr lang="en-US" sz="1200" dirty="0" err="1"/>
              <a:t>vport</a:t>
            </a:r>
            <a:r>
              <a:rPr lang="en-US" sz="1200" dirty="0"/>
              <a:t> in net-exit call.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*/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668103" y="856315"/>
            <a:ext cx="5778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ovs_vport_send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b="1" dirty="0" err="1"/>
              <a:t>vport</a:t>
            </a:r>
            <a:r>
              <a:rPr lang="en-US" dirty="0"/>
              <a:t> *</a:t>
            </a:r>
            <a:r>
              <a:rPr lang="en-US" dirty="0" err="1"/>
              <a:t>vport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sk_buff</a:t>
            </a:r>
            <a:r>
              <a:rPr lang="en-US" dirty="0"/>
              <a:t> *</a:t>
            </a:r>
            <a:r>
              <a:rPr lang="en-US" dirty="0" err="1"/>
              <a:t>skb</a:t>
            </a:r>
            <a:r>
              <a:rPr lang="en-US" dirty="0"/>
              <a:t>)</a:t>
            </a:r>
          </a:p>
        </p:txBody>
      </p:sp>
      <p:pic>
        <p:nvPicPr>
          <p:cNvPr id="3074" name="Picture 2" descr="Collaboration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93" y="1696490"/>
            <a:ext cx="3638503" cy="447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829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1122479" cy="6560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OVS</a:t>
            </a:r>
            <a:r>
              <a:rPr lang="en-US" dirty="0" smtClean="0"/>
              <a:t> </a:t>
            </a:r>
            <a:r>
              <a:rPr lang="en-US" dirty="0"/>
              <a:t>Packet </a:t>
            </a:r>
            <a:r>
              <a:rPr lang="en-US" dirty="0" smtClean="0"/>
              <a:t>transmit –  </a:t>
            </a:r>
            <a:r>
              <a:rPr lang="en-US" dirty="0" err="1" smtClean="0"/>
              <a:t>vxlan</a:t>
            </a:r>
            <a:r>
              <a:rPr lang="en-US" dirty="0" smtClean="0"/>
              <a:t> send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4106" y="1064567"/>
            <a:ext cx="106407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static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b="1" dirty="0" err="1"/>
              <a:t>vxlan_tnl_send</a:t>
            </a:r>
            <a:r>
              <a:rPr lang="en-US" sz="1200" dirty="0"/>
              <a:t>(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vport</a:t>
            </a:r>
            <a:r>
              <a:rPr lang="en-US" sz="1200" dirty="0"/>
              <a:t> *</a:t>
            </a:r>
            <a:r>
              <a:rPr lang="en-US" sz="1200" dirty="0" err="1"/>
              <a:t>vport</a:t>
            </a:r>
            <a:r>
              <a:rPr lang="en-US" sz="1200" dirty="0"/>
              <a:t>,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sk_buff</a:t>
            </a:r>
            <a:r>
              <a:rPr lang="en-US" sz="1200" dirty="0"/>
              <a:t> *</a:t>
            </a:r>
            <a:r>
              <a:rPr lang="en-US" sz="1200" dirty="0" err="1"/>
              <a:t>skb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static inline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rtable</a:t>
            </a:r>
            <a:r>
              <a:rPr lang="en-US" sz="1200" dirty="0"/>
              <a:t> *</a:t>
            </a:r>
            <a:r>
              <a:rPr lang="en-US" sz="1200" dirty="0" err="1"/>
              <a:t>find_route</a:t>
            </a:r>
            <a:r>
              <a:rPr lang="en-US" sz="1200" dirty="0"/>
              <a:t>(</a:t>
            </a:r>
            <a:r>
              <a:rPr lang="en-US" sz="1200" dirty="0" err="1"/>
              <a:t>struct</a:t>
            </a:r>
            <a:r>
              <a:rPr lang="en-US" sz="1200" dirty="0"/>
              <a:t> net *net</a:t>
            </a:r>
            <a:r>
              <a:rPr lang="en-US" sz="1200" dirty="0" smtClean="0"/>
              <a:t>, __</a:t>
            </a:r>
            <a:r>
              <a:rPr lang="en-US" sz="1200" dirty="0"/>
              <a:t>be32 *</a:t>
            </a:r>
            <a:r>
              <a:rPr lang="en-US" sz="1200" dirty="0" err="1"/>
              <a:t>saddr</a:t>
            </a:r>
            <a:r>
              <a:rPr lang="en-US" sz="1200" dirty="0"/>
              <a:t>, __be32 </a:t>
            </a:r>
            <a:r>
              <a:rPr lang="en-US" sz="1200" dirty="0" err="1" smtClean="0"/>
              <a:t>daddr</a:t>
            </a:r>
            <a:r>
              <a:rPr lang="en-US" sz="1200" dirty="0" smtClean="0"/>
              <a:t>, u8 </a:t>
            </a:r>
            <a:r>
              <a:rPr lang="en-US" sz="1200" dirty="0" err="1"/>
              <a:t>ipproto</a:t>
            </a:r>
            <a:r>
              <a:rPr lang="en-US" sz="1200" dirty="0"/>
              <a:t>, u8 </a:t>
            </a:r>
            <a:r>
              <a:rPr lang="en-US" sz="1200" dirty="0" err="1"/>
              <a:t>tos</a:t>
            </a:r>
            <a:r>
              <a:rPr lang="en-US" sz="1200" dirty="0"/>
              <a:t>, u32 </a:t>
            </a:r>
            <a:r>
              <a:rPr lang="en-US" sz="1200" dirty="0" err="1"/>
              <a:t>skb_mark</a:t>
            </a:r>
            <a:r>
              <a:rPr lang="en-US" sz="1200" dirty="0" smtClean="0"/>
              <a:t>)</a:t>
            </a:r>
            <a:endParaRPr lang="en-US" sz="1200" dirty="0"/>
          </a:p>
          <a:p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b="1" dirty="0" err="1"/>
              <a:t>rpl_vxlan_xmit_skb</a:t>
            </a:r>
            <a:r>
              <a:rPr lang="en-US" sz="1200" dirty="0"/>
              <a:t>(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vxlan_sock</a:t>
            </a:r>
            <a:r>
              <a:rPr lang="en-US" sz="1200" dirty="0"/>
              <a:t> *vs,</a:t>
            </a:r>
          </a:p>
          <a:p>
            <a:r>
              <a:rPr lang="en-US" sz="1200" dirty="0"/>
              <a:t>		      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rtable</a:t>
            </a:r>
            <a:r>
              <a:rPr lang="en-US" sz="1200" dirty="0"/>
              <a:t> *</a:t>
            </a:r>
            <a:r>
              <a:rPr lang="en-US" sz="1200" dirty="0" err="1"/>
              <a:t>rt</a:t>
            </a:r>
            <a:r>
              <a:rPr lang="en-US" sz="1200" dirty="0"/>
              <a:t>,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sk_buff</a:t>
            </a:r>
            <a:r>
              <a:rPr lang="en-US" sz="1200" dirty="0"/>
              <a:t> *</a:t>
            </a:r>
            <a:r>
              <a:rPr lang="en-US" sz="1200" dirty="0" err="1"/>
              <a:t>skb</a:t>
            </a:r>
            <a:r>
              <a:rPr lang="en-US" sz="1200" dirty="0"/>
              <a:t>,</a:t>
            </a:r>
          </a:p>
          <a:p>
            <a:r>
              <a:rPr lang="en-US" sz="1200" dirty="0"/>
              <a:t>		       __be32 </a:t>
            </a:r>
            <a:r>
              <a:rPr lang="en-US" sz="1200" dirty="0" err="1"/>
              <a:t>src</a:t>
            </a:r>
            <a:r>
              <a:rPr lang="en-US" sz="1200" dirty="0"/>
              <a:t>, __be32 </a:t>
            </a:r>
            <a:r>
              <a:rPr lang="en-US" sz="1200" dirty="0" err="1"/>
              <a:t>dst</a:t>
            </a:r>
            <a:r>
              <a:rPr lang="en-US" sz="1200" dirty="0"/>
              <a:t>, __u8 </a:t>
            </a:r>
            <a:r>
              <a:rPr lang="en-US" sz="1200" dirty="0" err="1"/>
              <a:t>tos</a:t>
            </a:r>
            <a:r>
              <a:rPr lang="en-US" sz="1200" dirty="0"/>
              <a:t>, __u8 </a:t>
            </a:r>
            <a:r>
              <a:rPr lang="en-US" sz="1200" dirty="0" err="1"/>
              <a:t>ttl</a:t>
            </a:r>
            <a:r>
              <a:rPr lang="en-US" sz="1200" dirty="0"/>
              <a:t>, __be16 </a:t>
            </a:r>
            <a:r>
              <a:rPr lang="en-US" sz="1200" dirty="0" err="1"/>
              <a:t>df</a:t>
            </a:r>
            <a:r>
              <a:rPr lang="en-US" sz="1200" dirty="0"/>
              <a:t>,</a:t>
            </a:r>
          </a:p>
          <a:p>
            <a:r>
              <a:rPr lang="en-US" sz="1200" dirty="0"/>
              <a:t>		       __be16 </a:t>
            </a:r>
            <a:r>
              <a:rPr lang="en-US" sz="1200" dirty="0" err="1"/>
              <a:t>src_port</a:t>
            </a:r>
            <a:r>
              <a:rPr lang="en-US" sz="1200" dirty="0"/>
              <a:t>, __be16 </a:t>
            </a:r>
            <a:r>
              <a:rPr lang="en-US" sz="1200" dirty="0" err="1"/>
              <a:t>dst_port</a:t>
            </a:r>
            <a:r>
              <a:rPr lang="en-US" sz="1200" dirty="0"/>
              <a:t>,</a:t>
            </a:r>
          </a:p>
          <a:p>
            <a:r>
              <a:rPr lang="en-US" sz="1200" dirty="0"/>
              <a:t>		      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vxlan_metadata</a:t>
            </a:r>
            <a:r>
              <a:rPr lang="en-US" sz="1200" dirty="0"/>
              <a:t> *md, </a:t>
            </a:r>
            <a:r>
              <a:rPr lang="en-US" sz="1200" dirty="0" err="1"/>
              <a:t>bool</a:t>
            </a:r>
            <a:r>
              <a:rPr lang="en-US" sz="1200" dirty="0"/>
              <a:t> </a:t>
            </a:r>
            <a:r>
              <a:rPr lang="en-US" sz="1200" dirty="0" err="1"/>
              <a:t>xnet</a:t>
            </a:r>
            <a:r>
              <a:rPr lang="en-US" sz="1200" dirty="0"/>
              <a:t>, u32 </a:t>
            </a:r>
            <a:r>
              <a:rPr lang="en-US" sz="1200" dirty="0" err="1"/>
              <a:t>vxflags</a:t>
            </a:r>
            <a:r>
              <a:rPr lang="en-US" sz="1200" dirty="0"/>
              <a:t>)</a:t>
            </a:r>
          </a:p>
          <a:p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918950" y="2608827"/>
            <a:ext cx="272500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rtable</a:t>
            </a:r>
            <a:r>
              <a:rPr lang="en-US" sz="1200" dirty="0"/>
              <a:t> 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rtable</a:t>
            </a:r>
            <a:r>
              <a:rPr lang="en-US" sz="1200" dirty="0"/>
              <a:t>     *</a:t>
            </a:r>
            <a:r>
              <a:rPr lang="en-US" sz="1200" dirty="0" err="1"/>
              <a:t>rt_next</a:t>
            </a:r>
            <a:r>
              <a:rPr lang="en-US" sz="1200" dirty="0"/>
              <a:t>;</a:t>
            </a:r>
          </a:p>
          <a:p>
            <a:r>
              <a:rPr lang="en-US" sz="1200" dirty="0"/>
              <a:t>    __u32             </a:t>
            </a:r>
            <a:r>
              <a:rPr lang="en-US" sz="1200" dirty="0" err="1"/>
              <a:t>rt_dst</a:t>
            </a:r>
            <a:r>
              <a:rPr lang="en-US" sz="1200" dirty="0"/>
              <a:t>;</a:t>
            </a:r>
          </a:p>
          <a:p>
            <a:r>
              <a:rPr lang="en-US" sz="1200" dirty="0"/>
              <a:t>    __u32             </a:t>
            </a:r>
            <a:r>
              <a:rPr lang="en-US" sz="1200" dirty="0" err="1"/>
              <a:t>rt_src</a:t>
            </a:r>
            <a:r>
              <a:rPr lang="en-US" sz="1200" dirty="0"/>
              <a:t>;</a:t>
            </a:r>
          </a:p>
          <a:p>
            <a:r>
              <a:rPr lang="en-US" sz="1200" dirty="0"/>
              <a:t>    __u32             </a:t>
            </a:r>
            <a:r>
              <a:rPr lang="en-US" sz="1200" dirty="0" err="1"/>
              <a:t>rt_gateway</a:t>
            </a:r>
            <a:r>
              <a:rPr lang="en-US" sz="1200" dirty="0"/>
              <a:t>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atomic_t</a:t>
            </a:r>
            <a:r>
              <a:rPr lang="en-US" sz="1200" dirty="0"/>
              <a:t>          </a:t>
            </a:r>
            <a:r>
              <a:rPr lang="en-US" sz="1200" dirty="0" err="1"/>
              <a:t>rt_refcnt</a:t>
            </a:r>
            <a:r>
              <a:rPr lang="en-US" sz="1200" dirty="0"/>
              <a:t>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atomic_t</a:t>
            </a:r>
            <a:r>
              <a:rPr lang="en-US" sz="1200" dirty="0"/>
              <a:t>          </a:t>
            </a:r>
            <a:r>
              <a:rPr lang="en-US" sz="1200" dirty="0" err="1"/>
              <a:t>rt_use</a:t>
            </a:r>
            <a:r>
              <a:rPr lang="en-US" sz="1200" dirty="0"/>
              <a:t>;</a:t>
            </a:r>
          </a:p>
          <a:p>
            <a:r>
              <a:rPr lang="en-US" sz="1200" dirty="0"/>
              <a:t>    unsigned long     </a:t>
            </a:r>
            <a:r>
              <a:rPr lang="en-US" sz="1200" dirty="0" err="1"/>
              <a:t>rt_window</a:t>
            </a:r>
            <a:r>
              <a:rPr lang="en-US" sz="1200" dirty="0"/>
              <a:t>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atomic_t</a:t>
            </a:r>
            <a:r>
              <a:rPr lang="en-US" sz="1200" dirty="0"/>
              <a:t>          </a:t>
            </a:r>
            <a:r>
              <a:rPr lang="en-US" sz="1200" dirty="0" err="1"/>
              <a:t>rt_lastuse</a:t>
            </a:r>
            <a:r>
              <a:rPr lang="en-US" sz="1200" dirty="0"/>
              <a:t>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hh_cache</a:t>
            </a:r>
            <a:r>
              <a:rPr lang="en-US" sz="1200" dirty="0"/>
              <a:t>   *</a:t>
            </a:r>
            <a:r>
              <a:rPr lang="en-US" sz="1200" dirty="0" err="1"/>
              <a:t>rt_hh</a:t>
            </a:r>
            <a:r>
              <a:rPr lang="en-US" sz="1200" dirty="0"/>
              <a:t>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struct</a:t>
            </a:r>
            <a:r>
              <a:rPr lang="en-US" sz="1200" dirty="0"/>
              <a:t> device     *</a:t>
            </a:r>
            <a:r>
              <a:rPr lang="en-US" sz="1200" dirty="0" err="1"/>
              <a:t>rt_dev</a:t>
            </a:r>
            <a:r>
              <a:rPr lang="en-US" sz="1200" dirty="0"/>
              <a:t>;</a:t>
            </a:r>
          </a:p>
          <a:p>
            <a:r>
              <a:rPr lang="en-US" sz="1200" dirty="0"/>
              <a:t>    unsigned short    </a:t>
            </a:r>
            <a:r>
              <a:rPr lang="en-US" sz="1200" dirty="0" err="1"/>
              <a:t>rt_flags</a:t>
            </a:r>
            <a:r>
              <a:rPr lang="en-US" sz="1200" dirty="0"/>
              <a:t>;</a:t>
            </a:r>
          </a:p>
          <a:p>
            <a:r>
              <a:rPr lang="en-US" sz="1200" dirty="0"/>
              <a:t>    unsigned short    </a:t>
            </a:r>
            <a:r>
              <a:rPr lang="en-US" sz="1200" dirty="0" err="1"/>
              <a:t>rt_mtu</a:t>
            </a:r>
            <a:r>
              <a:rPr lang="en-US" sz="1200" dirty="0"/>
              <a:t>;</a:t>
            </a:r>
          </a:p>
          <a:p>
            <a:r>
              <a:rPr lang="en-US" sz="1200" dirty="0"/>
              <a:t>    unsigned short    </a:t>
            </a:r>
            <a:r>
              <a:rPr lang="en-US" sz="1200" dirty="0" err="1"/>
              <a:t>rt_irtt</a:t>
            </a:r>
            <a:r>
              <a:rPr lang="en-US" sz="1200" dirty="0"/>
              <a:t>;</a:t>
            </a:r>
          </a:p>
          <a:p>
            <a:r>
              <a:rPr lang="en-US" sz="1200" dirty="0"/>
              <a:t>    unsigned char     </a:t>
            </a:r>
            <a:r>
              <a:rPr lang="en-US" sz="1200" dirty="0" err="1"/>
              <a:t>rt_tos</a:t>
            </a:r>
            <a:r>
              <a:rPr lang="en-US" sz="1200" dirty="0"/>
              <a:t>;</a:t>
            </a:r>
          </a:p>
          <a:p>
            <a:r>
              <a:rPr lang="en-US" sz="12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336811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336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OVS – Transmit packet function trace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126" y="1468144"/>
            <a:ext cx="12005950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static </a:t>
            </a:r>
            <a:r>
              <a:rPr lang="en-US" sz="1400" dirty="0"/>
              <a:t>void </a:t>
            </a:r>
            <a:r>
              <a:rPr lang="en-US" sz="1400" b="1" dirty="0" err="1" smtClean="0"/>
              <a:t>process_deferred_actions</a:t>
            </a:r>
            <a:r>
              <a:rPr lang="en-US" sz="1400" dirty="0" smtClean="0"/>
              <a:t> (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datapath</a:t>
            </a:r>
            <a:r>
              <a:rPr lang="en-US" sz="1400" dirty="0"/>
              <a:t> *</a:t>
            </a:r>
            <a:r>
              <a:rPr lang="en-US" sz="1400" dirty="0" err="1"/>
              <a:t>dp</a:t>
            </a:r>
            <a:r>
              <a:rPr lang="en-US" sz="1400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26" y="1941491"/>
            <a:ext cx="1200595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static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b="1" dirty="0" err="1" smtClean="0"/>
              <a:t>do_execute_actions</a:t>
            </a:r>
            <a:r>
              <a:rPr lang="en-US" sz="1400" dirty="0" smtClean="0"/>
              <a:t> (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datapath</a:t>
            </a:r>
            <a:r>
              <a:rPr lang="en-US" sz="1400" dirty="0"/>
              <a:t> *</a:t>
            </a:r>
            <a:r>
              <a:rPr lang="en-US" sz="1400" dirty="0" err="1"/>
              <a:t>dp</a:t>
            </a:r>
            <a:r>
              <a:rPr lang="en-US" sz="1400" dirty="0"/>
              <a:t>,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sk_buff</a:t>
            </a:r>
            <a:r>
              <a:rPr lang="en-US" sz="1400" dirty="0"/>
              <a:t> *</a:t>
            </a:r>
            <a:r>
              <a:rPr lang="en-US" sz="1400" dirty="0" err="1" smtClean="0"/>
              <a:t>skb</a:t>
            </a:r>
            <a:r>
              <a:rPr lang="en-US" sz="1400" dirty="0" smtClean="0"/>
              <a:t>, </a:t>
            </a:r>
            <a:r>
              <a:rPr lang="en-US" sz="1400" dirty="0" err="1" smtClean="0"/>
              <a:t>struct</a:t>
            </a:r>
            <a:r>
              <a:rPr lang="en-US" sz="1400" dirty="0" smtClean="0"/>
              <a:t> </a:t>
            </a:r>
            <a:r>
              <a:rPr lang="en-US" sz="1400" dirty="0" err="1" smtClean="0"/>
              <a:t>sw_flow_key</a:t>
            </a:r>
            <a:r>
              <a:rPr lang="en-US" sz="1400" dirty="0" smtClean="0"/>
              <a:t> *key,</a:t>
            </a:r>
          </a:p>
          <a:p>
            <a:pPr algn="ctr"/>
            <a:r>
              <a:rPr lang="en-US" sz="1400" dirty="0"/>
              <a:t>			      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nlattr</a:t>
            </a:r>
            <a:r>
              <a:rPr lang="en-US" sz="1400" dirty="0"/>
              <a:t> *</a:t>
            </a:r>
            <a:r>
              <a:rPr lang="en-US" sz="1400" dirty="0" err="1"/>
              <a:t>attr</a:t>
            </a:r>
            <a:r>
              <a:rPr lang="en-US" sz="1400" dirty="0"/>
              <a:t>,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len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83125" y="2640272"/>
            <a:ext cx="12005952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static </a:t>
            </a:r>
            <a:r>
              <a:rPr lang="en-US" sz="1400" dirty="0"/>
              <a:t>void </a:t>
            </a:r>
            <a:r>
              <a:rPr lang="en-US" sz="1400" b="1" dirty="0" err="1" smtClean="0"/>
              <a:t>do_output</a:t>
            </a:r>
            <a:r>
              <a:rPr lang="en-US" sz="1400" dirty="0" smtClean="0"/>
              <a:t> (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datapath</a:t>
            </a:r>
            <a:r>
              <a:rPr lang="en-US" sz="1400" dirty="0"/>
              <a:t> *</a:t>
            </a:r>
            <a:r>
              <a:rPr lang="en-US" sz="1400" dirty="0" err="1"/>
              <a:t>dp</a:t>
            </a:r>
            <a:r>
              <a:rPr lang="en-US" sz="1400" dirty="0"/>
              <a:t>,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sk_buff</a:t>
            </a:r>
            <a:r>
              <a:rPr lang="en-US" sz="1400" dirty="0"/>
              <a:t> *</a:t>
            </a:r>
            <a:r>
              <a:rPr lang="en-US" sz="1400" dirty="0" err="1"/>
              <a:t>skb</a:t>
            </a:r>
            <a:r>
              <a:rPr lang="en-US" sz="1400" dirty="0"/>
              <a:t>,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out_port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3128" y="3617070"/>
            <a:ext cx="12005950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geneve_tnl_send</a:t>
            </a:r>
            <a:r>
              <a:rPr lang="en-US" sz="1400" dirty="0"/>
              <a:t> || </a:t>
            </a:r>
            <a:r>
              <a:rPr lang="en-US" sz="1400" dirty="0" err="1" smtClean="0"/>
              <a:t>gre_send</a:t>
            </a:r>
            <a:r>
              <a:rPr lang="en-US" sz="1400" dirty="0" smtClean="0"/>
              <a:t> </a:t>
            </a:r>
            <a:r>
              <a:rPr lang="en-US" sz="1400" dirty="0"/>
              <a:t>|| </a:t>
            </a:r>
            <a:r>
              <a:rPr lang="en-US" sz="1400" dirty="0" err="1"/>
              <a:t>internal_dev_recv</a:t>
            </a:r>
            <a:r>
              <a:rPr lang="en-US" sz="1400" dirty="0"/>
              <a:t> || </a:t>
            </a:r>
            <a:r>
              <a:rPr lang="en-US" sz="1400" dirty="0" err="1"/>
              <a:t>lisp_send</a:t>
            </a:r>
            <a:r>
              <a:rPr lang="en-US" sz="1400" dirty="0"/>
              <a:t> || </a:t>
            </a:r>
            <a:r>
              <a:rPr lang="en-US" sz="1400" dirty="0" err="1"/>
              <a:t>netdev_send</a:t>
            </a:r>
            <a:r>
              <a:rPr lang="en-US" sz="1400" dirty="0"/>
              <a:t> || </a:t>
            </a:r>
            <a:r>
              <a:rPr lang="en-US" sz="1400" dirty="0" err="1"/>
              <a:t>stt_tnl_send</a:t>
            </a:r>
            <a:r>
              <a:rPr lang="en-US" sz="1400" dirty="0"/>
              <a:t> || </a:t>
            </a:r>
            <a:r>
              <a:rPr lang="en-US" sz="1400" b="1" dirty="0" err="1" smtClean="0"/>
              <a:t>vxlan_tnl_send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83125" y="3108417"/>
            <a:ext cx="12005952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b="1" dirty="0" err="1" smtClean="0"/>
              <a:t>ovs_vport_send</a:t>
            </a:r>
            <a:r>
              <a:rPr lang="en-US" sz="1400" dirty="0" smtClean="0"/>
              <a:t> (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vport</a:t>
            </a:r>
            <a:r>
              <a:rPr lang="en-US" sz="1400" dirty="0"/>
              <a:t> *</a:t>
            </a:r>
            <a:r>
              <a:rPr lang="en-US" sz="1400" dirty="0" err="1"/>
              <a:t>vport</a:t>
            </a:r>
            <a:r>
              <a:rPr lang="en-US" sz="1400" dirty="0"/>
              <a:t>,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sk_buff</a:t>
            </a:r>
            <a:r>
              <a:rPr lang="en-US" sz="1400" dirty="0"/>
              <a:t> *</a:t>
            </a:r>
            <a:r>
              <a:rPr lang="en-US" sz="1400" dirty="0" err="1"/>
              <a:t>skb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72453" y="1775921"/>
            <a:ext cx="0" cy="165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72453" y="2464711"/>
            <a:ext cx="3" cy="202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72453" y="2948049"/>
            <a:ext cx="0" cy="160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72453" y="3416194"/>
            <a:ext cx="2" cy="200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3126" y="4116263"/>
            <a:ext cx="1200595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b="1" dirty="0" err="1" smtClean="0"/>
              <a:t>rpl_vxlan_xmit_skb</a:t>
            </a:r>
            <a:r>
              <a:rPr lang="en-US" sz="1400" dirty="0" smtClean="0"/>
              <a:t> (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vxlan_sock</a:t>
            </a:r>
            <a:r>
              <a:rPr lang="en-US" sz="1400" dirty="0"/>
              <a:t> *vs</a:t>
            </a:r>
            <a:r>
              <a:rPr lang="en-US" sz="1400" dirty="0" smtClean="0"/>
              <a:t>,  </a:t>
            </a:r>
            <a:r>
              <a:rPr lang="en-US" sz="1400" dirty="0" err="1" smtClean="0"/>
              <a:t>struct</a:t>
            </a:r>
            <a:r>
              <a:rPr lang="en-US" sz="1400" dirty="0" smtClean="0"/>
              <a:t> </a:t>
            </a:r>
            <a:r>
              <a:rPr lang="en-US" sz="1400" dirty="0" err="1"/>
              <a:t>rtable</a:t>
            </a:r>
            <a:r>
              <a:rPr lang="en-US" sz="1400" dirty="0"/>
              <a:t> *</a:t>
            </a:r>
            <a:r>
              <a:rPr lang="en-US" sz="1400" dirty="0" err="1"/>
              <a:t>rt</a:t>
            </a:r>
            <a:r>
              <a:rPr lang="en-US" sz="1400" dirty="0"/>
              <a:t>,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sk_buff</a:t>
            </a:r>
            <a:r>
              <a:rPr lang="en-US" sz="1400" dirty="0"/>
              <a:t> *</a:t>
            </a:r>
            <a:r>
              <a:rPr lang="en-US" sz="1400" dirty="0" err="1"/>
              <a:t>skb</a:t>
            </a:r>
            <a:r>
              <a:rPr lang="en-US" sz="1400" dirty="0" smtClean="0"/>
              <a:t>,  </a:t>
            </a:r>
            <a:r>
              <a:rPr lang="en-US" sz="1400" dirty="0"/>
              <a:t>__be32 </a:t>
            </a:r>
            <a:r>
              <a:rPr lang="en-US" sz="1400" dirty="0" err="1"/>
              <a:t>src</a:t>
            </a:r>
            <a:r>
              <a:rPr lang="en-US" sz="1400" dirty="0"/>
              <a:t>, __be32 </a:t>
            </a:r>
            <a:r>
              <a:rPr lang="en-US" sz="1400" dirty="0" err="1"/>
              <a:t>dst</a:t>
            </a:r>
            <a:r>
              <a:rPr lang="en-US" sz="1400" dirty="0"/>
              <a:t>, __u8 </a:t>
            </a:r>
            <a:r>
              <a:rPr lang="en-US" sz="1400" dirty="0" err="1"/>
              <a:t>tos</a:t>
            </a:r>
            <a:r>
              <a:rPr lang="en-US" sz="1400" dirty="0"/>
              <a:t>, __u8 </a:t>
            </a:r>
            <a:r>
              <a:rPr lang="en-US" sz="1400" dirty="0" err="1" smtClean="0"/>
              <a:t>ttl</a:t>
            </a:r>
            <a:r>
              <a:rPr lang="en-US" sz="1400" dirty="0" smtClean="0"/>
              <a:t>, __</a:t>
            </a:r>
            <a:r>
              <a:rPr lang="en-US" sz="1400" dirty="0"/>
              <a:t>be16 </a:t>
            </a:r>
            <a:r>
              <a:rPr lang="en-US" sz="1400" dirty="0" err="1"/>
              <a:t>df</a:t>
            </a:r>
            <a:r>
              <a:rPr lang="en-US" sz="1400" dirty="0" smtClean="0"/>
              <a:t>, __</a:t>
            </a:r>
            <a:r>
              <a:rPr lang="en-US" sz="1400" dirty="0"/>
              <a:t>be16 </a:t>
            </a:r>
            <a:r>
              <a:rPr lang="en-US" sz="1400" dirty="0" err="1"/>
              <a:t>src_port</a:t>
            </a:r>
            <a:r>
              <a:rPr lang="en-US" sz="1400" dirty="0"/>
              <a:t>, __be16 </a:t>
            </a:r>
            <a:r>
              <a:rPr lang="en-US" sz="1400" dirty="0" err="1"/>
              <a:t>dst_port</a:t>
            </a:r>
            <a:r>
              <a:rPr lang="en-US" sz="1400" dirty="0" smtClean="0"/>
              <a:t>, </a:t>
            </a:r>
            <a:r>
              <a:rPr lang="en-US" sz="1400" dirty="0" err="1" smtClean="0"/>
              <a:t>struct</a:t>
            </a:r>
            <a:r>
              <a:rPr lang="en-US" sz="1400" dirty="0" smtClean="0"/>
              <a:t> </a:t>
            </a:r>
            <a:r>
              <a:rPr lang="en-US" sz="1400" dirty="0" err="1"/>
              <a:t>vxlan_metadata</a:t>
            </a:r>
            <a:r>
              <a:rPr lang="en-US" sz="1400" dirty="0"/>
              <a:t> *md, </a:t>
            </a:r>
            <a:r>
              <a:rPr lang="en-US" sz="1400" dirty="0" err="1"/>
              <a:t>bool</a:t>
            </a:r>
            <a:r>
              <a:rPr lang="en-US" sz="1400" dirty="0"/>
              <a:t> </a:t>
            </a:r>
            <a:r>
              <a:rPr lang="en-US" sz="1400" dirty="0" err="1"/>
              <a:t>xnet</a:t>
            </a:r>
            <a:r>
              <a:rPr lang="en-US" sz="1400" dirty="0"/>
              <a:t>, u32 </a:t>
            </a:r>
            <a:r>
              <a:rPr lang="en-US" sz="1400" dirty="0" err="1"/>
              <a:t>vxflags</a:t>
            </a:r>
            <a:r>
              <a:rPr lang="en-US" sz="1400" dirty="0"/>
              <a:t>)</a:t>
            </a:r>
          </a:p>
          <a:p>
            <a:pPr algn="ctr"/>
            <a:r>
              <a:rPr lang="en-US" sz="1400" dirty="0" smtClean="0"/>
              <a:t>static </a:t>
            </a:r>
            <a:r>
              <a:rPr lang="en-US" sz="1400" dirty="0"/>
              <a:t>inline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rtable</a:t>
            </a:r>
            <a:r>
              <a:rPr lang="en-US" sz="1400" dirty="0"/>
              <a:t> *</a:t>
            </a:r>
            <a:r>
              <a:rPr lang="en-US" sz="1400" b="1" dirty="0" err="1" smtClean="0"/>
              <a:t>find_route</a:t>
            </a:r>
            <a:r>
              <a:rPr lang="en-US" sz="1400" dirty="0" smtClean="0"/>
              <a:t> (</a:t>
            </a:r>
            <a:r>
              <a:rPr lang="en-US" sz="1400" dirty="0" err="1"/>
              <a:t>struct</a:t>
            </a:r>
            <a:r>
              <a:rPr lang="en-US" sz="1400" dirty="0"/>
              <a:t> net *net</a:t>
            </a:r>
            <a:r>
              <a:rPr lang="en-US" sz="1400" dirty="0" smtClean="0"/>
              <a:t>, __</a:t>
            </a:r>
            <a:r>
              <a:rPr lang="en-US" sz="1400" dirty="0"/>
              <a:t>be32 *</a:t>
            </a:r>
            <a:r>
              <a:rPr lang="en-US" sz="1400" dirty="0" err="1"/>
              <a:t>saddr</a:t>
            </a:r>
            <a:r>
              <a:rPr lang="en-US" sz="1400" dirty="0"/>
              <a:t>, __be32 </a:t>
            </a:r>
            <a:r>
              <a:rPr lang="en-US" sz="1400" dirty="0" err="1" smtClean="0"/>
              <a:t>daddr</a:t>
            </a:r>
            <a:r>
              <a:rPr lang="en-US" sz="1400" dirty="0" smtClean="0"/>
              <a:t>, u8 </a:t>
            </a:r>
            <a:r>
              <a:rPr lang="en-US" sz="1400" dirty="0" err="1"/>
              <a:t>ipproto</a:t>
            </a:r>
            <a:r>
              <a:rPr lang="en-US" sz="1400" dirty="0"/>
              <a:t>, u8 </a:t>
            </a:r>
            <a:r>
              <a:rPr lang="en-US" sz="1400" dirty="0" err="1"/>
              <a:t>tos</a:t>
            </a:r>
            <a:r>
              <a:rPr lang="en-US" sz="1400" dirty="0"/>
              <a:t>, u32 </a:t>
            </a:r>
            <a:r>
              <a:rPr lang="en-US" sz="1400" dirty="0" err="1"/>
              <a:t>skb_mark</a:t>
            </a:r>
            <a:r>
              <a:rPr lang="en-US" sz="1400" dirty="0"/>
              <a:t>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126" y="5218546"/>
            <a:ext cx="12005948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b="1" dirty="0" err="1" smtClean="0"/>
              <a:t>rpl_ip_local_out</a:t>
            </a:r>
            <a:r>
              <a:rPr lang="en-US" sz="1400" dirty="0" smtClean="0"/>
              <a:t> (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sk_buff</a:t>
            </a:r>
            <a:r>
              <a:rPr lang="en-US" sz="1400" dirty="0"/>
              <a:t> *</a:t>
            </a:r>
            <a:r>
              <a:rPr lang="en-US" sz="1400" dirty="0" err="1"/>
              <a:t>skb</a:t>
            </a:r>
            <a:r>
              <a:rPr lang="en-US" sz="1400" dirty="0" smtClean="0"/>
              <a:t>) </a:t>
            </a:r>
            <a:r>
              <a:rPr lang="en-US" sz="1400" dirty="0" smtClean="0">
                <a:sym typeface="Wingdings" pitchFamily="2" charset="2"/>
              </a:rPr>
              <a:t></a:t>
            </a:r>
            <a:r>
              <a:rPr lang="en-US" sz="1400" dirty="0" smtClean="0"/>
              <a:t> </a:t>
            </a:r>
            <a:r>
              <a:rPr lang="en-US" sz="1400" dirty="0"/>
              <a:t>static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output_ip</a:t>
            </a:r>
            <a:r>
              <a:rPr lang="en-US" sz="1400" dirty="0"/>
              <a:t>(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sk_buff</a:t>
            </a:r>
            <a:r>
              <a:rPr lang="en-US" sz="1400" dirty="0"/>
              <a:t> *</a:t>
            </a:r>
            <a:r>
              <a:rPr lang="en-US" sz="1400" dirty="0" err="1"/>
              <a:t>skb</a:t>
            </a:r>
            <a:r>
              <a:rPr lang="en-US" sz="1400" dirty="0" smtClean="0"/>
              <a:t>)</a:t>
            </a:r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b="1" dirty="0" err="1" smtClean="0"/>
              <a:t>rpl_iptunnel_xmit</a:t>
            </a:r>
            <a:r>
              <a:rPr lang="en-US" sz="1400" dirty="0" smtClean="0"/>
              <a:t> (</a:t>
            </a:r>
            <a:r>
              <a:rPr lang="en-US" sz="1400" dirty="0" err="1"/>
              <a:t>struct</a:t>
            </a:r>
            <a:r>
              <a:rPr lang="en-US" sz="1400" dirty="0"/>
              <a:t> sock *</a:t>
            </a:r>
            <a:r>
              <a:rPr lang="en-US" sz="1400" dirty="0" err="1"/>
              <a:t>sk</a:t>
            </a:r>
            <a:r>
              <a:rPr lang="en-US" sz="1400" dirty="0"/>
              <a:t>,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rtable</a:t>
            </a:r>
            <a:r>
              <a:rPr lang="en-US" sz="1400" dirty="0"/>
              <a:t> *</a:t>
            </a:r>
            <a:r>
              <a:rPr lang="en-US" sz="1400" dirty="0" err="1"/>
              <a:t>rt</a:t>
            </a:r>
            <a:r>
              <a:rPr lang="en-US" sz="1400" dirty="0"/>
              <a:t>,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sk_buff</a:t>
            </a:r>
            <a:r>
              <a:rPr lang="en-US" sz="1400" dirty="0"/>
              <a:t> *</a:t>
            </a:r>
            <a:r>
              <a:rPr lang="en-US" sz="1400" dirty="0" err="1"/>
              <a:t>skb</a:t>
            </a:r>
            <a:r>
              <a:rPr lang="en-US" sz="1400" dirty="0" smtClean="0"/>
              <a:t>, __</a:t>
            </a:r>
            <a:r>
              <a:rPr lang="en-US" sz="1400" dirty="0"/>
              <a:t>be32 </a:t>
            </a:r>
            <a:r>
              <a:rPr lang="en-US" sz="1400" dirty="0" err="1"/>
              <a:t>src</a:t>
            </a:r>
            <a:r>
              <a:rPr lang="en-US" sz="1400" dirty="0"/>
              <a:t>, __be32 </a:t>
            </a:r>
            <a:r>
              <a:rPr lang="en-US" sz="1400" dirty="0" err="1"/>
              <a:t>dst</a:t>
            </a:r>
            <a:r>
              <a:rPr lang="en-US" sz="1400" dirty="0"/>
              <a:t>, __u8 proto, __u8 </a:t>
            </a:r>
            <a:r>
              <a:rPr lang="en-US" sz="1400" dirty="0" err="1"/>
              <a:t>tos</a:t>
            </a:r>
            <a:r>
              <a:rPr lang="en-US" sz="1400" dirty="0"/>
              <a:t>, __u8 </a:t>
            </a:r>
            <a:r>
              <a:rPr lang="en-US" sz="1400" dirty="0" err="1"/>
              <a:t>ttl</a:t>
            </a:r>
            <a:r>
              <a:rPr lang="en-US" sz="1400" dirty="0" smtClean="0"/>
              <a:t>, __</a:t>
            </a:r>
            <a:r>
              <a:rPr lang="en-US" sz="1400" dirty="0"/>
              <a:t>be16 </a:t>
            </a:r>
            <a:r>
              <a:rPr lang="en-US" sz="1400" dirty="0" err="1"/>
              <a:t>df</a:t>
            </a:r>
            <a:r>
              <a:rPr lang="en-US" sz="1400" dirty="0"/>
              <a:t>, </a:t>
            </a:r>
            <a:r>
              <a:rPr lang="en-US" sz="1400" dirty="0" err="1"/>
              <a:t>bool</a:t>
            </a:r>
            <a:r>
              <a:rPr lang="en-US" sz="1400" dirty="0"/>
              <a:t> </a:t>
            </a:r>
            <a:r>
              <a:rPr lang="en-US" sz="1400" dirty="0" err="1"/>
              <a:t>xnet</a:t>
            </a:r>
            <a:r>
              <a:rPr lang="en-US" sz="1400" dirty="0"/>
              <a:t>)</a:t>
            </a:r>
          </a:p>
          <a:p>
            <a:pPr algn="ctr"/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b="1" dirty="0" err="1" smtClean="0"/>
              <a:t>rpl_udp_tunnel_xmit_skb</a:t>
            </a:r>
            <a:r>
              <a:rPr lang="en-US" sz="1400" dirty="0" smtClean="0"/>
              <a:t> (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rtable</a:t>
            </a:r>
            <a:r>
              <a:rPr lang="en-US" sz="1400" dirty="0"/>
              <a:t> *</a:t>
            </a:r>
            <a:r>
              <a:rPr lang="en-US" sz="1400" dirty="0" err="1"/>
              <a:t>rt</a:t>
            </a:r>
            <a:r>
              <a:rPr lang="en-US" sz="1400" dirty="0"/>
              <a:t>,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sk_buff</a:t>
            </a:r>
            <a:r>
              <a:rPr lang="en-US" sz="1400" dirty="0"/>
              <a:t> *</a:t>
            </a:r>
            <a:r>
              <a:rPr lang="en-US" sz="1400" dirty="0" err="1"/>
              <a:t>skb</a:t>
            </a:r>
            <a:r>
              <a:rPr lang="en-US" sz="1400" dirty="0" smtClean="0"/>
              <a:t>, </a:t>
            </a:r>
            <a:r>
              <a:rPr lang="en-US" sz="1400" dirty="0"/>
              <a:t>__be32 </a:t>
            </a:r>
            <a:r>
              <a:rPr lang="en-US" sz="1400" dirty="0" err="1"/>
              <a:t>src</a:t>
            </a:r>
            <a:r>
              <a:rPr lang="en-US" sz="1400" dirty="0"/>
              <a:t>, __be32 </a:t>
            </a:r>
            <a:r>
              <a:rPr lang="en-US" sz="1400" dirty="0" err="1"/>
              <a:t>dst</a:t>
            </a:r>
            <a:r>
              <a:rPr lang="en-US" sz="1400" dirty="0"/>
              <a:t>, __u8 </a:t>
            </a:r>
            <a:r>
              <a:rPr lang="en-US" sz="1400" dirty="0" err="1"/>
              <a:t>tos</a:t>
            </a:r>
            <a:r>
              <a:rPr lang="en-US" sz="1400" dirty="0"/>
              <a:t>, __u8 </a:t>
            </a:r>
            <a:r>
              <a:rPr lang="en-US" sz="1400" dirty="0" err="1"/>
              <a:t>ttl</a:t>
            </a:r>
            <a:r>
              <a:rPr lang="en-US" sz="1400" dirty="0" smtClean="0"/>
              <a:t>, </a:t>
            </a:r>
            <a:r>
              <a:rPr lang="en-US" sz="1400" dirty="0"/>
              <a:t>__be16 </a:t>
            </a:r>
            <a:r>
              <a:rPr lang="en-US" sz="1400" dirty="0" err="1"/>
              <a:t>df</a:t>
            </a:r>
            <a:r>
              <a:rPr lang="en-US" sz="1400" dirty="0"/>
              <a:t>, __be16 </a:t>
            </a:r>
            <a:r>
              <a:rPr lang="en-US" sz="1400" dirty="0" err="1"/>
              <a:t>src_port</a:t>
            </a:r>
            <a:r>
              <a:rPr lang="en-US" sz="1400" dirty="0"/>
              <a:t>, __be16 </a:t>
            </a:r>
            <a:r>
              <a:rPr lang="en-US" sz="1400" dirty="0" err="1"/>
              <a:t>dst_port</a:t>
            </a:r>
            <a:r>
              <a:rPr lang="en-US" sz="1400" dirty="0" smtClean="0"/>
              <a:t>, </a:t>
            </a:r>
            <a:r>
              <a:rPr lang="en-US" sz="1400" dirty="0" err="1" smtClean="0"/>
              <a:t>bool</a:t>
            </a:r>
            <a:r>
              <a:rPr lang="en-US" sz="1400" dirty="0" smtClean="0"/>
              <a:t> </a:t>
            </a:r>
            <a:r>
              <a:rPr lang="en-US" sz="1400" dirty="0" err="1"/>
              <a:t>xnet</a:t>
            </a:r>
            <a:r>
              <a:rPr lang="en-US" sz="1400" dirty="0"/>
              <a:t>, </a:t>
            </a:r>
            <a:r>
              <a:rPr lang="en-US" sz="1400" dirty="0" err="1"/>
              <a:t>bool</a:t>
            </a:r>
            <a:r>
              <a:rPr lang="en-US" sz="1400" dirty="0"/>
              <a:t> </a:t>
            </a:r>
            <a:r>
              <a:rPr lang="en-US" sz="1400" dirty="0" err="1"/>
              <a:t>nocheck</a:t>
            </a:r>
            <a:r>
              <a:rPr lang="en-US" sz="1400" dirty="0"/>
              <a:t>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076411" y="3915387"/>
            <a:ext cx="0" cy="200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</p:cNvCxnSpPr>
          <p:nvPr/>
        </p:nvCxnSpPr>
        <p:spPr>
          <a:xfrm flipH="1">
            <a:off x="6080368" y="5070370"/>
            <a:ext cx="5735" cy="416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72452" y="1267269"/>
            <a:ext cx="0" cy="200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920694" y="895838"/>
            <a:ext cx="330812" cy="340742"/>
          </a:xfrm>
          <a:prstGeom prst="rect">
            <a:avLst/>
          </a:prstGeom>
          <a:solidFill>
            <a:srgbClr val="C41230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2000" b="1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974847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336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OVS</a:t>
            </a:r>
            <a:r>
              <a:rPr lang="en-US" dirty="0" smtClean="0"/>
              <a:t> </a:t>
            </a:r>
            <a:r>
              <a:rPr lang="en-US" dirty="0" smtClean="0"/>
              <a:t>Packet receive – </a:t>
            </a:r>
            <a:r>
              <a:rPr lang="en-US" dirty="0" err="1" smtClean="0"/>
              <a:t>ovs_vport_receive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2095" y="1313980"/>
            <a:ext cx="5454556" cy="54476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 smtClean="0"/>
              <a:t>struct</a:t>
            </a:r>
            <a:r>
              <a:rPr lang="en-US" sz="1200" dirty="0" smtClean="0"/>
              <a:t> </a:t>
            </a:r>
            <a:r>
              <a:rPr lang="en-US" sz="1200" b="1" dirty="0" err="1"/>
              <a:t>vport</a:t>
            </a:r>
            <a:r>
              <a:rPr lang="en-US" sz="1200" dirty="0"/>
              <a:t> 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rcu_head</a:t>
            </a:r>
            <a:r>
              <a:rPr lang="en-US" sz="1200" dirty="0"/>
              <a:t> </a:t>
            </a:r>
            <a:r>
              <a:rPr lang="en-US" sz="1200" dirty="0" err="1"/>
              <a:t>rcu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datapath</a:t>
            </a:r>
            <a:r>
              <a:rPr lang="en-US" sz="1200" dirty="0"/>
              <a:t>	*</a:t>
            </a:r>
            <a:r>
              <a:rPr lang="en-US" sz="1200" dirty="0" err="1"/>
              <a:t>dp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vport_portids</a:t>
            </a:r>
            <a:r>
              <a:rPr lang="en-US" sz="1200" dirty="0"/>
              <a:t> __</a:t>
            </a:r>
            <a:r>
              <a:rPr lang="en-US" sz="1200" dirty="0" err="1"/>
              <a:t>rcu</a:t>
            </a:r>
            <a:r>
              <a:rPr lang="en-US" sz="1200" dirty="0"/>
              <a:t> *</a:t>
            </a:r>
            <a:r>
              <a:rPr lang="en-US" sz="1200" dirty="0" err="1"/>
              <a:t>upcall_portids</a:t>
            </a:r>
            <a:r>
              <a:rPr lang="en-US" sz="1200" dirty="0"/>
              <a:t>;</a:t>
            </a:r>
          </a:p>
          <a:p>
            <a:r>
              <a:rPr lang="en-US" sz="1200" dirty="0"/>
              <a:t>	u16 </a:t>
            </a:r>
            <a:r>
              <a:rPr lang="en-US" sz="1200" dirty="0" err="1"/>
              <a:t>port_no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hlist_node</a:t>
            </a:r>
            <a:r>
              <a:rPr lang="en-US" sz="1200" dirty="0"/>
              <a:t> </a:t>
            </a:r>
            <a:r>
              <a:rPr lang="en-US" sz="1200" dirty="0" err="1"/>
              <a:t>hash_node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hlist_node</a:t>
            </a:r>
            <a:r>
              <a:rPr lang="en-US" sz="1200" dirty="0"/>
              <a:t> </a:t>
            </a:r>
            <a:r>
              <a:rPr lang="en-US" sz="1200" dirty="0" err="1"/>
              <a:t>dp_hash_node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const</a:t>
            </a:r>
            <a:r>
              <a:rPr lang="en-US" sz="1200" dirty="0"/>
              <a:t>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vport_ops</a:t>
            </a:r>
            <a:r>
              <a:rPr lang="en-US" sz="1200" dirty="0"/>
              <a:t> *ops;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pcpu_sw_netstats</a:t>
            </a:r>
            <a:r>
              <a:rPr lang="en-US" sz="1200" dirty="0"/>
              <a:t> __</a:t>
            </a:r>
            <a:r>
              <a:rPr lang="en-US" sz="1200" dirty="0" err="1"/>
              <a:t>percpu</a:t>
            </a:r>
            <a:r>
              <a:rPr lang="en-US" sz="1200" dirty="0"/>
              <a:t> *</a:t>
            </a:r>
            <a:r>
              <a:rPr lang="en-US" sz="1200" dirty="0" err="1"/>
              <a:t>percpu_stats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vport_err_stats</a:t>
            </a:r>
            <a:r>
              <a:rPr lang="en-US" sz="1200" dirty="0"/>
              <a:t> </a:t>
            </a:r>
            <a:r>
              <a:rPr lang="en-US" sz="1200" dirty="0" err="1"/>
              <a:t>err_stats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list_head</a:t>
            </a:r>
            <a:r>
              <a:rPr lang="en-US" sz="1200" dirty="0"/>
              <a:t> </a:t>
            </a:r>
            <a:r>
              <a:rPr lang="en-US" sz="1200" dirty="0" err="1"/>
              <a:t>detach_list</a:t>
            </a:r>
            <a:r>
              <a:rPr lang="en-US" sz="1200" dirty="0"/>
              <a:t>;</a:t>
            </a:r>
          </a:p>
          <a:p>
            <a:r>
              <a:rPr lang="en-US" sz="1200" dirty="0" smtClean="0"/>
              <a:t>};</a:t>
            </a:r>
          </a:p>
          <a:p>
            <a:r>
              <a:rPr lang="en-US" sz="1200" dirty="0"/>
              <a:t>/**</a:t>
            </a:r>
          </a:p>
          <a:p>
            <a:r>
              <a:rPr lang="en-US" sz="1200" dirty="0"/>
              <a:t> *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vport</a:t>
            </a:r>
            <a:r>
              <a:rPr lang="en-US" sz="1200" dirty="0"/>
              <a:t> - one port within a </a:t>
            </a:r>
            <a:r>
              <a:rPr lang="en-US" sz="1200" dirty="0" err="1"/>
              <a:t>datapath</a:t>
            </a:r>
            <a:endParaRPr lang="en-US" sz="1200" dirty="0"/>
          </a:p>
          <a:p>
            <a:r>
              <a:rPr lang="en-US" sz="1200" dirty="0"/>
              <a:t> * @</a:t>
            </a:r>
            <a:r>
              <a:rPr lang="en-US" sz="1200" dirty="0" err="1"/>
              <a:t>rcu</a:t>
            </a:r>
            <a:r>
              <a:rPr lang="en-US" sz="1200" dirty="0"/>
              <a:t>: RCU callback head for deferred destruction.</a:t>
            </a:r>
          </a:p>
          <a:p>
            <a:r>
              <a:rPr lang="en-US" sz="1200" dirty="0"/>
              <a:t> * @</a:t>
            </a:r>
            <a:r>
              <a:rPr lang="en-US" sz="1200" dirty="0" err="1"/>
              <a:t>dp</a:t>
            </a:r>
            <a:r>
              <a:rPr lang="en-US" sz="1200" dirty="0"/>
              <a:t>: </a:t>
            </a:r>
            <a:r>
              <a:rPr lang="en-US" sz="1200" dirty="0" err="1"/>
              <a:t>Datapath</a:t>
            </a:r>
            <a:r>
              <a:rPr lang="en-US" sz="1200" dirty="0"/>
              <a:t> to which this port belongs.</a:t>
            </a:r>
          </a:p>
          <a:p>
            <a:r>
              <a:rPr lang="en-US" sz="1200" dirty="0"/>
              <a:t> * @</a:t>
            </a:r>
            <a:r>
              <a:rPr lang="en-US" sz="1200" dirty="0" err="1"/>
              <a:t>upcall_portids</a:t>
            </a:r>
            <a:r>
              <a:rPr lang="en-US" sz="1200" dirty="0"/>
              <a:t>: RCU protected '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vport_portids</a:t>
            </a:r>
            <a:r>
              <a:rPr lang="en-US" sz="1200" dirty="0"/>
              <a:t>'.</a:t>
            </a:r>
          </a:p>
          <a:p>
            <a:r>
              <a:rPr lang="en-US" sz="1200" dirty="0"/>
              <a:t> * @</a:t>
            </a:r>
            <a:r>
              <a:rPr lang="en-US" sz="1200" dirty="0" err="1"/>
              <a:t>port_no</a:t>
            </a:r>
            <a:r>
              <a:rPr lang="en-US" sz="1200" dirty="0"/>
              <a:t>: Index into @</a:t>
            </a:r>
            <a:r>
              <a:rPr lang="en-US" sz="1200" dirty="0" err="1"/>
              <a:t>dp's</a:t>
            </a:r>
            <a:r>
              <a:rPr lang="en-US" sz="1200" dirty="0"/>
              <a:t> @ports array.</a:t>
            </a:r>
          </a:p>
          <a:p>
            <a:r>
              <a:rPr lang="en-US" sz="1200" dirty="0"/>
              <a:t> * @</a:t>
            </a:r>
            <a:r>
              <a:rPr lang="en-US" sz="1200" dirty="0" err="1"/>
              <a:t>hash_node</a:t>
            </a:r>
            <a:r>
              <a:rPr lang="en-US" sz="1200" dirty="0"/>
              <a:t>: Element in @</a:t>
            </a:r>
            <a:r>
              <a:rPr lang="en-US" sz="1200" dirty="0" err="1"/>
              <a:t>dev_table</a:t>
            </a:r>
            <a:r>
              <a:rPr lang="en-US" sz="1200" dirty="0"/>
              <a:t> hash table in </a:t>
            </a:r>
            <a:r>
              <a:rPr lang="en-US" sz="1200" dirty="0" err="1"/>
              <a:t>vport.c</a:t>
            </a:r>
            <a:r>
              <a:rPr lang="en-US" sz="1200" dirty="0"/>
              <a:t>.</a:t>
            </a:r>
          </a:p>
          <a:p>
            <a:r>
              <a:rPr lang="en-US" sz="1200" dirty="0"/>
              <a:t> * @</a:t>
            </a:r>
            <a:r>
              <a:rPr lang="en-US" sz="1200" dirty="0" err="1"/>
              <a:t>dp_hash_node</a:t>
            </a:r>
            <a:r>
              <a:rPr lang="en-US" sz="1200" dirty="0"/>
              <a:t>: Element in @</a:t>
            </a:r>
            <a:r>
              <a:rPr lang="en-US" sz="1200" dirty="0" err="1"/>
              <a:t>datapath</a:t>
            </a:r>
            <a:r>
              <a:rPr lang="en-US" sz="1200" dirty="0"/>
              <a:t>-&gt;ports hash table in </a:t>
            </a:r>
            <a:r>
              <a:rPr lang="en-US" sz="1200" dirty="0" err="1"/>
              <a:t>datapath.c</a:t>
            </a:r>
            <a:r>
              <a:rPr lang="en-US" sz="1200" dirty="0"/>
              <a:t>.</a:t>
            </a:r>
          </a:p>
          <a:p>
            <a:r>
              <a:rPr lang="en-US" sz="1200" dirty="0"/>
              <a:t> * @ops: Class structure.</a:t>
            </a:r>
          </a:p>
          <a:p>
            <a:r>
              <a:rPr lang="en-US" sz="1200" dirty="0"/>
              <a:t> * @</a:t>
            </a:r>
            <a:r>
              <a:rPr lang="en-US" sz="1200" dirty="0" err="1"/>
              <a:t>percpu_stats</a:t>
            </a:r>
            <a:r>
              <a:rPr lang="en-US" sz="1200" dirty="0"/>
              <a:t>: Points to per-CPU statistics used and maintained by </a:t>
            </a:r>
            <a:r>
              <a:rPr lang="en-US" sz="1200" dirty="0" err="1"/>
              <a:t>vport</a:t>
            </a:r>
            <a:endParaRPr lang="en-US" sz="1200" dirty="0"/>
          </a:p>
          <a:p>
            <a:r>
              <a:rPr lang="en-US" sz="1200" dirty="0"/>
              <a:t> * @</a:t>
            </a:r>
            <a:r>
              <a:rPr lang="en-US" sz="1200" dirty="0" err="1"/>
              <a:t>err_stats</a:t>
            </a:r>
            <a:r>
              <a:rPr lang="en-US" sz="1200" dirty="0"/>
              <a:t>: Points to error statistics used and maintained by </a:t>
            </a:r>
            <a:r>
              <a:rPr lang="en-US" sz="1200" dirty="0" err="1"/>
              <a:t>vport</a:t>
            </a:r>
            <a:endParaRPr lang="en-US" sz="1200" dirty="0"/>
          </a:p>
          <a:p>
            <a:r>
              <a:rPr lang="en-US" sz="1200" dirty="0"/>
              <a:t> * @</a:t>
            </a:r>
            <a:r>
              <a:rPr lang="en-US" sz="1200" dirty="0" err="1"/>
              <a:t>detach_list</a:t>
            </a:r>
            <a:r>
              <a:rPr lang="en-US" sz="1200" dirty="0"/>
              <a:t>: list used for detaching </a:t>
            </a:r>
            <a:r>
              <a:rPr lang="en-US" sz="1200" dirty="0" err="1"/>
              <a:t>vport</a:t>
            </a:r>
            <a:r>
              <a:rPr lang="en-US" sz="1200" dirty="0"/>
              <a:t> in net-exit call.</a:t>
            </a:r>
          </a:p>
          <a:p>
            <a:r>
              <a:rPr lang="en-US" sz="1200" dirty="0"/>
              <a:t> */</a:t>
            </a:r>
          </a:p>
          <a:p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7738280" y="1313980"/>
            <a:ext cx="3536599" cy="10156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b="1" dirty="0" err="1" smtClean="0"/>
              <a:t>ovs_tunnel_info</a:t>
            </a:r>
            <a:r>
              <a:rPr lang="en-US" sz="1200" b="1" dirty="0" smtClean="0"/>
              <a:t> </a:t>
            </a:r>
            <a:r>
              <a:rPr lang="en-US" sz="1200" dirty="0" smtClean="0"/>
              <a:t> </a:t>
            </a:r>
            <a:r>
              <a:rPr lang="en-US" sz="1200" dirty="0"/>
              <a:t>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ovs_key_ipv4_tunnel tunnel;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const</a:t>
            </a:r>
            <a:r>
              <a:rPr lang="en-US" sz="1200" dirty="0"/>
              <a:t> void *options;</a:t>
            </a:r>
          </a:p>
          <a:p>
            <a:r>
              <a:rPr lang="en-US" sz="1200" dirty="0"/>
              <a:t>	u8 </a:t>
            </a:r>
            <a:r>
              <a:rPr lang="en-US" sz="1200" dirty="0" err="1"/>
              <a:t>options_len</a:t>
            </a:r>
            <a:r>
              <a:rPr lang="en-US" sz="1200" dirty="0"/>
              <a:t>;</a:t>
            </a:r>
          </a:p>
          <a:p>
            <a:r>
              <a:rPr lang="en-US" sz="1200" dirty="0"/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4583" y="1313980"/>
            <a:ext cx="1539923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b="1" dirty="0" err="1" smtClean="0"/>
              <a:t>sk_buff</a:t>
            </a:r>
            <a:r>
              <a:rPr lang="en-US" sz="1200" dirty="0" smtClean="0"/>
              <a:t>;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36550" y="885048"/>
            <a:ext cx="106543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void </a:t>
            </a:r>
            <a:r>
              <a:rPr lang="en-US" sz="1400" b="1" dirty="0" err="1"/>
              <a:t>ovs_vport_receive</a:t>
            </a:r>
            <a:r>
              <a:rPr lang="en-US" sz="1400" b="1" dirty="0"/>
              <a:t>(</a:t>
            </a:r>
            <a:r>
              <a:rPr lang="en-US" sz="1400" b="1" dirty="0" err="1"/>
              <a:t>struct</a:t>
            </a:r>
            <a:r>
              <a:rPr lang="en-US" sz="1400" b="1" dirty="0"/>
              <a:t> </a:t>
            </a:r>
            <a:r>
              <a:rPr lang="en-US" sz="1400" b="1" dirty="0" err="1"/>
              <a:t>vport</a:t>
            </a:r>
            <a:r>
              <a:rPr lang="en-US" sz="1400" b="1" dirty="0"/>
              <a:t> *</a:t>
            </a:r>
            <a:r>
              <a:rPr lang="en-US" sz="1400" b="1" dirty="0" err="1"/>
              <a:t>vport</a:t>
            </a:r>
            <a:r>
              <a:rPr lang="en-US" sz="1400" b="1" dirty="0"/>
              <a:t>, </a:t>
            </a:r>
            <a:r>
              <a:rPr lang="en-US" sz="1400" b="1" dirty="0" err="1"/>
              <a:t>struct</a:t>
            </a:r>
            <a:r>
              <a:rPr lang="en-US" sz="1400" b="1" dirty="0"/>
              <a:t> </a:t>
            </a:r>
            <a:r>
              <a:rPr lang="en-US" sz="1400" b="1" dirty="0" err="1"/>
              <a:t>sk_buff</a:t>
            </a:r>
            <a:r>
              <a:rPr lang="en-US" sz="1400" b="1" dirty="0"/>
              <a:t> *</a:t>
            </a:r>
            <a:r>
              <a:rPr lang="en-US" sz="1400" b="1" dirty="0" err="1" smtClean="0"/>
              <a:t>skb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const</a:t>
            </a:r>
            <a:r>
              <a:rPr lang="en-US" sz="1400" b="1" dirty="0" smtClean="0"/>
              <a:t> </a:t>
            </a:r>
            <a:r>
              <a:rPr lang="en-US" sz="1400" b="1" dirty="0" err="1"/>
              <a:t>struct</a:t>
            </a:r>
            <a:r>
              <a:rPr lang="en-US" sz="1400" b="1" dirty="0"/>
              <a:t> </a:t>
            </a:r>
            <a:r>
              <a:rPr lang="en-US" sz="1400" b="1" dirty="0" err="1"/>
              <a:t>ovs_tunnel_info</a:t>
            </a:r>
            <a:r>
              <a:rPr lang="en-US" sz="1400" b="1" dirty="0"/>
              <a:t> *</a:t>
            </a:r>
            <a:r>
              <a:rPr lang="en-US" sz="1400" b="1" dirty="0" err="1"/>
              <a:t>tun_info</a:t>
            </a:r>
            <a:r>
              <a:rPr lang="en-US" sz="1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22004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601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OVS</a:t>
            </a:r>
            <a:r>
              <a:rPr lang="en-US" dirty="0" smtClean="0"/>
              <a:t> </a:t>
            </a:r>
            <a:r>
              <a:rPr lang="en-US" dirty="0"/>
              <a:t>Packet receive</a:t>
            </a:r>
            <a:r>
              <a:rPr lang="en-US" dirty="0" smtClean="0"/>
              <a:t> – </a:t>
            </a:r>
            <a:r>
              <a:rPr lang="en-US" dirty="0" err="1" smtClean="0"/>
              <a:t>ovs_dp_process_packet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191658" y="1019549"/>
            <a:ext cx="3595533" cy="5706158"/>
            <a:chOff x="7191658" y="1127498"/>
            <a:chExt cx="3595533" cy="547537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1658" y="1127498"/>
              <a:ext cx="2338233" cy="5475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1219" y="1257038"/>
              <a:ext cx="1085972" cy="1470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" name="Straight Arrow Connector 4"/>
          <p:cNvCxnSpPr/>
          <p:nvPr/>
        </p:nvCxnSpPr>
        <p:spPr>
          <a:xfrm>
            <a:off x="8360774" y="1563465"/>
            <a:ext cx="12762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8647" y="881278"/>
            <a:ext cx="44061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void </a:t>
            </a:r>
            <a:r>
              <a:rPr lang="en-US" sz="1400" b="1" dirty="0" err="1" smtClean="0"/>
              <a:t>ovs_dp_process_packet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struct</a:t>
            </a:r>
            <a:r>
              <a:rPr lang="en-US" sz="1400" b="1" dirty="0" smtClean="0"/>
              <a:t> </a:t>
            </a:r>
            <a:r>
              <a:rPr lang="en-US" sz="1400" b="1" dirty="0" err="1"/>
              <a:t>sk_buff</a:t>
            </a:r>
            <a:r>
              <a:rPr lang="en-US" sz="1400" b="1" dirty="0"/>
              <a:t> *</a:t>
            </a:r>
            <a:r>
              <a:rPr lang="en-US" sz="1400" b="1" dirty="0" err="1"/>
              <a:t>skb</a:t>
            </a:r>
            <a:r>
              <a:rPr lang="en-US" sz="1400" b="1" dirty="0"/>
              <a:t>, </a:t>
            </a:r>
            <a:endParaRPr lang="en-US" sz="1400" b="1" dirty="0" smtClean="0"/>
          </a:p>
          <a:p>
            <a:r>
              <a:rPr lang="en-US" sz="1400" b="1" dirty="0" err="1" smtClean="0"/>
              <a:t>struct</a:t>
            </a:r>
            <a:r>
              <a:rPr lang="en-US" sz="1400" b="1" dirty="0" smtClean="0"/>
              <a:t> </a:t>
            </a:r>
            <a:r>
              <a:rPr lang="en-US" sz="1400" b="1" dirty="0" err="1"/>
              <a:t>sw_flow_key</a:t>
            </a:r>
            <a:r>
              <a:rPr lang="en-US" sz="1400" b="1" dirty="0"/>
              <a:t> *key)</a:t>
            </a:r>
          </a:p>
        </p:txBody>
      </p:sp>
      <p:sp>
        <p:nvSpPr>
          <p:cNvPr id="9" name="Rectangle 8"/>
          <p:cNvSpPr/>
          <p:nvPr/>
        </p:nvSpPr>
        <p:spPr>
          <a:xfrm>
            <a:off x="7068826" y="1019549"/>
            <a:ext cx="3917620" cy="5706158"/>
          </a:xfrm>
          <a:prstGeom prst="rect">
            <a:avLst/>
          </a:prstGeom>
          <a:noFill/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sp>
        <p:nvSpPr>
          <p:cNvPr id="15" name="Rectangle 14"/>
          <p:cNvSpPr/>
          <p:nvPr/>
        </p:nvSpPr>
        <p:spPr>
          <a:xfrm>
            <a:off x="5011001" y="1127499"/>
            <a:ext cx="1539923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b="1" dirty="0" err="1" smtClean="0"/>
              <a:t>sk_buff</a:t>
            </a:r>
            <a:r>
              <a:rPr lang="en-US" sz="1200" dirty="0" smtClean="0"/>
              <a:t>;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7082474" y="1157589"/>
            <a:ext cx="153992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b="1" dirty="0" err="1" smtClean="0"/>
              <a:t>sw_flow_key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87778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68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OVS </a:t>
            </a:r>
            <a:r>
              <a:rPr lang="en-US" dirty="0"/>
              <a:t>Packet receive</a:t>
            </a:r>
            <a:r>
              <a:rPr lang="en-US" dirty="0" smtClean="0"/>
              <a:t> – </a:t>
            </a:r>
            <a:r>
              <a:rPr lang="en-US" dirty="0" err="1" smtClean="0"/>
              <a:t>ovs_dp_process_packet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8647" y="881278"/>
            <a:ext cx="90737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/>
              <a:t>struct</a:t>
            </a:r>
            <a:r>
              <a:rPr lang="en-US" sz="1400" b="1" dirty="0"/>
              <a:t> </a:t>
            </a:r>
            <a:r>
              <a:rPr lang="en-US" sz="1400" b="1" dirty="0" err="1"/>
              <a:t>sw_flow</a:t>
            </a:r>
            <a:r>
              <a:rPr lang="en-US" sz="1400" b="1" dirty="0"/>
              <a:t> *</a:t>
            </a:r>
            <a:r>
              <a:rPr lang="en-US" sz="1400" b="1" dirty="0" err="1"/>
              <a:t>ovs_flow_tbl_lookup_stats</a:t>
            </a:r>
            <a:r>
              <a:rPr lang="en-US" sz="1400" b="1" dirty="0"/>
              <a:t>(</a:t>
            </a:r>
            <a:r>
              <a:rPr lang="en-US" sz="1400" b="1" dirty="0" err="1"/>
              <a:t>struct</a:t>
            </a:r>
            <a:r>
              <a:rPr lang="en-US" sz="1400" b="1" dirty="0"/>
              <a:t> </a:t>
            </a:r>
            <a:r>
              <a:rPr lang="en-US" sz="1400" b="1" dirty="0" err="1"/>
              <a:t>flow_table</a:t>
            </a:r>
            <a:r>
              <a:rPr lang="en-US" sz="1400" b="1" dirty="0"/>
              <a:t> *</a:t>
            </a:r>
            <a:r>
              <a:rPr lang="en-US" sz="1400" b="1" dirty="0" err="1"/>
              <a:t>tbl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const</a:t>
            </a:r>
            <a:r>
              <a:rPr lang="en-US" sz="1400" b="1" dirty="0" smtClean="0"/>
              <a:t> </a:t>
            </a:r>
            <a:r>
              <a:rPr lang="en-US" sz="1400" b="1" dirty="0" err="1"/>
              <a:t>struct</a:t>
            </a:r>
            <a:r>
              <a:rPr lang="en-US" sz="1400" b="1" dirty="0"/>
              <a:t> </a:t>
            </a:r>
            <a:r>
              <a:rPr lang="en-US" sz="1400" b="1" dirty="0" err="1"/>
              <a:t>sw_flow_key</a:t>
            </a:r>
            <a:r>
              <a:rPr lang="en-US" sz="1400" b="1" dirty="0"/>
              <a:t> *key,</a:t>
            </a:r>
          </a:p>
          <a:p>
            <a:r>
              <a:rPr lang="en-US" sz="1400" b="1" dirty="0" smtClean="0"/>
              <a:t>				u32 </a:t>
            </a:r>
            <a:r>
              <a:rPr lang="en-US" sz="1400" b="1" dirty="0" err="1" smtClean="0"/>
              <a:t>skb_hash</a:t>
            </a:r>
            <a:r>
              <a:rPr lang="en-US" sz="1400" b="1" dirty="0" smtClean="0"/>
              <a:t>, u32 </a:t>
            </a:r>
            <a:r>
              <a:rPr lang="en-US" sz="1400" b="1" dirty="0"/>
              <a:t>*</a:t>
            </a:r>
            <a:r>
              <a:rPr lang="en-US" sz="1400" b="1" dirty="0" err="1"/>
              <a:t>n_mask_hit</a:t>
            </a:r>
            <a:r>
              <a:rPr lang="en-US" sz="1400" b="1" dirty="0"/>
              <a:t>)</a:t>
            </a:r>
          </a:p>
        </p:txBody>
      </p:sp>
      <p:pic>
        <p:nvPicPr>
          <p:cNvPr id="1026" name="Picture 2" descr="Collaboration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136" y="1858939"/>
            <a:ext cx="481965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21423" y="163137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b="1" dirty="0" err="1"/>
              <a:t>flow_table</a:t>
            </a:r>
            <a:r>
              <a:rPr lang="en-US" sz="1200" dirty="0"/>
              <a:t> 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table_instance</a:t>
            </a:r>
            <a:r>
              <a:rPr lang="en-US" sz="1200" dirty="0"/>
              <a:t> __</a:t>
            </a:r>
            <a:r>
              <a:rPr lang="en-US" sz="1200" dirty="0" err="1"/>
              <a:t>rcu</a:t>
            </a:r>
            <a:r>
              <a:rPr lang="en-US" sz="1200" dirty="0"/>
              <a:t> *ti;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table_instance</a:t>
            </a:r>
            <a:r>
              <a:rPr lang="en-US" sz="1200" dirty="0"/>
              <a:t> __</a:t>
            </a:r>
            <a:r>
              <a:rPr lang="en-US" sz="1200" dirty="0" err="1"/>
              <a:t>rcu</a:t>
            </a:r>
            <a:r>
              <a:rPr lang="en-US" sz="1200" dirty="0"/>
              <a:t> *</a:t>
            </a:r>
            <a:r>
              <a:rPr lang="en-US" sz="1200" dirty="0" err="1"/>
              <a:t>ufid_ti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mask_cache_entry</a:t>
            </a:r>
            <a:r>
              <a:rPr lang="en-US" sz="1200" dirty="0"/>
              <a:t> __</a:t>
            </a:r>
            <a:r>
              <a:rPr lang="en-US" sz="1200" dirty="0" err="1"/>
              <a:t>percpu</a:t>
            </a:r>
            <a:r>
              <a:rPr lang="en-US" sz="1200" dirty="0"/>
              <a:t> *</a:t>
            </a:r>
            <a:r>
              <a:rPr lang="en-US" sz="1200" dirty="0" err="1"/>
              <a:t>mask_cache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mask_array</a:t>
            </a:r>
            <a:r>
              <a:rPr lang="en-US" sz="1200" dirty="0"/>
              <a:t> __</a:t>
            </a:r>
            <a:r>
              <a:rPr lang="en-US" sz="1200" dirty="0" err="1"/>
              <a:t>rcu</a:t>
            </a:r>
            <a:r>
              <a:rPr lang="en-US" sz="1200" dirty="0"/>
              <a:t> *</a:t>
            </a:r>
            <a:r>
              <a:rPr lang="en-US" sz="1200" dirty="0" err="1"/>
              <a:t>mask_array</a:t>
            </a:r>
            <a:r>
              <a:rPr lang="en-US" sz="1200" dirty="0"/>
              <a:t>;</a:t>
            </a:r>
          </a:p>
          <a:p>
            <a:r>
              <a:rPr lang="en-US" sz="1200" dirty="0"/>
              <a:t>	unsigned long </a:t>
            </a:r>
            <a:r>
              <a:rPr lang="en-US" sz="1200" dirty="0" err="1"/>
              <a:t>last_rehash</a:t>
            </a:r>
            <a:r>
              <a:rPr lang="en-US" sz="1200" dirty="0"/>
              <a:t>;</a:t>
            </a:r>
          </a:p>
          <a:p>
            <a:r>
              <a:rPr lang="en-US" sz="1200" dirty="0"/>
              <a:t>	unsigned </a:t>
            </a:r>
            <a:r>
              <a:rPr lang="en-US" sz="1200" dirty="0" err="1"/>
              <a:t>int</a:t>
            </a:r>
            <a:r>
              <a:rPr lang="en-US" sz="1200" dirty="0"/>
              <a:t> count;</a:t>
            </a:r>
          </a:p>
          <a:p>
            <a:r>
              <a:rPr lang="en-US" sz="1200" dirty="0"/>
              <a:t>	unsigned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ufid_count</a:t>
            </a:r>
            <a:r>
              <a:rPr lang="en-US" sz="1200" dirty="0"/>
              <a:t>;</a:t>
            </a:r>
          </a:p>
          <a:p>
            <a:r>
              <a:rPr lang="en-US" sz="12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503562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764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OVS</a:t>
            </a:r>
            <a:r>
              <a:rPr lang="en-US" dirty="0" smtClean="0"/>
              <a:t> </a:t>
            </a:r>
            <a:r>
              <a:rPr lang="en-US" dirty="0"/>
              <a:t>Packet receive </a:t>
            </a:r>
            <a:r>
              <a:rPr lang="en-US" dirty="0" smtClean="0"/>
              <a:t>– </a:t>
            </a:r>
            <a:r>
              <a:rPr lang="en-US" dirty="0" err="1" smtClean="0"/>
              <a:t>flow_lookup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5050" y="901679"/>
            <a:ext cx="9371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static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sw_flow</a:t>
            </a:r>
            <a:r>
              <a:rPr lang="en-US" sz="1200" dirty="0"/>
              <a:t> *</a:t>
            </a:r>
            <a:r>
              <a:rPr lang="en-US" sz="1200" b="1" dirty="0" err="1"/>
              <a:t>flow_lookup</a:t>
            </a:r>
            <a:r>
              <a:rPr lang="en-US" sz="1200" dirty="0"/>
              <a:t>(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flow_table</a:t>
            </a:r>
            <a:r>
              <a:rPr lang="en-US" sz="1200" dirty="0"/>
              <a:t> *</a:t>
            </a:r>
            <a:r>
              <a:rPr lang="en-US" sz="1200" dirty="0" err="1"/>
              <a:t>tbl</a:t>
            </a:r>
            <a:r>
              <a:rPr lang="en-US" sz="1200" dirty="0" smtClean="0"/>
              <a:t>, </a:t>
            </a:r>
            <a:r>
              <a:rPr lang="en-US" sz="1200" dirty="0" err="1" smtClean="0"/>
              <a:t>struct</a:t>
            </a:r>
            <a:r>
              <a:rPr lang="en-US" sz="1200" dirty="0" smtClean="0"/>
              <a:t> </a:t>
            </a:r>
            <a:r>
              <a:rPr lang="en-US" sz="1200" dirty="0" err="1"/>
              <a:t>table_instance</a:t>
            </a:r>
            <a:r>
              <a:rPr lang="en-US" sz="1200" dirty="0"/>
              <a:t> *</a:t>
            </a:r>
            <a:r>
              <a:rPr lang="en-US" sz="1200" dirty="0" smtClean="0"/>
              <a:t>ti, </a:t>
            </a:r>
            <a:r>
              <a:rPr lang="en-US" sz="1200" dirty="0" err="1" smtClean="0"/>
              <a:t>const</a:t>
            </a:r>
            <a:r>
              <a:rPr lang="en-US" sz="1200" dirty="0" smtClean="0"/>
              <a:t>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mask_array</a:t>
            </a:r>
            <a:r>
              <a:rPr lang="en-US" sz="1200" dirty="0"/>
              <a:t> *ma</a:t>
            </a:r>
            <a:r>
              <a:rPr lang="en-US" sz="1200" dirty="0" smtClean="0"/>
              <a:t>, </a:t>
            </a:r>
            <a:r>
              <a:rPr lang="en-US" sz="1200" dirty="0" err="1" smtClean="0"/>
              <a:t>const</a:t>
            </a:r>
            <a:r>
              <a:rPr lang="en-US" sz="1200" dirty="0" smtClean="0"/>
              <a:t>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sw_flow_key</a:t>
            </a:r>
            <a:r>
              <a:rPr lang="en-US" sz="1200" dirty="0"/>
              <a:t> *key,</a:t>
            </a:r>
          </a:p>
          <a:p>
            <a:r>
              <a:rPr lang="en-US" sz="1200" dirty="0"/>
              <a:t>				   u32 *</a:t>
            </a:r>
            <a:r>
              <a:rPr lang="en-US" sz="1200" dirty="0" err="1"/>
              <a:t>n_mask_hit</a:t>
            </a:r>
            <a:r>
              <a:rPr lang="en-US" sz="1200" dirty="0"/>
              <a:t>,</a:t>
            </a:r>
          </a:p>
          <a:p>
            <a:r>
              <a:rPr lang="en-US" sz="1200" dirty="0"/>
              <a:t>				   u32 *index)</a:t>
            </a:r>
          </a:p>
        </p:txBody>
      </p:sp>
      <p:sp>
        <p:nvSpPr>
          <p:cNvPr id="4" name="Rectangle 3"/>
          <p:cNvSpPr/>
          <p:nvPr/>
        </p:nvSpPr>
        <p:spPr>
          <a:xfrm>
            <a:off x="605049" y="1824462"/>
            <a:ext cx="32436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b="1" dirty="0" err="1"/>
              <a:t>table_instance</a:t>
            </a:r>
            <a:r>
              <a:rPr lang="en-US" sz="1200" dirty="0"/>
              <a:t> 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flex_array</a:t>
            </a:r>
            <a:r>
              <a:rPr lang="en-US" sz="1200" dirty="0"/>
              <a:t> *buckets;</a:t>
            </a:r>
          </a:p>
          <a:p>
            <a:r>
              <a:rPr lang="en-US" sz="1200" dirty="0"/>
              <a:t>	unsigned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n_buckets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rcu_head</a:t>
            </a:r>
            <a:r>
              <a:rPr lang="en-US" sz="1200" dirty="0"/>
              <a:t> </a:t>
            </a:r>
            <a:r>
              <a:rPr lang="en-US" sz="1200" dirty="0" err="1"/>
              <a:t>rcu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node_ver</a:t>
            </a:r>
            <a:r>
              <a:rPr lang="en-US" sz="1200" dirty="0"/>
              <a:t>;</a:t>
            </a:r>
          </a:p>
          <a:p>
            <a:r>
              <a:rPr lang="en-US" sz="1200" dirty="0"/>
              <a:t>	u32 </a:t>
            </a:r>
            <a:r>
              <a:rPr lang="en-US" sz="1200" dirty="0" err="1"/>
              <a:t>hash_seed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bool</a:t>
            </a:r>
            <a:r>
              <a:rPr lang="en-US" sz="1200" dirty="0"/>
              <a:t> </a:t>
            </a:r>
            <a:r>
              <a:rPr lang="en-US" sz="1200" dirty="0" err="1"/>
              <a:t>keep_flows</a:t>
            </a:r>
            <a:r>
              <a:rPr lang="en-US" sz="1200" dirty="0"/>
              <a:t>;</a:t>
            </a:r>
          </a:p>
          <a:p>
            <a:r>
              <a:rPr lang="en-US" sz="1200" dirty="0"/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3648502" y="1865406"/>
            <a:ext cx="35165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b="1" dirty="0" err="1"/>
              <a:t>mask_array</a:t>
            </a:r>
            <a:r>
              <a:rPr lang="en-US" sz="1200" dirty="0"/>
              <a:t> 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rcu_head</a:t>
            </a:r>
            <a:r>
              <a:rPr lang="en-US" sz="1200" dirty="0"/>
              <a:t> </a:t>
            </a:r>
            <a:r>
              <a:rPr lang="en-US" sz="1200" dirty="0" err="1"/>
              <a:t>rcu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int</a:t>
            </a:r>
            <a:r>
              <a:rPr lang="en-US" sz="1200" dirty="0"/>
              <a:t> count, max;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sw_flow_mask</a:t>
            </a:r>
            <a:r>
              <a:rPr lang="en-US" sz="1200" dirty="0"/>
              <a:t> __</a:t>
            </a:r>
            <a:r>
              <a:rPr lang="en-US" sz="1200" dirty="0" err="1"/>
              <a:t>rcu</a:t>
            </a:r>
            <a:r>
              <a:rPr lang="en-US" sz="1200" dirty="0"/>
              <a:t> *masks[];</a:t>
            </a:r>
          </a:p>
          <a:p>
            <a:r>
              <a:rPr lang="en-US" sz="12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652159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OVS</a:t>
            </a:r>
            <a:r>
              <a:rPr lang="en-US" dirty="0" smtClean="0"/>
              <a:t> </a:t>
            </a:r>
            <a:r>
              <a:rPr lang="en-US" dirty="0"/>
              <a:t>Packet receive </a:t>
            </a:r>
            <a:r>
              <a:rPr lang="en-US" dirty="0" smtClean="0"/>
              <a:t>– </a:t>
            </a:r>
            <a:r>
              <a:rPr lang="en-US" dirty="0" err="1" smtClean="0"/>
              <a:t>masked</a:t>
            </a:r>
            <a:r>
              <a:rPr lang="en-US" dirty="0" err="1" smtClean="0"/>
              <a:t>_flow_lookup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4106" y="1064567"/>
            <a:ext cx="106407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static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sw_flow</a:t>
            </a:r>
            <a:r>
              <a:rPr lang="en-US" sz="1200" dirty="0"/>
              <a:t> *</a:t>
            </a:r>
            <a:r>
              <a:rPr lang="en-US" sz="1200" b="1" dirty="0" err="1"/>
              <a:t>masked_flow_lookup</a:t>
            </a:r>
            <a:r>
              <a:rPr lang="en-US" sz="1200" b="1" dirty="0"/>
              <a:t>(</a:t>
            </a:r>
            <a:r>
              <a:rPr lang="en-US" sz="1200" b="1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table_instance</a:t>
            </a:r>
            <a:r>
              <a:rPr lang="en-US" sz="1200" dirty="0"/>
              <a:t> *ti</a:t>
            </a:r>
            <a:r>
              <a:rPr lang="en-US" sz="1200" dirty="0" smtClean="0"/>
              <a:t>, </a:t>
            </a:r>
            <a:r>
              <a:rPr lang="en-US" sz="1200" dirty="0" err="1"/>
              <a:t>const</a:t>
            </a:r>
            <a:r>
              <a:rPr lang="en-US" sz="1200" dirty="0"/>
              <a:t>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sw_flow_key</a:t>
            </a:r>
            <a:r>
              <a:rPr lang="en-US" sz="1200" dirty="0"/>
              <a:t> *unmasked</a:t>
            </a:r>
            <a:r>
              <a:rPr lang="en-US" sz="1200" dirty="0" smtClean="0"/>
              <a:t>, </a:t>
            </a:r>
            <a:r>
              <a:rPr lang="en-US" sz="1200" dirty="0" err="1"/>
              <a:t>const</a:t>
            </a:r>
            <a:r>
              <a:rPr lang="en-US" sz="1200" dirty="0"/>
              <a:t>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b="1" dirty="0" err="1"/>
              <a:t>sw_flow_mask</a:t>
            </a:r>
            <a:r>
              <a:rPr lang="en-US" sz="1200" dirty="0"/>
              <a:t> *mask</a:t>
            </a:r>
            <a:r>
              <a:rPr lang="en-US" sz="1200" dirty="0" smtClean="0"/>
              <a:t>, </a:t>
            </a:r>
            <a:r>
              <a:rPr lang="en-US" sz="1200" dirty="0"/>
              <a:t>u32 *</a:t>
            </a:r>
            <a:r>
              <a:rPr lang="en-US" sz="1200" dirty="0" err="1"/>
              <a:t>n_mask_hit</a:t>
            </a:r>
            <a:r>
              <a:rPr lang="en-US" sz="1200" dirty="0"/>
              <a:t>)</a:t>
            </a:r>
          </a:p>
        </p:txBody>
      </p:sp>
      <p:pic>
        <p:nvPicPr>
          <p:cNvPr id="2050" name="Picture 2" descr="Collaboration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14" y="2088083"/>
            <a:ext cx="280035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12693" y="1813889"/>
            <a:ext cx="3502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b="1" dirty="0" err="1"/>
              <a:t>sw_flow_mask</a:t>
            </a:r>
            <a:r>
              <a:rPr lang="en-US" sz="1200" dirty="0"/>
              <a:t> 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ref_count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rcu_head</a:t>
            </a:r>
            <a:r>
              <a:rPr lang="en-US" sz="1200" dirty="0"/>
              <a:t> </a:t>
            </a:r>
            <a:r>
              <a:rPr lang="en-US" sz="1200" dirty="0" err="1"/>
              <a:t>rcu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sw_flow_key_range</a:t>
            </a:r>
            <a:r>
              <a:rPr lang="en-US" sz="1200" dirty="0"/>
              <a:t> range;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sw_flow_key</a:t>
            </a:r>
            <a:r>
              <a:rPr lang="en-US" sz="1200" dirty="0"/>
              <a:t> key;</a:t>
            </a:r>
          </a:p>
          <a:p>
            <a:r>
              <a:rPr lang="en-US" sz="12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325861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499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OVS</a:t>
            </a:r>
            <a:r>
              <a:rPr lang="en-US" dirty="0" smtClean="0"/>
              <a:t> </a:t>
            </a:r>
            <a:r>
              <a:rPr lang="en-US" dirty="0"/>
              <a:t>Packet receive </a:t>
            </a:r>
            <a:r>
              <a:rPr lang="en-US" dirty="0" smtClean="0"/>
              <a:t>– </a:t>
            </a:r>
            <a:r>
              <a:rPr lang="en-US" dirty="0" err="1" smtClean="0"/>
              <a:t>ovs_execute_actions</a:t>
            </a:r>
            <a:endParaRPr lang="en-US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4106" y="1064567"/>
            <a:ext cx="106407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b="1" dirty="0" err="1"/>
              <a:t>ovs_execute_actions</a:t>
            </a:r>
            <a:r>
              <a:rPr lang="en-US" sz="1200" dirty="0"/>
              <a:t>(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b="1" dirty="0" err="1"/>
              <a:t>datapath</a:t>
            </a:r>
            <a:r>
              <a:rPr lang="en-US" sz="1200" dirty="0"/>
              <a:t> *</a:t>
            </a:r>
            <a:r>
              <a:rPr lang="en-US" sz="1200" dirty="0" err="1"/>
              <a:t>dp</a:t>
            </a:r>
            <a:r>
              <a:rPr lang="en-US" sz="1200" dirty="0"/>
              <a:t>,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sk_buff</a:t>
            </a:r>
            <a:r>
              <a:rPr lang="en-US" sz="1200" dirty="0"/>
              <a:t> *</a:t>
            </a:r>
            <a:r>
              <a:rPr lang="en-US" sz="1200" dirty="0" err="1"/>
              <a:t>skb</a:t>
            </a:r>
            <a:r>
              <a:rPr lang="en-US" sz="1200" dirty="0" smtClean="0"/>
              <a:t>, </a:t>
            </a:r>
            <a:r>
              <a:rPr lang="en-US" sz="1200" dirty="0" err="1" smtClean="0"/>
              <a:t>const</a:t>
            </a:r>
            <a:r>
              <a:rPr lang="en-US" sz="1200" dirty="0" smtClean="0"/>
              <a:t>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b="1" dirty="0" err="1"/>
              <a:t>sw_flow_actions</a:t>
            </a:r>
            <a:r>
              <a:rPr lang="en-US" sz="1200" dirty="0"/>
              <a:t> *</a:t>
            </a:r>
            <a:r>
              <a:rPr lang="en-US" sz="1200" dirty="0" smtClean="0"/>
              <a:t>acts, </a:t>
            </a:r>
            <a:r>
              <a:rPr lang="en-US" sz="1200" dirty="0" err="1" smtClean="0"/>
              <a:t>struct</a:t>
            </a:r>
            <a:r>
              <a:rPr lang="en-US" sz="1200" dirty="0" smtClean="0"/>
              <a:t> </a:t>
            </a:r>
            <a:r>
              <a:rPr lang="en-US" sz="1200" dirty="0" err="1"/>
              <a:t>sw_flow_key</a:t>
            </a:r>
            <a:r>
              <a:rPr lang="en-US" sz="1200" dirty="0"/>
              <a:t> *key)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7314" y="1595483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b="1" dirty="0" err="1"/>
              <a:t>datapath</a:t>
            </a:r>
            <a:r>
              <a:rPr lang="en-US" sz="1200" dirty="0"/>
              <a:t> 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rcu_head</a:t>
            </a:r>
            <a:r>
              <a:rPr lang="en-US" sz="1200" dirty="0"/>
              <a:t> </a:t>
            </a:r>
            <a:r>
              <a:rPr lang="en-US" sz="1200" dirty="0" err="1"/>
              <a:t>rcu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list_head</a:t>
            </a:r>
            <a:r>
              <a:rPr lang="en-US" sz="1200" dirty="0"/>
              <a:t> </a:t>
            </a:r>
            <a:r>
              <a:rPr lang="en-US" sz="1200" dirty="0" err="1"/>
              <a:t>list_node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	/* Flow table. */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flow_table</a:t>
            </a:r>
            <a:r>
              <a:rPr lang="en-US" sz="1200" dirty="0"/>
              <a:t> table;</a:t>
            </a:r>
          </a:p>
          <a:p>
            <a:endParaRPr lang="en-US" sz="1200" dirty="0"/>
          </a:p>
          <a:p>
            <a:r>
              <a:rPr lang="en-US" sz="1200" dirty="0"/>
              <a:t>	/* Switch ports. */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hlist_head</a:t>
            </a:r>
            <a:r>
              <a:rPr lang="en-US" sz="1200" dirty="0"/>
              <a:t> *ports;</a:t>
            </a:r>
          </a:p>
          <a:p>
            <a:endParaRPr lang="en-US" sz="1200" dirty="0"/>
          </a:p>
          <a:p>
            <a:r>
              <a:rPr lang="en-US" sz="1200" dirty="0"/>
              <a:t>	/* Stats. */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dp_stats_percpu</a:t>
            </a:r>
            <a:r>
              <a:rPr lang="en-US" sz="1200" dirty="0"/>
              <a:t> __</a:t>
            </a:r>
            <a:r>
              <a:rPr lang="en-US" sz="1200" dirty="0" err="1"/>
              <a:t>percpu</a:t>
            </a:r>
            <a:r>
              <a:rPr lang="en-US" sz="1200" dirty="0"/>
              <a:t> *</a:t>
            </a:r>
            <a:r>
              <a:rPr lang="en-US" sz="1200" dirty="0" err="1"/>
              <a:t>stats_percpu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#</a:t>
            </a:r>
            <a:r>
              <a:rPr lang="en-US" sz="1200" dirty="0" err="1"/>
              <a:t>ifdef</a:t>
            </a:r>
            <a:r>
              <a:rPr lang="en-US" sz="1200" dirty="0"/>
              <a:t> CONFIG_NET_NS</a:t>
            </a:r>
          </a:p>
          <a:p>
            <a:r>
              <a:rPr lang="en-US" sz="1200" dirty="0"/>
              <a:t>	/* Network namespace ref. */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net *net;</a:t>
            </a:r>
          </a:p>
          <a:p>
            <a:r>
              <a:rPr lang="en-US" sz="1200" dirty="0"/>
              <a:t>#</a:t>
            </a:r>
            <a:r>
              <a:rPr lang="en-US" sz="1200" dirty="0" err="1"/>
              <a:t>endif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	u32 </a:t>
            </a:r>
            <a:r>
              <a:rPr lang="en-US" sz="1200" dirty="0" err="1"/>
              <a:t>user_features</a:t>
            </a:r>
            <a:r>
              <a:rPr lang="en-US" sz="1200" dirty="0"/>
              <a:t>;</a:t>
            </a:r>
          </a:p>
          <a:p>
            <a:r>
              <a:rPr lang="en-US" sz="1200" dirty="0"/>
              <a:t>};</a:t>
            </a:r>
          </a:p>
        </p:txBody>
      </p:sp>
      <p:sp>
        <p:nvSpPr>
          <p:cNvPr id="4" name="Rectangle 3"/>
          <p:cNvSpPr/>
          <p:nvPr/>
        </p:nvSpPr>
        <p:spPr>
          <a:xfrm>
            <a:off x="5381767" y="1762288"/>
            <a:ext cx="32709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b="1" dirty="0" err="1"/>
              <a:t>sw_flow_actions</a:t>
            </a:r>
            <a:r>
              <a:rPr lang="en-US" sz="1200" dirty="0"/>
              <a:t> 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rcu_head</a:t>
            </a:r>
            <a:r>
              <a:rPr lang="en-US" sz="1200" dirty="0"/>
              <a:t> </a:t>
            </a:r>
            <a:r>
              <a:rPr lang="en-US" sz="1200" dirty="0" err="1"/>
              <a:t>rcu</a:t>
            </a:r>
            <a:r>
              <a:rPr lang="en-US" sz="1200" dirty="0"/>
              <a:t>;</a:t>
            </a:r>
          </a:p>
          <a:p>
            <a:r>
              <a:rPr lang="en-US" sz="1200" dirty="0"/>
              <a:t>	u32 </a:t>
            </a:r>
            <a:r>
              <a:rPr lang="en-US" sz="1200" dirty="0" err="1"/>
              <a:t>actions_len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nlattr</a:t>
            </a:r>
            <a:r>
              <a:rPr lang="en-US" sz="1200" dirty="0"/>
              <a:t> actions[];</a:t>
            </a:r>
          </a:p>
          <a:p>
            <a:r>
              <a:rPr lang="en-US" sz="12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212804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106" y="138792"/>
            <a:ext cx="10972800" cy="11919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OVS</a:t>
            </a:r>
            <a:r>
              <a:rPr lang="en-US" dirty="0" smtClean="0"/>
              <a:t> </a:t>
            </a:r>
            <a:r>
              <a:rPr lang="en-US" dirty="0"/>
              <a:t>Packet </a:t>
            </a:r>
            <a:r>
              <a:rPr lang="en-US" dirty="0" smtClean="0"/>
              <a:t>transmit –  deferred actions to process packet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4106" y="1664731"/>
            <a:ext cx="106407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static void</a:t>
            </a:r>
            <a:r>
              <a:rPr lang="en-US" sz="1200" b="1" dirty="0"/>
              <a:t> </a:t>
            </a:r>
            <a:r>
              <a:rPr lang="en-US" sz="1200" b="1" dirty="0" err="1"/>
              <a:t>process_deferred_actions</a:t>
            </a:r>
            <a:r>
              <a:rPr lang="en-US" sz="1200" dirty="0"/>
              <a:t>(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datapath</a:t>
            </a:r>
            <a:r>
              <a:rPr lang="en-US" sz="1200" dirty="0"/>
              <a:t> *</a:t>
            </a:r>
            <a:r>
              <a:rPr lang="en-US" sz="1200" dirty="0" err="1"/>
              <a:t>dp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static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b="1" dirty="0" err="1"/>
              <a:t>do_execute_actions</a:t>
            </a:r>
            <a:r>
              <a:rPr lang="en-US" sz="1200" b="1" dirty="0"/>
              <a:t>(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datapath</a:t>
            </a:r>
            <a:r>
              <a:rPr lang="en-US" sz="1200" dirty="0"/>
              <a:t> *</a:t>
            </a:r>
            <a:r>
              <a:rPr lang="en-US" sz="1200" dirty="0" err="1"/>
              <a:t>dp</a:t>
            </a:r>
            <a:r>
              <a:rPr lang="en-US" sz="1200" dirty="0"/>
              <a:t>,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sk_buff</a:t>
            </a:r>
            <a:r>
              <a:rPr lang="en-US" sz="1200" dirty="0"/>
              <a:t> *</a:t>
            </a:r>
            <a:r>
              <a:rPr lang="en-US" sz="1200" dirty="0" err="1"/>
              <a:t>skb</a:t>
            </a:r>
            <a:r>
              <a:rPr lang="en-US" sz="1200" dirty="0"/>
              <a:t>,</a:t>
            </a:r>
          </a:p>
          <a:p>
            <a:r>
              <a:rPr lang="en-US" sz="1200" dirty="0"/>
              <a:t>			     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sw_flow_key</a:t>
            </a:r>
            <a:r>
              <a:rPr lang="en-US" sz="1200" dirty="0"/>
              <a:t> *key,</a:t>
            </a:r>
          </a:p>
          <a:p>
            <a:r>
              <a:rPr lang="en-US" sz="1200" dirty="0"/>
              <a:t>			      </a:t>
            </a:r>
            <a:r>
              <a:rPr lang="en-US" sz="1200" dirty="0" err="1"/>
              <a:t>const</a:t>
            </a:r>
            <a:r>
              <a:rPr lang="en-US" sz="1200" dirty="0"/>
              <a:t>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nlattr</a:t>
            </a:r>
            <a:r>
              <a:rPr lang="en-US" sz="1200" dirty="0"/>
              <a:t> *</a:t>
            </a:r>
            <a:r>
              <a:rPr lang="en-US" sz="1200" dirty="0" err="1"/>
              <a:t>attr</a:t>
            </a:r>
            <a:r>
              <a:rPr lang="en-US" sz="1200" dirty="0"/>
              <a:t>,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len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static void </a:t>
            </a:r>
            <a:r>
              <a:rPr lang="en-US" sz="1200" b="1" dirty="0" err="1"/>
              <a:t>do_output</a:t>
            </a:r>
            <a:r>
              <a:rPr lang="en-US" sz="1200" dirty="0"/>
              <a:t>(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datapath</a:t>
            </a:r>
            <a:r>
              <a:rPr lang="en-US" sz="1200" dirty="0"/>
              <a:t> *</a:t>
            </a:r>
            <a:r>
              <a:rPr lang="en-US" sz="1200" dirty="0" err="1"/>
              <a:t>dp</a:t>
            </a:r>
            <a:r>
              <a:rPr lang="en-US" sz="1200" dirty="0"/>
              <a:t>,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sk_buff</a:t>
            </a:r>
            <a:r>
              <a:rPr lang="en-US" sz="1200" dirty="0"/>
              <a:t> *</a:t>
            </a:r>
            <a:r>
              <a:rPr lang="en-US" sz="1200" dirty="0" err="1"/>
              <a:t>skb</a:t>
            </a:r>
            <a:r>
              <a:rPr lang="en-US" sz="1200" dirty="0"/>
              <a:t>,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out_port</a:t>
            </a:r>
            <a:r>
              <a:rPr lang="en-US" sz="1200" dirty="0"/>
              <a:t>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523313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IZELISTINDEX" val="2"/>
  <p:tag name="SAFEMARGIN" val="0"/>
  <p:tag name="VERTICALOFFSET" val="0"/>
  <p:tag name="HORIZONTALOFFSET" val="0"/>
  <p:tag name="CUSTOMNAME" val="%f_Resized"/>
  <p:tag name="NAMEOPTION" val="RESIZED_LAST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theme/theme1.xml><?xml version="1.0" encoding="utf-8"?>
<a:theme xmlns:a="http://schemas.openxmlformats.org/drawingml/2006/main" name="BRCM_Red_16x9">
  <a:themeElements>
    <a:clrScheme name="Broadcom_New_Brand">
      <a:dk1>
        <a:sysClr val="windowText" lastClr="000000"/>
      </a:dk1>
      <a:lt1>
        <a:sysClr val="window" lastClr="FFFFFF"/>
      </a:lt1>
      <a:dk2>
        <a:srgbClr val="E31837"/>
      </a:dk2>
      <a:lt2>
        <a:srgbClr val="5F5F5F"/>
      </a:lt2>
      <a:accent1>
        <a:srgbClr val="005568"/>
      </a:accent1>
      <a:accent2>
        <a:srgbClr val="4B721D"/>
      </a:accent2>
      <a:accent3>
        <a:srgbClr val="FFD457"/>
      </a:accent3>
      <a:accent4>
        <a:srgbClr val="781D7E"/>
      </a:accent4>
      <a:accent5>
        <a:srgbClr val="ADAFB2"/>
      </a:accent5>
      <a:accent6>
        <a:srgbClr val="008BB0"/>
      </a:accent6>
      <a:hlink>
        <a:srgbClr val="008BB0"/>
      </a:hlink>
      <a:folHlink>
        <a:srgbClr val="A921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41230"/>
        </a:solidFill>
        <a:ln>
          <a:solidFill>
            <a:srgbClr val="C41230"/>
          </a:solidFill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smtClean="0"/>
        </a:defPPr>
      </a:lstStyle>
    </a:txDef>
  </a:objectDefaults>
  <a:extraClrSchemeLst>
    <a:extraClrScheme>
      <a:clrScheme name="Broadcom">
        <a:dk1>
          <a:sysClr val="windowText" lastClr="000000"/>
        </a:dk1>
        <a:lt1>
          <a:sysClr val="window" lastClr="FFFFFF"/>
        </a:lt1>
        <a:dk2>
          <a:srgbClr val="E31837"/>
        </a:dk2>
        <a:lt2>
          <a:srgbClr val="5F5F5F"/>
        </a:lt2>
        <a:accent1>
          <a:srgbClr val="005568"/>
        </a:accent1>
        <a:accent2>
          <a:srgbClr val="4B721D"/>
        </a:accent2>
        <a:accent3>
          <a:srgbClr val="FFD457"/>
        </a:accent3>
        <a:accent4>
          <a:srgbClr val="781D7E"/>
        </a:accent4>
        <a:accent5>
          <a:srgbClr val="ADAFB2"/>
        </a:accent5>
        <a:accent6>
          <a:srgbClr val="008BB0"/>
        </a:accent6>
        <a:hlink>
          <a:srgbClr val="008BB0"/>
        </a:hlink>
        <a:folHlink>
          <a:srgbClr val="A9218E"/>
        </a:folHlink>
      </a:clrScheme>
    </a:extraClrScheme>
  </a:extraClrSchemeLst>
  <a:custClrLst>
    <a:custClr name="Secondary Gray">
      <a:srgbClr val="ADAFB2"/>
    </a:custClr>
    <a:custClr name="Secondary Red">
      <a:srgbClr val="C41230"/>
    </a:custClr>
    <a:custClr name="Secondary Blue">
      <a:srgbClr val="008BB0"/>
    </a:custClr>
    <a:custClr name="Secondary Green">
      <a:srgbClr val="78A22F"/>
    </a:custClr>
    <a:custClr name="Secondary Purple">
      <a:srgbClr val="A9218E"/>
    </a:custClr>
    <a:custClr name="Secondary Yellow">
      <a:srgbClr val="FDEF42"/>
    </a:custClr>
    <a:custClr name="Secondary Orange">
      <a:srgbClr val="EC881D"/>
    </a:custClr>
    <a:custClr name="Tertiary Gray">
      <a:srgbClr val="4C5A52"/>
    </a:custClr>
    <a:custClr name="Tertiary Red">
      <a:srgbClr val="BF311A"/>
    </a:custClr>
    <a:custClr name="Tertiary Blue">
      <a:srgbClr val="003F5F"/>
    </a:custClr>
    <a:custClr name="Tertiary Green">
      <a:srgbClr val="455A21"/>
    </a:custClr>
    <a:custClr name="Tertiary Purple">
      <a:srgbClr val="56004E"/>
    </a:custClr>
    <a:custClr name="Tertiary Yellow">
      <a:srgbClr val="B38808"/>
    </a:custClr>
    <a:custClr name="Tertiary brown">
      <a:srgbClr val="794400"/>
    </a:custClr>
  </a:custClrLst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4554BF85C0614F8A9F90A0A56D7D9B" ma:contentTypeVersion="1" ma:contentTypeDescription="Create a new document." ma:contentTypeScope="" ma:versionID="7d98912a21a4e3b27223db8d600d1122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c79c8594d4fa4c9fd200c91a62336472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EBDD9B-8ACE-4957-8D55-7C776652E0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E68BBD-CAF3-4810-9520-7EAB9E075D30}">
  <ds:schemaRefs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A8CB59E-9C19-4CC1-9254-76F3D5B57B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BRCM_Red_16x9</Template>
  <TotalTime>318364</TotalTime>
  <Words>754</Words>
  <Application>Microsoft Office PowerPoint</Application>
  <PresentationFormat>Custom</PresentationFormat>
  <Paragraphs>201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BRCM_Red_16x9</vt:lpstr>
      <vt:lpstr>Equity</vt:lpstr>
      <vt:lpstr>OVS – Receive Packet function trace</vt:lpstr>
      <vt:lpstr>OVS – Transmit packet function trace</vt:lpstr>
      <vt:lpstr>OVS Packet receive – ovs_vport_receive()</vt:lpstr>
      <vt:lpstr>OVS Packet receive – ovs_dp_process_packet</vt:lpstr>
      <vt:lpstr>OVS Packet receive – ovs_dp_process_packet</vt:lpstr>
      <vt:lpstr>OVS Packet receive – flow_lookup</vt:lpstr>
      <vt:lpstr>OVS Packet receive – masked_flow_lookup</vt:lpstr>
      <vt:lpstr>OVS Packet receive – ovs_execute_actions</vt:lpstr>
      <vt:lpstr>OVS Packet transmit –  deferred actions to process packet</vt:lpstr>
      <vt:lpstr>OVS Packet transmit –ovs_vport_send</vt:lpstr>
      <vt:lpstr>OVS Packet transmit –  vxlan send</vt:lpstr>
    </vt:vector>
  </TitlesOfParts>
  <Company>Broadcom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Wynona Jacobs</dc:creator>
  <cp:lastModifiedBy>Vladimir Novikov</cp:lastModifiedBy>
  <cp:revision>1028</cp:revision>
  <cp:lastPrinted>2014-09-09T13:51:59Z</cp:lastPrinted>
  <dcterms:created xsi:type="dcterms:W3CDTF">2013-11-08T18:36:29Z</dcterms:created>
  <dcterms:modified xsi:type="dcterms:W3CDTF">2015-08-21T18:05:15Z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t Document Type">
    <vt:lpwstr>App Notes</vt:lpwstr>
  </property>
  <property fmtid="{D5CDD505-2E9C-101B-9397-08002B2CF9AE}" pid="3" name="ContentTypeId">
    <vt:lpwstr>0x010100E94554BF85C0614F8A9F90A0A56D7D9B</vt:lpwstr>
  </property>
  <property fmtid="{D5CDD505-2E9C-101B-9397-08002B2CF9AE}" pid="4" name="AutoClassify">
    <vt:bool>true</vt:bool>
  </property>
  <property fmtid="{D5CDD505-2E9C-101B-9397-08002B2CF9AE}" pid="5" name="Chip Revision">
    <vt:lpwstr>A0</vt:lpwstr>
  </property>
  <property fmtid="{D5CDD505-2E9C-101B-9397-08002B2CF9AE}" pid="6" name="Order">
    <vt:r8>2500</vt:r8>
  </property>
  <property fmtid="{D5CDD505-2E9C-101B-9397-08002B2CF9AE}" pid="7" name="URL">
    <vt:lpwstr/>
  </property>
  <property fmtid="{D5CDD505-2E9C-101B-9397-08002B2CF9AE}" pid="8" name="xd_Signature">
    <vt:bool>false</vt:bool>
  </property>
  <property fmtid="{D5CDD505-2E9C-101B-9397-08002B2CF9AE}" pid="9" name="xd_ProgID">
    <vt:lpwstr/>
  </property>
  <property fmtid="{D5CDD505-2E9C-101B-9397-08002B2CF9AE}" pid="10" name="TemplateUrl">
    <vt:lpwstr/>
  </property>
  <property fmtid="{D5CDD505-2E9C-101B-9397-08002B2CF9AE}" pid="11" name="_NewReviewCycle">
    <vt:lpwstr/>
  </property>
</Properties>
</file>