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192c6763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192c6763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192c6763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192c6763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19150592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19150592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192c676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192c67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192c6763b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192c6763b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192c6763b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192c6763b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1915059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1915059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192c676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192c676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1915059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1915059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192c6763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192c6763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Behavioral changes due to COVID-19</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Nathan B., James P., and Alex 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132988" y="0"/>
            <a:ext cx="6878026" cy="4529824"/>
          </a:xfrm>
          <a:prstGeom prst="rect">
            <a:avLst/>
          </a:prstGeom>
          <a:noFill/>
          <a:ln>
            <a:noFill/>
          </a:ln>
        </p:spPr>
      </p:pic>
      <p:sp>
        <p:nvSpPr>
          <p:cNvPr id="115" name="Google Shape;115;p22"/>
          <p:cNvSpPr txBox="1"/>
          <p:nvPr/>
        </p:nvSpPr>
        <p:spPr>
          <a:xfrm>
            <a:off x="292075" y="4480975"/>
            <a:ext cx="818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Data evens out more; people </a:t>
            </a:r>
            <a:r>
              <a:rPr lang="en"/>
              <a:t>exercise more consistently, but for shorter amounts of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679950"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for </a:t>
            </a:r>
            <a:r>
              <a:rPr lang="en"/>
              <a:t>listening</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23900" y="2365150"/>
            <a:ext cx="3607461" cy="2571750"/>
          </a:xfrm>
          <a:prstGeom prst="rect">
            <a:avLst/>
          </a:prstGeom>
          <a:noFill/>
          <a:ln>
            <a:noFill/>
          </a:ln>
        </p:spPr>
      </p:pic>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is not representative of the US population</a:t>
            </a:r>
            <a:endParaRPr/>
          </a:p>
        </p:txBody>
      </p:sp>
      <p:sp>
        <p:nvSpPr>
          <p:cNvPr id="62" name="Google Shape;62;p14"/>
          <p:cNvSpPr txBox="1"/>
          <p:nvPr>
            <p:ph idx="1" type="body"/>
          </p:nvPr>
        </p:nvSpPr>
        <p:spPr>
          <a:xfrm>
            <a:off x="311700" y="1069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we have a decent spread of people across the country, the majority of people represented here have a high level of education</a:t>
            </a:r>
            <a:endParaRPr/>
          </a:p>
          <a:p>
            <a:pPr indent="-342900" lvl="0" marL="457200" rtl="0" algn="l">
              <a:spcBef>
                <a:spcPts val="0"/>
              </a:spcBef>
              <a:spcAft>
                <a:spcPts val="0"/>
              </a:spcAft>
              <a:buSzPts val="1800"/>
              <a:buChar char="●"/>
            </a:pPr>
            <a:r>
              <a:rPr lang="en"/>
              <a:t>This alone would correlate to better economic/living conditions which has a large influence on the data points being presented here </a:t>
            </a:r>
            <a:endParaRPr/>
          </a:p>
        </p:txBody>
      </p:sp>
      <p:pic>
        <p:nvPicPr>
          <p:cNvPr id="63" name="Google Shape;63;p14"/>
          <p:cNvPicPr preferRelativeResize="0"/>
          <p:nvPr/>
        </p:nvPicPr>
        <p:blipFill>
          <a:blip r:embed="rId4">
            <a:alphaModFix/>
          </a:blip>
          <a:stretch>
            <a:fillRect/>
          </a:stretch>
        </p:blipFill>
        <p:spPr>
          <a:xfrm>
            <a:off x="4358250" y="2427862"/>
            <a:ext cx="3515366" cy="2859526"/>
          </a:xfrm>
          <a:prstGeom prst="rect">
            <a:avLst/>
          </a:prstGeom>
          <a:noFill/>
          <a:ln>
            <a:noFill/>
          </a:ln>
        </p:spPr>
      </p:pic>
      <p:sp>
        <p:nvSpPr>
          <p:cNvPr id="64" name="Google Shape;64;p14"/>
          <p:cNvSpPr txBox="1"/>
          <p:nvPr/>
        </p:nvSpPr>
        <p:spPr>
          <a:xfrm>
            <a:off x="370450" y="4744550"/>
            <a:ext cx="371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82% vs 13.1% according to the US Census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definition of the Quality of Life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WHO defines quality of life as “an individual's perception of their position in life in the context of the culture and value systems in which they live and in relation to their goals, expectations, standards and concerns”</a:t>
            </a:r>
            <a:endParaRPr/>
          </a:p>
          <a:p>
            <a:pPr indent="-342900" lvl="0" marL="457200" rtl="0" algn="l">
              <a:spcBef>
                <a:spcPts val="0"/>
              </a:spcBef>
              <a:spcAft>
                <a:spcPts val="0"/>
              </a:spcAft>
              <a:buSzPts val="1800"/>
              <a:buChar char="●"/>
            </a:pPr>
            <a:r>
              <a:rPr lang="en"/>
              <a:t>WHOQOL measures six domains to gauge overall quality of life</a:t>
            </a:r>
            <a:endParaRPr/>
          </a:p>
          <a:p>
            <a:pPr indent="-317500" lvl="1" marL="914400" rtl="0" algn="l">
              <a:spcBef>
                <a:spcPts val="0"/>
              </a:spcBef>
              <a:spcAft>
                <a:spcPts val="0"/>
              </a:spcAft>
              <a:buSzPts val="1400"/>
              <a:buChar char="○"/>
            </a:pPr>
            <a:r>
              <a:rPr lang="en"/>
              <a:t>Physical capacity</a:t>
            </a:r>
            <a:endParaRPr/>
          </a:p>
          <a:p>
            <a:pPr indent="-317500" lvl="1" marL="914400" rtl="0" algn="l">
              <a:spcBef>
                <a:spcPts val="0"/>
              </a:spcBef>
              <a:spcAft>
                <a:spcPts val="0"/>
              </a:spcAft>
              <a:buSzPts val="1400"/>
              <a:buChar char="○"/>
            </a:pPr>
            <a:r>
              <a:rPr lang="en"/>
              <a:t>Psychological</a:t>
            </a:r>
            <a:endParaRPr/>
          </a:p>
          <a:p>
            <a:pPr indent="-317500" lvl="1" marL="914400" rtl="0" algn="l">
              <a:spcBef>
                <a:spcPts val="0"/>
              </a:spcBef>
              <a:spcAft>
                <a:spcPts val="0"/>
              </a:spcAft>
              <a:buSzPts val="1400"/>
              <a:buChar char="○"/>
            </a:pPr>
            <a:r>
              <a:rPr lang="en"/>
              <a:t>Level of Independence</a:t>
            </a:r>
            <a:endParaRPr/>
          </a:p>
          <a:p>
            <a:pPr indent="-317500" lvl="1" marL="914400" rtl="0" algn="l">
              <a:spcBef>
                <a:spcPts val="0"/>
              </a:spcBef>
              <a:spcAft>
                <a:spcPts val="0"/>
              </a:spcAft>
              <a:buSzPts val="1400"/>
              <a:buChar char="○"/>
            </a:pPr>
            <a:r>
              <a:rPr lang="en"/>
              <a:t>Social Relationships</a:t>
            </a:r>
            <a:endParaRPr/>
          </a:p>
          <a:p>
            <a:pPr indent="-317500" lvl="1" marL="914400" rtl="0" algn="l">
              <a:spcBef>
                <a:spcPts val="0"/>
              </a:spcBef>
              <a:spcAft>
                <a:spcPts val="0"/>
              </a:spcAft>
              <a:buSzPts val="1400"/>
              <a:buChar char="○"/>
            </a:pPr>
            <a:r>
              <a:rPr lang="en"/>
              <a:t>Environment</a:t>
            </a:r>
            <a:endParaRPr/>
          </a:p>
          <a:p>
            <a:pPr indent="-317500" lvl="1" marL="914400" rtl="0" algn="l">
              <a:spcBef>
                <a:spcPts val="0"/>
              </a:spcBef>
              <a:spcAft>
                <a:spcPts val="0"/>
              </a:spcAft>
              <a:buSzPts val="1400"/>
              <a:buChar char="○"/>
            </a:pPr>
            <a:r>
              <a:rPr lang="en"/>
              <a:t>Spirituality/Religion/Personal beliefs</a:t>
            </a:r>
            <a:endParaRPr/>
          </a:p>
          <a:p>
            <a:pPr indent="-342900" lvl="0" marL="457200" rtl="0" algn="l">
              <a:spcBef>
                <a:spcPts val="0"/>
              </a:spcBef>
              <a:spcAft>
                <a:spcPts val="0"/>
              </a:spcAft>
              <a:buSzPts val="1800"/>
              <a:buChar char="●"/>
            </a:pPr>
            <a:r>
              <a:rPr lang="en"/>
              <a:t>Our main focus will be on the level of independence and environment domains, with some speculation on psychological effect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Do the socio-demographic characteristics of the respondents correlate with their behavioral changes?</a:t>
            </a:r>
            <a:endParaRPr sz="1820"/>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0" y="1152475"/>
            <a:ext cx="8297471" cy="39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544800" y="156387"/>
            <a:ext cx="8054399" cy="4118325"/>
          </a:xfrm>
          <a:prstGeom prst="rect">
            <a:avLst/>
          </a:prstGeom>
          <a:noFill/>
          <a:ln>
            <a:noFill/>
          </a:ln>
        </p:spPr>
      </p:pic>
      <p:sp>
        <p:nvSpPr>
          <p:cNvPr id="83" name="Google Shape;83;p17"/>
          <p:cNvSpPr txBox="1"/>
          <p:nvPr/>
        </p:nvSpPr>
        <p:spPr>
          <a:xfrm>
            <a:off x="890500" y="4488100"/>
            <a:ext cx="712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Age not heavily correlated with want to shop online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20"/>
              <a:t>Does the place of residence and its urban form significantly influence the way they travel to work before and after the pandemic?</a:t>
            </a:r>
            <a:endParaRPr sz="1520"/>
          </a:p>
        </p:txBody>
      </p:sp>
      <p:sp>
        <p:nvSpPr>
          <p:cNvPr id="89" name="Google Shape;89;p18"/>
          <p:cNvSpPr txBox="1"/>
          <p:nvPr/>
        </p:nvSpPr>
        <p:spPr>
          <a:xfrm>
            <a:off x="4368975" y="1127950"/>
            <a:ext cx="4463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majority of people did not have their commute time change as a result of COVID-19</a:t>
            </a:r>
            <a:endParaRPr sz="1800"/>
          </a:p>
          <a:p>
            <a:pPr indent="-342900" lvl="0" marL="457200" rtl="0" algn="l">
              <a:spcBef>
                <a:spcPts val="0"/>
              </a:spcBef>
              <a:spcAft>
                <a:spcPts val="0"/>
              </a:spcAft>
              <a:buSzPts val="1800"/>
              <a:buChar char="●"/>
            </a:pPr>
            <a:r>
              <a:rPr lang="en" sz="1800"/>
              <a:t>Even if they did, the majority did not change their commute mode</a:t>
            </a:r>
            <a:endParaRPr sz="1800"/>
          </a:p>
        </p:txBody>
      </p:sp>
      <p:pic>
        <p:nvPicPr>
          <p:cNvPr id="90" name="Google Shape;90;p18"/>
          <p:cNvPicPr preferRelativeResize="0"/>
          <p:nvPr/>
        </p:nvPicPr>
        <p:blipFill>
          <a:blip r:embed="rId3">
            <a:alphaModFix/>
          </a:blip>
          <a:stretch>
            <a:fillRect/>
          </a:stretch>
        </p:blipFill>
        <p:spPr>
          <a:xfrm>
            <a:off x="311700" y="1239725"/>
            <a:ext cx="4140196" cy="266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147913" y="78738"/>
            <a:ext cx="8848177" cy="4427174"/>
          </a:xfrm>
          <a:prstGeom prst="rect">
            <a:avLst/>
          </a:prstGeom>
          <a:noFill/>
          <a:ln>
            <a:noFill/>
          </a:ln>
        </p:spPr>
      </p:pic>
      <p:sp>
        <p:nvSpPr>
          <p:cNvPr id="96" name="Google Shape;96;p19"/>
          <p:cNvSpPr txBox="1"/>
          <p:nvPr/>
        </p:nvSpPr>
        <p:spPr>
          <a:xfrm>
            <a:off x="468600" y="4505900"/>
            <a:ext cx="780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graph shows the general trend that those who didn’t have their commute time change generally came from more population dense states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How would you analyse the changes in the level of physical activity after the lockdown?</a:t>
            </a:r>
            <a:endParaRPr sz="18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trend seems to show that individuals overall </a:t>
            </a:r>
            <a:r>
              <a:rPr lang="en"/>
              <a:t>began</a:t>
            </a:r>
            <a:r>
              <a:rPr lang="en"/>
              <a:t> </a:t>
            </a:r>
            <a:r>
              <a:rPr lang="en"/>
              <a:t>exercising</a:t>
            </a:r>
            <a:r>
              <a:rPr lang="en"/>
              <a:t> more at the high end and less at the low end</a:t>
            </a:r>
            <a:endParaRPr/>
          </a:p>
          <a:p>
            <a:pPr indent="-342900" lvl="0" marL="457200" rtl="0" algn="l">
              <a:spcBef>
                <a:spcPts val="0"/>
              </a:spcBef>
              <a:spcAft>
                <a:spcPts val="0"/>
              </a:spcAft>
              <a:buSzPts val="1800"/>
              <a:buChar char="●"/>
            </a:pPr>
            <a:r>
              <a:rPr lang="en"/>
              <a:t>This might be due to an increase in free time during Covid</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311696" y="2194175"/>
            <a:ext cx="4261255" cy="294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510125" y="0"/>
            <a:ext cx="6123750" cy="4238399"/>
          </a:xfrm>
          <a:prstGeom prst="rect">
            <a:avLst/>
          </a:prstGeom>
          <a:noFill/>
          <a:ln>
            <a:noFill/>
          </a:ln>
        </p:spPr>
      </p:pic>
      <p:sp>
        <p:nvSpPr>
          <p:cNvPr id="109" name="Google Shape;109;p21"/>
          <p:cNvSpPr txBox="1"/>
          <p:nvPr/>
        </p:nvSpPr>
        <p:spPr>
          <a:xfrm>
            <a:off x="648275" y="4317125"/>
            <a:ext cx="749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High end increases; low end also increases. Only the middle drops.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