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90" r:id="rId12"/>
    <p:sldId id="29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4" r:id="rId26"/>
    <p:sldId id="298" r:id="rId27"/>
    <p:sldId id="297" r:id="rId28"/>
    <p:sldId id="296" r:id="rId29"/>
    <p:sldId id="299" r:id="rId30"/>
    <p:sldId id="300" r:id="rId31"/>
    <p:sldId id="303" r:id="rId32"/>
    <p:sldId id="304" r:id="rId33"/>
    <p:sldId id="305" r:id="rId34"/>
    <p:sldId id="277" r:id="rId35"/>
    <p:sldId id="278" r:id="rId36"/>
    <p:sldId id="284" r:id="rId37"/>
    <p:sldId id="286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33B7F-23E1-495E-9E66-4B46AB0DB536}">
          <p14:sldIdLst>
            <p14:sldId id="256"/>
            <p14:sldId id="257"/>
            <p14:sldId id="258"/>
          </p14:sldIdLst>
        </p14:section>
        <p14:section name="Functions" id="{BF80460D-8F62-45E4-9F8E-4AFB581FFEB0}">
          <p14:sldIdLst>
            <p14:sldId id="259"/>
            <p14:sldId id="260"/>
            <p14:sldId id="261"/>
            <p14:sldId id="262"/>
            <p14:sldId id="263"/>
            <p14:sldId id="264"/>
            <p14:sldId id="291"/>
            <p14:sldId id="290"/>
            <p14:sldId id="293"/>
            <p14:sldId id="265"/>
            <p14:sldId id="266"/>
            <p14:sldId id="267"/>
            <p14:sldId id="268"/>
            <p14:sldId id="269"/>
          </p14:sldIdLst>
        </p14:section>
        <p14:section name="IIFE" id="{67EC703B-3A09-47D6-BFAA-CA2D2F5DC3C0}">
          <p14:sldIdLst>
            <p14:sldId id="270"/>
            <p14:sldId id="271"/>
          </p14:sldIdLst>
        </p14:section>
        <p14:section name="Closure" id="{962EF6FA-66FD-4FA7-B3EA-C07AB027BEC1}">
          <p14:sldIdLst>
            <p14:sldId id="272"/>
            <p14:sldId id="273"/>
            <p14:sldId id="274"/>
            <p14:sldId id="275"/>
            <p14:sldId id="276"/>
          </p14:sldIdLst>
        </p14:section>
        <p14:section name="Error Handling" id="{EC7AE5B5-E001-483B-8B72-4600E066635F}">
          <p14:sldIdLst>
            <p14:sldId id="294"/>
            <p14:sldId id="298"/>
            <p14:sldId id="297"/>
            <p14:sldId id="296"/>
            <p14:sldId id="299"/>
            <p14:sldId id="300"/>
            <p14:sldId id="303"/>
            <p14:sldId id="304"/>
            <p14:sldId id="305"/>
            <p14:sldId id="277"/>
          </p14:sldIdLst>
        </p14:section>
        <p14:section name="Conclusion" id="{8F48C604-A37D-4703-8446-5050070EA793}">
          <p14:sldIdLst>
            <p14:sldId id="278"/>
            <p14:sldId id="284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8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Array.prototype.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</a:t>
            </a:r>
            <a:r>
              <a:rPr lang="en-US" sz="2400" dirty="0" smtClean="0">
                <a:solidFill>
                  <a:schemeClr val="tx1"/>
                </a:solidFill>
              </a:rPr>
              <a:t>[ { name</a:t>
            </a:r>
            <a:r>
              <a:rPr lang="en-US" sz="2400" dirty="0">
                <a:solidFill>
                  <a:schemeClr val="tx1"/>
                </a:solidFill>
              </a:rPr>
              <a:t>: '</a:t>
            </a:r>
            <a:r>
              <a:rPr lang="en-US" sz="2400" dirty="0" smtClean="0">
                <a:solidFill>
                  <a:schemeClr val="tx1"/>
                </a:solidFill>
              </a:rPr>
              <a:t>Tim',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25 }, { name</a:t>
            </a:r>
            <a:r>
              <a:rPr lang="en-US" sz="2400" dirty="0">
                <a:solidFill>
                  <a:schemeClr val="tx1"/>
                </a:solidFill>
              </a:rPr>
              <a:t>: 'Sam</a:t>
            </a:r>
            <a:r>
              <a:rPr lang="en-US" sz="2400" dirty="0" smtClean="0">
                <a:solidFill>
                  <a:schemeClr val="tx1"/>
                </a:solidFill>
              </a:rPr>
              <a:t>', </a:t>
            </a:r>
            <a:r>
              <a:rPr lang="en-US" sz="2400" dirty="0">
                <a:solidFill>
                  <a:schemeClr val="tx1"/>
                </a:solidFill>
              </a:rPr>
              <a:t>age: </a:t>
            </a:r>
            <a:r>
              <a:rPr lang="en-US" sz="2400" dirty="0" smtClean="0">
                <a:solidFill>
                  <a:schemeClr val="tx1"/>
                </a:solidFill>
              </a:rPr>
              <a:t>30 }, { name: 'Bill', 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 smtClean="0">
                <a:solidFill>
                  <a:schemeClr val="accent2"/>
                </a:solidFill>
                <a:sym typeface="Wingdings" pitchFamily="2" charset="2"/>
              </a:rPr>
              <a:t>// [“Tim",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It’s </a:t>
            </a:r>
            <a:r>
              <a:rPr lang="en-US" dirty="0"/>
              <a:t>execution doesn’t depend on the state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2741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smtClean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 smtClean="0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>
                <a:solidFill>
                  <a:schemeClr val="bg1"/>
                </a:solidFill>
              </a:rPr>
              <a:t>expression</a:t>
            </a:r>
            <a:r>
              <a:rPr lang="en-US" dirty="0" smtClean="0"/>
              <a:t> that can </a:t>
            </a:r>
            <a:r>
              <a:rPr lang="en-US" dirty="0"/>
              <a:t>be </a:t>
            </a:r>
            <a:r>
              <a:rPr lang="en-US" b="1" dirty="0" smtClean="0">
                <a:solidFill>
                  <a:schemeClr val="bg1"/>
                </a:solidFill>
              </a:rPr>
              <a:t>replaced</a:t>
            </a:r>
            <a:r>
              <a:rPr lang="en-US" dirty="0" smtClean="0"/>
              <a:t> with </a:t>
            </a:r>
            <a:r>
              <a:rPr lang="en-US" dirty="0"/>
              <a:t>its corresponding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/>
              <a:t> the program's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xpression is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pure </a:t>
            </a:r>
            <a:r>
              <a:rPr lang="en-US" dirty="0" smtClean="0"/>
              <a:t>and its </a:t>
            </a:r>
            <a:r>
              <a:rPr lang="en-US" dirty="0"/>
              <a:t>evaluation must have no 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Referential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2978967"/>
            <a:ext cx="11119237" cy="37568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referentially </a:t>
            </a:r>
            <a:r>
              <a:rPr lang="en-US" i="1" dirty="0" smtClean="0">
                <a:solidFill>
                  <a:schemeClr val="accent2"/>
                </a:solidFill>
              </a:rPr>
              <a:t>transparent functions: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add(a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+ </a:t>
            </a:r>
            <a:r>
              <a:rPr lang="en-US" dirty="0" smtClean="0">
                <a:solidFill>
                  <a:schemeClr val="tx1"/>
                </a:solidFill>
              </a:rPr>
              <a:t>b 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mult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 return </a:t>
            </a:r>
            <a:r>
              <a:rPr lang="en-US" dirty="0">
                <a:solidFill>
                  <a:schemeClr val="tx1"/>
                </a:solidFill>
              </a:rPr>
              <a:t>a * </a:t>
            </a:r>
            <a:r>
              <a:rPr lang="en-US" dirty="0" smtClean="0">
                <a:solidFill>
                  <a:schemeClr val="tx1"/>
                </a:solidFill>
              </a:rPr>
              <a:t>b};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 err="1" smtClean="0">
                <a:solidFill>
                  <a:schemeClr val="accent2"/>
                </a:solidFill>
              </a:rPr>
              <a:t>mult</a:t>
            </a:r>
            <a:r>
              <a:rPr lang="en-US" i="1" dirty="0" smtClean="0">
                <a:solidFill>
                  <a:schemeClr val="accent2"/>
                </a:solidFill>
              </a:rPr>
              <a:t>(3</a:t>
            </a:r>
            <a:r>
              <a:rPr lang="en-US" i="1" dirty="0">
                <a:solidFill>
                  <a:schemeClr val="accent2"/>
                </a:solidFill>
              </a:rPr>
              <a:t>, 4</a:t>
            </a:r>
            <a:r>
              <a:rPr lang="en-US" i="1" dirty="0" smtClean="0">
                <a:solidFill>
                  <a:schemeClr val="accent2"/>
                </a:solidFill>
              </a:rPr>
              <a:t>)) can be replaced with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not referentially </a:t>
            </a:r>
            <a:r>
              <a:rPr lang="en-US" i="1" dirty="0">
                <a:solidFill>
                  <a:schemeClr val="accent2"/>
                </a:solidFill>
              </a:rPr>
              <a:t>transparent </a:t>
            </a:r>
            <a:r>
              <a:rPr lang="en-US" i="1" dirty="0" smtClean="0">
                <a:solidFill>
                  <a:schemeClr val="accent2"/>
                </a:solidFill>
              </a:rPr>
              <a:t>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function add(a, b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let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result = a + b;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console.log("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Returning " + result);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   return result</a:t>
            </a:r>
            <a:r>
              <a:rPr lang="en-US" sz="2200" dirty="0" smtClean="0">
                <a:solidFill>
                  <a:schemeClr val="tx1"/>
                </a:solidFill>
                <a:sym typeface="Wingdings" pitchFamily="2" charset="2"/>
              </a:rPr>
              <a:t>;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// result !==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("Returning " + </a:t>
            </a:r>
            <a:r>
              <a:rPr lang="en-US" sz="2200" i="1" dirty="0" smtClean="0">
                <a:solidFill>
                  <a:schemeClr val="accent2"/>
                </a:solidFill>
                <a:sym typeface="Wingdings" pitchFamily="2" charset="2"/>
              </a:rPr>
              <a:t>result)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sz="22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71000" y="396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380650" y="404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85913" y="3980188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1000" y="5139000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380650" y="5210625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85913" y="5150188"/>
            <a:ext cx="443008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 err="1" smtClean="0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i="1" dirty="0" smtClean="0">
                <a:solidFill>
                  <a:schemeClr val="tx1"/>
                </a:solidFill>
                <a:sym typeface="Wingdings" pitchFamily="2" charset="2"/>
              </a:rPr>
              <a:t>(x)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(x,2)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523828" y="1315975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Currying </a:t>
            </a:r>
            <a:r>
              <a:rPr lang="en-US" sz="3200" dirty="0"/>
              <a:t>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</a:t>
            </a:r>
            <a:r>
              <a:rPr lang="en-US" sz="3200" dirty="0" smtClean="0"/>
              <a:t>Expressions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Closure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Error Handling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79000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r>
              <a:rPr lang="en-US" sz="3400" dirty="0" smtClean="0"/>
              <a:t>that </a:t>
            </a:r>
            <a:r>
              <a:rPr lang="en-US" sz="3400" dirty="0"/>
              <a:t>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 smtClean="0">
                <a:solidFill>
                  <a:schemeClr val="bg1"/>
                </a:solidFill>
              </a:rPr>
              <a:t>error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</a:t>
            </a:r>
            <a:r>
              <a:rPr lang="en-US" sz="3200" smtClean="0"/>
              <a:t>d</a:t>
            </a:r>
            <a:r>
              <a:rPr lang="en-US" sz="3000" smtClean="0"/>
              <a:t>uring </a:t>
            </a:r>
            <a:r>
              <a:rPr lang="en-US" sz="3000" dirty="0" smtClean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</a:t>
            </a:r>
            <a:r>
              <a:rPr lang="en-US" sz="2800" dirty="0" smtClean="0">
                <a:solidFill>
                  <a:schemeClr val="tx2"/>
                </a:solidFill>
              </a:rPr>
              <a:t>');</a:t>
            </a:r>
            <a:endParaRPr lang="bg-BG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generates an error object with the message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8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 </a:t>
            </a:r>
            <a:r>
              <a:rPr lang="en-US" dirty="0" smtClean="0"/>
              <a:t>and </a:t>
            </a:r>
            <a:r>
              <a:rPr lang="en-US" dirty="0"/>
              <a:t>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5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Words>1181</Words>
  <Application>Microsoft Office PowerPoint</Application>
  <PresentationFormat>Widescreen</PresentationFormat>
  <Paragraphs>329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SoftUni</vt:lpstr>
      <vt:lpstr>Advanced Functions</vt:lpstr>
      <vt:lpstr>Table of Contents</vt:lpstr>
      <vt:lpstr>Have a Question?</vt:lpstr>
      <vt:lpstr>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Throwing Errors (Exceptions)</vt:lpstr>
      <vt:lpstr>Try – Catch</vt:lpstr>
      <vt:lpstr>Exception Properties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39</cp:revision>
  <dcterms:created xsi:type="dcterms:W3CDTF">2018-05-23T13:08:44Z</dcterms:created>
  <dcterms:modified xsi:type="dcterms:W3CDTF">2020-06-11T09:27:04Z</dcterms:modified>
  <cp:category>JS; JavaScript; front-end; ES6; ES2015; ES2016; ES2017; Web development; computer programming; programming</cp:category>
</cp:coreProperties>
</file>