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402" r:id="rId3"/>
    <p:sldId id="493" r:id="rId4"/>
    <p:sldId id="594" r:id="rId5"/>
    <p:sldId id="467" r:id="rId6"/>
    <p:sldId id="548" r:id="rId7"/>
    <p:sldId id="549" r:id="rId8"/>
    <p:sldId id="473" r:id="rId9"/>
    <p:sldId id="551" r:id="rId10"/>
    <p:sldId id="552" r:id="rId11"/>
    <p:sldId id="570" r:id="rId12"/>
    <p:sldId id="571" r:id="rId13"/>
    <p:sldId id="572" r:id="rId14"/>
    <p:sldId id="573" r:id="rId15"/>
    <p:sldId id="480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82" r:id="rId49"/>
    <p:sldId id="583" r:id="rId50"/>
    <p:sldId id="349" r:id="rId51"/>
    <p:sldId id="593" r:id="rId52"/>
    <p:sldId id="543" r:id="rId53"/>
    <p:sldId id="546" r:id="rId54"/>
    <p:sldId id="595" r:id="rId55"/>
    <p:sldId id="569" r:id="rId56"/>
    <p:sldId id="547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94"/>
          </p14:sldIdLst>
        </p14:section>
        <p14:section name="Object Composition" id="{434EBAE8-1691-433D-9596-8AE3E67F67B5}">
          <p14:sldIdLst>
            <p14:sldId id="467"/>
            <p14:sldId id="548"/>
            <p14:sldId id="549"/>
          </p14:sldIdLst>
        </p14:section>
        <p14:section name="Fluent API" id="{6F66BED0-FBED-470B-BAD5-ACFC36FA0673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Table Relationships" id="{707CFBAC-D943-4BF6-AD94-4BE5E88077CB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Filtering and Aggregating Tables" id="{EEA280B4-2EDC-4A8E-BA0F-15D8B5B91AF8}">
          <p14:sldIdLst>
            <p14:sldId id="574"/>
            <p14:sldId id="575"/>
            <p14:sldId id="576"/>
            <p14:sldId id="577"/>
            <p14:sldId id="578"/>
          </p14:sldIdLst>
        </p14:section>
        <p14:section name="View Models" id="{19D1B97A-CDC8-48CE-85C2-5241403E4D4A}">
          <p14:sldIdLst>
            <p14:sldId id="579"/>
            <p14:sldId id="580"/>
            <p14:sldId id="581"/>
          </p14:sldIdLst>
        </p14:section>
        <p14:section name="Attributes" id="{0CAB3DEC-81FD-41B5-9777-3CA39EBA61EC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Shadow Properties" id="{84CF80D1-9D10-452B-9D55-DE19980CA1EC}">
          <p14:sldIdLst>
            <p14:sldId id="582"/>
            <p14:sldId id="583"/>
          </p14:sldIdLst>
        </p14:section>
        <p14:section name="Conclusion" id="{10E03AB1-9AA8-4E86-9A64-D741901E50A2}">
          <p14:sldIdLst>
            <p14:sldId id="349"/>
            <p14:sldId id="593"/>
            <p14:sldId id="543"/>
            <p14:sldId id="546"/>
            <p14:sldId id="595"/>
            <p14:sldId id="56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102" y="7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3314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77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3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1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8" y="2057400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481" y="1875986"/>
            <a:ext cx="7113445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91792" y="2964324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84444" y="3230201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13685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3" y="3276550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65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162" y="3984181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3" y="1907945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67" y="5337645"/>
            <a:ext cx="4030433" cy="489934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623" y="1856847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4869" y="2139891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target model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622" y="5467445"/>
            <a:ext cx="10817580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114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2812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7212" y="4572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415394" y="4976012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198812" y="2667000"/>
            <a:ext cx="1879928" cy="578882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5679" y="2298712"/>
            <a:ext cx="3048000" cy="1032099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Address contains FK to Student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40113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5321" y="537326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29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3503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3503" y="4805145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3503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</a:p>
          <a:p>
            <a:r>
              <a:rPr lang="en-GB" dirty="0"/>
              <a:t>Navigation Properties</a:t>
            </a:r>
          </a:p>
          <a:p>
            <a:r>
              <a:rPr lang="en-GB" dirty="0"/>
              <a:t>Fluent API</a:t>
            </a:r>
          </a:p>
          <a:p>
            <a:r>
              <a:rPr lang="en-GB" dirty="0"/>
              <a:t>Table Relationships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40552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380840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811119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754" y="2743200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Composite Primary Key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3884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3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71091" y="2895599"/>
            <a:ext cx="2743200" cy="929633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 towards related property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93" y="740929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 Server Profiler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028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316" y="5319481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5" y="2603915"/>
            <a:ext cx="6204993" cy="1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Join()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0875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12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8323" y="4647883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067" y="3236833"/>
            <a:ext cx="9449515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8067" y="5333505"/>
            <a:ext cx="944951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404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/>
              <a:t>Models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Simplifying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Requires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 smtClean="0"/>
              <a:t>Result </a:t>
            </a:r>
            <a:r>
              <a:rPr lang="en-US" noProof="1"/>
              <a:t>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Result </a:t>
            </a:r>
            <a:r>
              <a:rPr lang="en-US" noProof="1"/>
              <a:t>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5165" y="4361663"/>
            <a:ext cx="680159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/>
              <a:t>Models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9655" y="1880005"/>
            <a:ext cx="9449515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</a:rPr>
              <a:t>.Where(u =&gt; u.Id == 8)</a:t>
            </a:r>
          </a:p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  .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 smtClean="0">
                <a:latin typeface="Consolas" pitchFamily="49" charset="0"/>
              </a:rPr>
              <a:t>(u =&gt;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 smtClean="0">
                <a:latin typeface="Consolas" pitchFamily="49" charset="0"/>
              </a:rPr>
              <a:t>();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9655" y="5407809"/>
            <a:ext cx="9449515" cy="393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public</a:t>
            </a:r>
            <a:r>
              <a:rPr lang="bg-BG" sz="2399" b="1" noProof="1" smtClean="0">
                <a:latin typeface="Consolas" pitchFamily="49" charset="0"/>
              </a:rPr>
              <a:t>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 smtClean="0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34452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2" y="1237472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100" y="3312917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00" y="4607178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36310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Composite </a:t>
            </a:r>
            <a:r>
              <a:rPr lang="en-US" b="1" dirty="0">
                <a:solidFill>
                  <a:schemeClr val="bg1"/>
                </a:solidFill>
              </a:rPr>
              <a:t>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</a:t>
            </a:r>
            <a:r>
              <a:rPr lang="en-US" dirty="0" smtClean="0"/>
              <a:t>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848" y="2517852"/>
            <a:ext cx="7618016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0848" y="3893271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1794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0684" y="3683641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5404" y="1905397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5404" y="4343162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8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981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94412" y="2975830"/>
            <a:ext cx="3082285" cy="510645"/>
          </a:xfrm>
          <a:prstGeom prst="wedgeRoundRectCallout">
            <a:avLst>
              <a:gd name="adj1" fmla="val -36483"/>
              <a:gd name="adj2" fmla="val 89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33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7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66771-2585-4B25-89CF-64A918F3EB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1925157"/>
            <a:ext cx="771102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3429001"/>
            <a:ext cx="11027957" cy="2460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private bool </a:t>
            </a:r>
            <a:r>
              <a:rPr lang="en-US" sz="2399" b="1" noProof="1">
                <a:latin typeface="Consolas" pitchFamily="49" charset="0"/>
              </a:rPr>
              <a:t>IsValid(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399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validationContext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399" b="1" noProof="1">
                <a:latin typeface="Consolas" pitchFamily="49" charset="0"/>
              </a:rPr>
              <a:t>obj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validationResults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399" b="1" noProof="1">
                <a:latin typeface="Consolas" pitchFamily="49" charset="0"/>
              </a:rPr>
              <a:t>(obj, validationContext, 					validationResults,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9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03" y="1267912"/>
            <a:ext cx="2808818" cy="28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5727" y="1196711"/>
            <a:ext cx="11998473" cy="5199712"/>
          </a:xfrm>
        </p:spPr>
        <p:txBody>
          <a:bodyPr/>
          <a:lstStyle/>
          <a:p>
            <a:r>
              <a:rPr lang="en-US" dirty="0" smtClean="0"/>
              <a:t>Shadow properties </a:t>
            </a:r>
            <a:r>
              <a:rPr lang="en-US" dirty="0"/>
              <a:t>are </a:t>
            </a:r>
            <a:r>
              <a:rPr lang="en-US" sz="3199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199" b="1" dirty="0">
                <a:solidFill>
                  <a:schemeClr val="bg1"/>
                </a:solidFill>
              </a:rPr>
              <a:t>.NET entity 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They are </a:t>
            </a:r>
            <a:r>
              <a:rPr lang="en-US" sz="3199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</a:t>
            </a:r>
            <a:r>
              <a:rPr lang="en-US" dirty="0" smtClean="0"/>
              <a:t>database that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99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Configure</a:t>
            </a:r>
            <a:r>
              <a:rPr lang="en-US" dirty="0" smtClean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Change</a:t>
            </a:r>
            <a:r>
              <a:rPr lang="en-US" dirty="0" smtClean="0"/>
              <a:t> value of shadow property: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2308" y="5112936"/>
            <a:ext cx="91416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context.Entry(</a:t>
            </a:r>
            <a:r>
              <a:rPr lang="en-US" sz="25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).Property(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599" b="1" noProof="1">
                <a:solidFill>
                  <a:schemeClr val="bg1"/>
                </a:solidFill>
              </a:rPr>
              <a:t>LastUpdated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r>
              <a:rPr lang="en-US" sz="2399" b="1" noProof="1">
                <a:latin typeface="Consolas" pitchFamily="49" charset="0"/>
              </a:rPr>
              <a:t>	</a:t>
            </a:r>
            <a:r>
              <a:rPr lang="en-US" sz="2599" b="1" noProof="1">
                <a:solidFill>
                  <a:schemeClr val="bg1"/>
                </a:solidFill>
              </a:rPr>
              <a:t>.CurrentValue </a:t>
            </a:r>
            <a:r>
              <a:rPr lang="en-US" sz="2399" b="1" noProof="1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2308" y="3638353"/>
            <a:ext cx="914161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&gt;() 	.Property&lt;</a:t>
            </a:r>
            <a:r>
              <a:rPr lang="en-US" sz="2399" b="1" noProof="1">
                <a:solidFill>
                  <a:schemeClr val="bg1"/>
                </a:solidFill>
              </a:rPr>
              <a:t>DateTime</a:t>
            </a:r>
            <a:r>
              <a:rPr lang="en-US" sz="2399" b="1" noProof="1">
                <a:latin typeface="Consolas" pitchFamily="49" charset="0"/>
              </a:rPr>
              <a:t>&gt;(</a:t>
            </a:r>
            <a:r>
              <a:rPr lang="en-US" sz="2399" b="1" noProof="1">
                <a:solidFill>
                  <a:schemeClr val="bg1"/>
                </a:solidFill>
              </a:rPr>
              <a:t>"LastUpdated"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47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Navigation properties speed up the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traversal of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2188825" y="6415863"/>
            <a:ext cx="330560" cy="23813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26655" y="4224071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88275" y="4381664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425934" y="4715080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50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637" y="1861277"/>
            <a:ext cx="7535052" cy="467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The </a:t>
            </a:r>
            <a:r>
              <a:rPr lang="en-GB" sz="2799" b="1" dirty="0">
                <a:solidFill>
                  <a:schemeClr val="bg1"/>
                </a:solidFill>
              </a:rPr>
              <a:t>Fluent API </a:t>
            </a:r>
            <a:r>
              <a:rPr lang="en-GB" sz="2799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Information overhead can be limited by </a:t>
            </a:r>
            <a:r>
              <a:rPr lang="en-GB" sz="2799" b="1" dirty="0">
                <a:solidFill>
                  <a:schemeClr val="bg1"/>
                </a:solidFill>
              </a:rPr>
              <a:t>selecting</a:t>
            </a:r>
            <a:r>
              <a:rPr lang="en-GB" sz="2799" dirty="0">
                <a:solidFill>
                  <a:schemeClr val="bg2"/>
                </a:solidFill>
              </a:rPr>
              <a:t> only the needed properties</a:t>
            </a:r>
            <a:endParaRPr lang="en-GB" sz="2799" noProof="1">
              <a:solidFill>
                <a:schemeClr val="bg2"/>
              </a:solidFill>
            </a:endParaRP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noProof="1" smtClean="0">
                <a:solidFill>
                  <a:schemeClr val="bg1"/>
                </a:solidFill>
              </a:rPr>
              <a:t>ResultModels</a:t>
            </a:r>
            <a:r>
              <a:rPr lang="en-GB" sz="2799" dirty="0" smtClean="0">
                <a:solidFill>
                  <a:schemeClr val="bg2"/>
                </a:solidFill>
              </a:rPr>
              <a:t> </a:t>
            </a:r>
            <a:r>
              <a:rPr lang="en-GB" sz="2799" dirty="0">
                <a:solidFill>
                  <a:schemeClr val="bg2"/>
                </a:solidFill>
              </a:rPr>
              <a:t>can be used to move aggregated data between methods</a:t>
            </a: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dirty="0">
                <a:solidFill>
                  <a:schemeClr val="bg1"/>
                </a:solidFill>
              </a:rPr>
              <a:t>Attributes </a:t>
            </a:r>
            <a:r>
              <a:rPr lang="en-GB" sz="2799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endParaRPr lang="en-GB" sz="27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FA4FF-F5B1-41FD-8B83-785475DBDB5D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616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41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4213" y="1981200"/>
            <a:ext cx="3200400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058" y="2514600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6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1658</TotalTime>
  <Words>2251</Words>
  <Application>Microsoft Office PowerPoint</Application>
  <PresentationFormat>Custom</PresentationFormat>
  <Paragraphs>534</Paragraphs>
  <Slides>55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Entity Relations</vt:lpstr>
      <vt:lpstr>Table of Contents</vt:lpstr>
      <vt:lpstr>Have a Question?</vt:lpstr>
      <vt:lpstr>PowerPoint Presentation</vt:lpstr>
      <vt:lpstr>Object Composition</vt:lpstr>
      <vt:lpstr>Navigation Properties</vt:lpstr>
      <vt:lpstr>PowerPoint Presentation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PowerPoint Presentation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PowerPoint Presentation</vt:lpstr>
      <vt:lpstr>Good Reasons to Use Select</vt:lpstr>
      <vt:lpstr>Good Reasons not to Use Select </vt:lpstr>
      <vt:lpstr>Joining Tables in EF: Using Join()</vt:lpstr>
      <vt:lpstr>Grouping Tables in EF</vt:lpstr>
      <vt:lpstr>PowerPoint Presentation</vt:lpstr>
      <vt:lpstr>Result Models</vt:lpstr>
      <vt:lpstr>Result Models (2)</vt:lpstr>
      <vt:lpstr>PowerPoint Presentation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Validation Method</vt:lpstr>
      <vt:lpstr>PowerPoint Presentation</vt:lpstr>
      <vt:lpstr>Shadow Properties</vt:lpstr>
      <vt:lpstr>Summary</vt:lpstr>
      <vt:lpstr>Summary</vt:lpstr>
      <vt:lpstr>PowerPoint Presentation</vt:lpstr>
      <vt:lpstr>Trainings @ Software University (SoftUni)</vt:lpstr>
      <vt:lpstr>SoftUni Diamond Partners</vt:lpstr>
      <vt:lpstr>SoftUni Organizational Partners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DB, Advanced, EF, Core, Entity, Relations,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Владимир Иванов</cp:lastModifiedBy>
  <cp:revision>364</cp:revision>
  <dcterms:created xsi:type="dcterms:W3CDTF">2014-01-02T17:00:34Z</dcterms:created>
  <dcterms:modified xsi:type="dcterms:W3CDTF">2019-11-30T10:27:24Z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