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4"/>
  </p:notesMasterIdLst>
  <p:handoutMasterIdLst>
    <p:handoutMasterId r:id="rId35"/>
  </p:handoutMasterIdLst>
  <p:sldIdLst>
    <p:sldId id="402" r:id="rId3"/>
    <p:sldId id="548" r:id="rId4"/>
    <p:sldId id="508" r:id="rId5"/>
    <p:sldId id="467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473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480" r:id="rId23"/>
    <p:sldId id="564" r:id="rId24"/>
    <p:sldId id="565" r:id="rId25"/>
    <p:sldId id="566" r:id="rId26"/>
    <p:sldId id="567" r:id="rId27"/>
    <p:sldId id="349" r:id="rId28"/>
    <p:sldId id="543" r:id="rId29"/>
    <p:sldId id="568" r:id="rId30"/>
    <p:sldId id="569" r:id="rId31"/>
    <p:sldId id="546" r:id="rId32"/>
    <p:sldId id="547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48"/>
            <p14:sldId id="508"/>
          </p14:sldIdLst>
        </p14:section>
        <p14:section name="Entity Framework" id="{434EBAE8-1691-433D-9596-8AE3E67F67B5}">
          <p14:sldIdLst>
            <p14:sldId id="467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Reading Data with Entity Framework" id="{6F66BED0-FBED-470B-BAD5-ACFC36FA0673}">
          <p14:sldIdLst>
            <p14:sldId id="473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reate, Update and Delete using Entity Framework" id="{707CFBAC-D943-4BF6-AD94-4BE5E88077CB}">
          <p14:sldIdLst>
            <p14:sldId id="480"/>
            <p14:sldId id="564"/>
            <p14:sldId id="565"/>
            <p14:sldId id="566"/>
            <p14:sldId id="567"/>
          </p14:sldIdLst>
        </p14:section>
        <p14:section name="Conclusion" id="{10E03AB1-9AA8-4E86-9A64-D741901E50A2}">
          <p14:sldIdLst>
            <p14:sldId id="349"/>
            <p14:sldId id="543"/>
            <p14:sldId id="568"/>
            <p14:sldId id="569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97" d="100"/>
          <a:sy n="97" d="100"/>
        </p:scale>
        <p:origin x="-222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38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21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5696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3567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5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0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9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9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4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profiler.codeplex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ORM Concept, Config, CRUD Operations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Entity Framework Core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612" y="2451336"/>
            <a:ext cx="3657600" cy="242546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Scaffolding DbContext from DB with </a:t>
            </a:r>
            <a:r>
              <a:rPr lang="en-US" b="1" dirty="0">
                <a:solidFill>
                  <a:schemeClr val="bg1"/>
                </a:solidFill>
              </a:rPr>
              <a:t>Scaffold-DbContext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command in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Scaffolding requires the following packages beforehand: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Model: Setup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557A5BC-9FD7-4E79-8F0A-9275F4DAC4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566283" y="2306198"/>
            <a:ext cx="1106315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-Connection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Server=.;Database=…;Integrated Security=True</a:t>
            </a:r>
            <a:r>
              <a:rPr lang="en-US" sz="2400" b="1" noProof="1">
                <a:latin typeface="Consolas" panose="020B0609020204030204" pitchFamily="49" charset="0"/>
              </a:rPr>
              <a:t>"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-Provider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-OutputDir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1E90AC19-67A6-48CD-8049-529D8A0ACEF8}"/>
              </a:ext>
            </a:extLst>
          </p:cNvPr>
          <p:cNvSpPr txBox="1">
            <a:spLocks/>
          </p:cNvSpPr>
          <p:nvPr/>
        </p:nvSpPr>
        <p:spPr>
          <a:xfrm>
            <a:off x="531812" y="4547525"/>
            <a:ext cx="11063157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500" b="1" noProof="1">
                <a:latin typeface="Consolas" panose="020B0609020204030204" pitchFamily="49" charset="0"/>
              </a:rPr>
              <a:t>Install-Package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Microsoft.EntityFrameworkCore.Tools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latin typeface="Consolas" panose="020B0609020204030204" pitchFamily="49" charset="0"/>
              </a:rPr>
              <a:t>Install-Package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Microsoft.EntityFrameworkCore.SqlServer.Design</a:t>
            </a:r>
          </a:p>
        </p:txBody>
      </p:sp>
    </p:spTree>
    <p:extLst>
      <p:ext uri="{BB962C8B-B14F-4D97-AF65-F5344CB8AC3E}">
        <p14:creationId xmlns:p14="http://schemas.microsoft.com/office/powerpoint/2010/main" val="250538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noProof="1"/>
              <a:t>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Holds the </a:t>
            </a:r>
            <a:r>
              <a:rPr lang="en-US" b="1" dirty="0">
                <a:solidFill>
                  <a:schemeClr val="bg1"/>
                </a:solidFill>
              </a:rPr>
              <a:t>database connection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entity classes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identity tracking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 tracking</a:t>
            </a:r>
            <a:r>
              <a:rPr lang="en-US" dirty="0"/>
              <a:t>, and an API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operations</a:t>
            </a:r>
          </a:p>
          <a:p>
            <a:r>
              <a:rPr lang="en-US" dirty="0"/>
              <a:t>Entity classes</a:t>
            </a:r>
          </a:p>
          <a:p>
            <a:pPr lvl="1"/>
            <a:r>
              <a:rPr lang="en-US" dirty="0"/>
              <a:t>Hold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(objects with their attributes and relations)</a:t>
            </a:r>
          </a:p>
          <a:p>
            <a:pPr lvl="1"/>
            <a:r>
              <a:rPr lang="en-US" dirty="0"/>
              <a:t>Each database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typically mapped to a single </a:t>
            </a:r>
            <a:r>
              <a:rPr lang="en-US" b="1" dirty="0">
                <a:solidFill>
                  <a:schemeClr val="bg1"/>
                </a:solidFill>
              </a:rPr>
              <a:t>C# 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0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Associations</a:t>
            </a:r>
            <a:r>
              <a:rPr lang="en-US" dirty="0"/>
              <a:t> (relationship mappings)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association is a primary key / foreign key-based relationship between two entity classes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navigation from one entity to another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Concurrency control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Framework </a:t>
            </a:r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optimistic concurrency control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No locking by default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concurrency conflict detection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Components (2)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0424" y="3546157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courses = student.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.Where(…);</a:t>
            </a:r>
          </a:p>
        </p:txBody>
      </p:sp>
    </p:spTree>
    <p:extLst>
      <p:ext uri="{BB962C8B-B14F-4D97-AF65-F5344CB8AC3E}">
        <p14:creationId xmlns:p14="http://schemas.microsoft.com/office/powerpoint/2010/main" val="11005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Querying the DB using Entity Framework</a:t>
            </a:r>
          </a:p>
        </p:txBody>
      </p:sp>
      <p:pic>
        <p:nvPicPr>
          <p:cNvPr id="2054" name="Picture 6" descr="Image result for reading dat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828800"/>
            <a:ext cx="2774932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</a:t>
            </a:r>
            <a:r>
              <a:rPr lang="en-US" b="1" noProof="1">
                <a:solidFill>
                  <a:schemeClr val="bg1"/>
                </a:solidFill>
              </a:rPr>
              <a:t>Context</a:t>
            </a:r>
            <a:r>
              <a:rPr lang="en-US" dirty="0"/>
              <a:t> provides: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CRUD Operations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 way to </a:t>
            </a:r>
            <a:r>
              <a:rPr lang="en-US" b="1" dirty="0">
                <a:solidFill>
                  <a:schemeClr val="bg1"/>
                </a:solidFill>
              </a:rPr>
              <a:t>access entities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Methods for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new entities (</a:t>
            </a:r>
            <a:r>
              <a:rPr lang="en-US" b="1" noProof="1">
                <a:solidFill>
                  <a:schemeClr val="bg1"/>
                </a:solidFill>
              </a:rPr>
              <a:t>Add() </a:t>
            </a:r>
            <a:r>
              <a:rPr lang="en-US" dirty="0"/>
              <a:t>method)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manipulate database data by </a:t>
            </a:r>
            <a:r>
              <a:rPr lang="en-US" dirty="0"/>
              <a:t>modifying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Easily navigate through </a:t>
            </a:r>
            <a:r>
              <a:rPr lang="en-US" b="1" dirty="0">
                <a:solidFill>
                  <a:schemeClr val="bg1"/>
                </a:solidFill>
              </a:rPr>
              <a:t>table relations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 queries </a:t>
            </a:r>
            <a:r>
              <a:rPr lang="en-US" dirty="0"/>
              <a:t>as native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r>
              <a:rPr lang="en-US" dirty="0"/>
              <a:t>Managing database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migration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DbContext </a:t>
            </a:r>
            <a:r>
              <a:rPr lang="en-US"/>
              <a:t>Class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create instance of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In the constructor you can pass a database connection string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EnsureCreated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methods, DB Connection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ChangeTracker</a:t>
            </a:r>
            <a:r>
              <a:rPr lang="en-US" dirty="0"/>
              <a:t> – Holds info about the </a:t>
            </a:r>
            <a:r>
              <a:rPr lang="en-US" b="1" dirty="0">
                <a:solidFill>
                  <a:schemeClr val="bg1"/>
                </a:solidFill>
              </a:rPr>
              <a:t>automatic change tracker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entity classes (tables) are listed as properties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DbContext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62036" y="1905000"/>
            <a:ext cx="100615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</p:txBody>
      </p:sp>
    </p:spTree>
    <p:extLst>
      <p:ext uri="{BB962C8B-B14F-4D97-AF65-F5344CB8AC3E}">
        <p14:creationId xmlns:p14="http://schemas.microsoft.com/office/powerpoint/2010/main" val="38146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EF entity: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12118" y="4784712"/>
            <a:ext cx="876458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12118" y="1876132"/>
            <a:ext cx="876458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18412" y="3170138"/>
            <a:ext cx="2672167" cy="904513"/>
          </a:xfrm>
          <a:prstGeom prst="wedgeRoundRectCallout">
            <a:avLst>
              <a:gd name="adj1" fmla="val -58448"/>
              <a:gd name="adj2" fmla="val -46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EF translates this to an SQL query</a:t>
            </a:r>
          </a:p>
        </p:txBody>
      </p:sp>
    </p:spTree>
    <p:extLst>
      <p:ext uri="{BB962C8B-B14F-4D97-AF65-F5344CB8AC3E}">
        <p14:creationId xmlns:p14="http://schemas.microsoft.com/office/powerpoint/2010/main" val="290782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4833550"/>
            <a:ext cx="9144000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828800"/>
            <a:ext cx="9144000" cy="183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4612" y="3233460"/>
            <a:ext cx="3276600" cy="865532"/>
          </a:xfrm>
          <a:prstGeom prst="wedgeRoundRectCallout">
            <a:avLst>
              <a:gd name="adj1" fmla="val -55252"/>
              <a:gd name="adj2" fmla="val -34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ToList() </a:t>
            </a:r>
            <a:r>
              <a:rPr lang="en-US" sz="2400" b="1" noProof="1">
                <a:solidFill>
                  <a:srgbClr val="FFFFFF"/>
                </a:solidFill>
              </a:rPr>
              <a:t>materializes the query</a:t>
            </a:r>
          </a:p>
        </p:txBody>
      </p:sp>
    </p:spTree>
    <p:extLst>
      <p:ext uri="{BB962C8B-B14F-4D97-AF65-F5344CB8AC3E}">
        <p14:creationId xmlns:p14="http://schemas.microsoft.com/office/powerpoint/2010/main" val="119897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Where()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Searches by given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First/Last()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FirstOrDefault/LastOrDefault()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which matches the condition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Throws </a:t>
            </a:r>
            <a:r>
              <a:rPr lang="en-US" b="1" noProof="1">
                <a:solidFill>
                  <a:schemeClr val="bg1"/>
                </a:solidFill>
              </a:rPr>
              <a:t>InvalidOperationException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OrDefault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Select()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Projects (conversion) collection to another type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OrderBy()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ThenBy()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OrderByDescending()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Orders a collection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LINQ: Simple Operations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80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Any()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any element matches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All()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all elements match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Distinct()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only unique elements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Skip()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Take()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Skips or takes X number of elements</a:t>
            </a:r>
            <a:endParaRPr lang="en-US" noProof="1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LINQ: Simple Operations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65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4" y="1371603"/>
            <a:ext cx="9021897" cy="4795935"/>
          </a:xfrm>
        </p:spPr>
        <p:txBody>
          <a:bodyPr/>
          <a:lstStyle/>
          <a:p>
            <a:r>
              <a:rPr lang="en-US" dirty="0"/>
              <a:t>Entity Framework Core Overview</a:t>
            </a:r>
          </a:p>
          <a:p>
            <a:r>
              <a:rPr lang="en-US" dirty="0"/>
              <a:t>Database First Model</a:t>
            </a:r>
          </a:p>
          <a:p>
            <a:r>
              <a:rPr lang="en-US" dirty="0"/>
              <a:t>CRUD Operations Using </a:t>
            </a:r>
            <a:br>
              <a:rPr lang="en-US" dirty="0"/>
            </a:br>
            <a:r>
              <a:rPr lang="en-US" dirty="0"/>
              <a:t>Entity Framework Core</a:t>
            </a:r>
          </a:p>
          <a:p>
            <a:r>
              <a:rPr lang="en-US" dirty="0"/>
              <a:t>Working with LINQ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Queries sent to SQL Server can be monitored with SQL Server </a:t>
            </a:r>
            <a:br>
              <a:rPr lang="en-US" dirty="0"/>
            </a:br>
            <a:r>
              <a:rPr lang="en-US" dirty="0"/>
              <a:t>Profiler</a:t>
            </a:r>
          </a:p>
          <a:p>
            <a:pPr lvl="1"/>
            <a:r>
              <a:rPr lang="en-US" dirty="0"/>
              <a:t>Included in </a:t>
            </a:r>
            <a:r>
              <a:rPr lang="en-US" b="1" dirty="0">
                <a:solidFill>
                  <a:schemeClr val="bg1"/>
                </a:solidFill>
              </a:rPr>
              <a:t>SQL Server Management Studio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Queries can also be monitored with Express Profiler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the Native SQL Queries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446212" y="5792063"/>
            <a:ext cx="9296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3200" noProof="1">
                <a:solidFill>
                  <a:srgbClr val="FBEEDC"/>
                </a:solidFill>
                <a:effectLst/>
                <a:hlinkClick r:id="rId3"/>
              </a:rPr>
              <a:t>https://expressprofiler.codeplex.com/</a:t>
            </a:r>
            <a:endParaRPr lang="en-US" sz="3200" noProof="1">
              <a:solidFill>
                <a:srgbClr val="FBEEDC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C7D0F3-10C4-4895-AD35-77EC9D27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49" y="3112074"/>
            <a:ext cx="6334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With Entity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0412" y="1676400"/>
            <a:ext cx="3352800" cy="1843170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bg1"/>
                </a:solidFill>
              </a:rPr>
              <a:t>Add(…) </a:t>
            </a:r>
            <a:r>
              <a:rPr lang="en-US" noProof="1"/>
              <a:t>of the </a:t>
            </a:r>
            <a:br>
              <a:rPr lang="en-US" noProof="1"/>
            </a:b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Data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19236" y="2590800"/>
            <a:ext cx="86899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1012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49594" y="5977540"/>
            <a:ext cx="3505200" cy="535755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085012" y="2004650"/>
            <a:ext cx="2326080" cy="838200"/>
          </a:xfrm>
          <a:prstGeom prst="wedgeRoundRectCallout">
            <a:avLst>
              <a:gd name="adj1" fmla="val -57436"/>
              <a:gd name="adj2" fmla="val 402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Create a new </a:t>
            </a:r>
            <a:r>
              <a:rPr lang="en-US" sz="2400" b="1" noProof="1">
                <a:solidFill>
                  <a:schemeClr val="bg1"/>
                </a:solidFill>
              </a:rPr>
              <a:t>Project</a:t>
            </a:r>
            <a:r>
              <a:rPr lang="en-US" sz="2400" b="1" noProof="1">
                <a:solidFill>
                  <a:srgbClr val="FFFFFF"/>
                </a:solidFill>
              </a:rPr>
              <a:t>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33371" y="4756536"/>
            <a:ext cx="4572000" cy="535755"/>
          </a:xfrm>
          <a:prstGeom prst="wedgeRoundRectCallout">
            <a:avLst>
              <a:gd name="adj1" fmla="val -53061"/>
              <a:gd name="adj2" fmla="val 43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Add the object to the </a:t>
            </a:r>
            <a:r>
              <a:rPr lang="en-US" sz="2400" b="1" noProof="1">
                <a:solidFill>
                  <a:schemeClr val="bg1"/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1912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add cascading entities to the database: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Project</a:t>
            </a:r>
            <a:r>
              <a:rPr lang="en-US" dirty="0"/>
              <a:t> will be added when the 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 entity </a:t>
            </a:r>
            <a:br>
              <a:rPr lang="en-US" dirty="0"/>
            </a:br>
            <a:r>
              <a:rPr lang="en-US" dirty="0"/>
              <a:t>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Cascading Inserts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1406" y="1968137"/>
            <a:ext cx="11355389" cy="23729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employee.FirstName = "Petya";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employee.LastName = "Grozdarska";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22001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automatically tracks all changes made on its </a:t>
            </a:r>
            <a:br>
              <a:rPr lang="en-US" dirty="0"/>
            </a:br>
            <a:r>
              <a:rPr lang="en-US" dirty="0"/>
              <a:t>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Existing Data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2813" y="4346138"/>
            <a:ext cx="67818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256212" y="5852495"/>
            <a:ext cx="2089046" cy="886202"/>
          </a:xfrm>
          <a:prstGeom prst="wedgeRoundRectCallout">
            <a:avLst>
              <a:gd name="adj1" fmla="val -58872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94613" y="4133417"/>
            <a:ext cx="2362200" cy="914400"/>
          </a:xfrm>
          <a:prstGeom prst="wedgeRoundRectCallout">
            <a:avLst>
              <a:gd name="adj1" fmla="val -55927"/>
              <a:gd name="adj2" fmla="val 3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SELECT the first order</a:t>
            </a:r>
          </a:p>
        </p:txBody>
      </p:sp>
    </p:spTree>
    <p:extLst>
      <p:ext uri="{BB962C8B-B14F-4D97-AF65-F5344CB8AC3E}">
        <p14:creationId xmlns:p14="http://schemas.microsoft.com/office/powerpoint/2010/main" val="3357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Existing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3367183"/>
            <a:ext cx="8077200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17094" y="3470337"/>
            <a:ext cx="3829478" cy="852326"/>
          </a:xfrm>
          <a:prstGeom prst="wedgeRoundRectCallout">
            <a:avLst>
              <a:gd name="adj1" fmla="val -53507"/>
              <a:gd name="adj2" fmla="val 49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1612" y="5199452"/>
            <a:ext cx="3416204" cy="762000"/>
          </a:xfrm>
          <a:prstGeom prst="wedgeRoundRectCallout">
            <a:avLst>
              <a:gd name="adj1" fmla="val -56943"/>
              <a:gd name="adj2" fmla="val -496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Execute the SQL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29247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ORM frameworks maps database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schema to objects in a programming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Entity Framework Core is the standard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.NET ORM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LINQ can be used to query the DB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through the DB context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CE147204-1C89-4079-97F0-5FF4C7811927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76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0967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12" y="1676400"/>
            <a:ext cx="2591768" cy="17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chemeClr val="bg1"/>
                </a:solidFill>
              </a:rPr>
              <a:t>ORM 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dirty="0"/>
              <a:t>Provides LINQ-based data queries and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operations</a:t>
            </a:r>
          </a:p>
          <a:p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r>
              <a:rPr lang="en-US" dirty="0"/>
              <a:t>Works with many relational databases (with different providers)</a:t>
            </a:r>
          </a:p>
          <a:p>
            <a:r>
              <a:rPr lang="en-US" dirty="0"/>
              <a:t>Open source with independent release cycle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Core: Basic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7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6" y="3352800"/>
            <a:ext cx="2434404" cy="3077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9" y="3352800"/>
            <a:ext cx="2329393" cy="30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1409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</a:t>
            </a:r>
            <a:r>
              <a:rPr lang="en-US" sz="3200" b="1" dirty="0">
                <a:solidFill>
                  <a:schemeClr val="bg1"/>
                </a:solidFill>
              </a:rPr>
              <a:t>SQL query</a:t>
            </a:r>
            <a:r>
              <a:rPr lang="en-US" sz="3200" dirty="0"/>
              <a:t> in the </a:t>
            </a:r>
            <a:r>
              <a:rPr lang="en-US" sz="3200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612" y="1151118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Define the data model (</a:t>
            </a:r>
            <a:r>
              <a:rPr lang="en-US" sz="3200" b="1" dirty="0">
                <a:solidFill>
                  <a:schemeClr val="bg1"/>
                </a:solidFill>
              </a:rPr>
              <a:t>Code First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Scaffold from DB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4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Core: Basic Workflow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4524" y="1151118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Save Changes()</a:t>
            </a:r>
            <a:r>
              <a:rPr lang="en-US" sz="3200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011" y="1151117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br>
              <a:rPr lang="en-US" sz="3200" dirty="0"/>
            </a:br>
            <a:r>
              <a:rPr lang="en-US" sz="3200" dirty="0"/>
              <a:t>results 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3447710"/>
            <a:ext cx="2860254" cy="3077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3" y="3447711"/>
            <a:ext cx="3582032" cy="3077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43" y="4038599"/>
            <a:ext cx="3889232" cy="18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2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b="1" dirty="0">
                <a:solidFill>
                  <a:schemeClr val="bg1"/>
                </a:solidFill>
              </a:rPr>
              <a:t>EF Core support </a:t>
            </a:r>
            <a:r>
              <a:rPr lang="en-US" dirty="0"/>
              <a:t>to a project in </a:t>
            </a:r>
            <a:r>
              <a:rPr lang="en-US" b="1" dirty="0">
                <a:solidFill>
                  <a:schemeClr val="bg1"/>
                </a:solidFill>
              </a:rPr>
              <a:t>Visual Studio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Install it from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b="1" dirty="0">
                <a:solidFill>
                  <a:schemeClr val="bg1"/>
                </a:solidFill>
              </a:rPr>
              <a:t>data providers </a:t>
            </a:r>
            <a:r>
              <a:rPr lang="en-US" dirty="0"/>
              <a:t>must be installed too: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3436" y="25146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3436" y="3936298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</p:spTree>
    <p:extLst>
      <p:ext uri="{BB962C8B-B14F-4D97-AF65-F5344CB8AC3E}">
        <p14:creationId xmlns:p14="http://schemas.microsoft.com/office/powerpoint/2010/main" val="253395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en-US" dirty="0"/>
              <a:t>model models the </a:t>
            </a:r>
            <a:r>
              <a:rPr lang="en-US" b="1" dirty="0">
                <a:solidFill>
                  <a:schemeClr val="bg1"/>
                </a:solidFill>
              </a:rPr>
              <a:t>entity classes after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557A5BC-9FD7-4E79-8F0A-9275F4DAC4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6F58F87-06B2-4701-8451-F0DC562F4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2674"/>
          <a:stretch/>
        </p:blipFill>
        <p:spPr>
          <a:xfrm>
            <a:off x="1331594" y="2547594"/>
            <a:ext cx="4124040" cy="3968767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3084176"/>
            <a:ext cx="3716948" cy="2895600"/>
          </a:xfrm>
          <a:prstGeom prst="roundRect">
            <a:avLst>
              <a:gd name="adj" fmla="val 2668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39B7A457-4650-455A-BC28-638AABD92396}"/>
              </a:ext>
            </a:extLst>
          </p:cNvPr>
          <p:cNvSpPr/>
          <p:nvPr/>
        </p:nvSpPr>
        <p:spPr>
          <a:xfrm>
            <a:off x="6092824" y="4222453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097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1578</TotalTime>
  <Words>1170</Words>
  <Application>Microsoft Office PowerPoint</Application>
  <PresentationFormat>Custom</PresentationFormat>
  <Paragraphs>285</Paragraphs>
  <Slides>31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SoftUni3_1</vt:lpstr>
      <vt:lpstr>Introduction to Entity Framework Core</vt:lpstr>
      <vt:lpstr>Table of Contents</vt:lpstr>
      <vt:lpstr>Have a Question?</vt:lpstr>
      <vt:lpstr>PowerPoint Presentation</vt:lpstr>
      <vt:lpstr>Entity Framework Core: Overview</vt:lpstr>
      <vt:lpstr>EF Core: Basic Workflow</vt:lpstr>
      <vt:lpstr>EF Core: Basic Workflow (2)</vt:lpstr>
      <vt:lpstr>Entity Framework Core: Setup</vt:lpstr>
      <vt:lpstr>Database First Model</vt:lpstr>
      <vt:lpstr>Database First Model: Setup</vt:lpstr>
      <vt:lpstr>EF Components</vt:lpstr>
      <vt:lpstr>EF Components (2)</vt:lpstr>
      <vt:lpstr>PowerPoint Presentation</vt:lpstr>
      <vt:lpstr>The DbContext Class</vt:lpstr>
      <vt:lpstr>Using DbContext Class</vt:lpstr>
      <vt:lpstr>Reading Data with LINQ Query</vt:lpstr>
      <vt:lpstr>Reading Data with LINQ Query</vt:lpstr>
      <vt:lpstr>LINQ: Simple Operations</vt:lpstr>
      <vt:lpstr>LINQ: Simple Operations (2)</vt:lpstr>
      <vt:lpstr>Logging the Native SQL Queries</vt:lpstr>
      <vt:lpstr>PowerPoint Presentation</vt:lpstr>
      <vt:lpstr>Creating New Data</vt:lpstr>
      <vt:lpstr>Cascading Inserts</vt:lpstr>
      <vt:lpstr>Updating Existing Data</vt:lpstr>
      <vt:lpstr>Deleting Existing Data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 - EF Core Introduction to EntityFramework</dc:title>
  <dc:subject>Software Development Course</dc:subject>
  <dc:creator>Software University</dc:creator>
  <cp:keywords>CSharp, DB, Advanced, EF, Core, Introduction, Entity, Framework, tech, fundamentals, technologySoftware University, SoftUni, programming, coding, software development, education, training, course</cp:keywords>
  <dc:description>Databases Advanced Course @ SoftUni – https://softuni.bg/courses/databases-advanced-entity-framework
</dc:description>
  <cp:lastModifiedBy>Владимир Г. Иванов</cp:lastModifiedBy>
  <cp:revision>355</cp:revision>
  <dcterms:created xsi:type="dcterms:W3CDTF">2014-01-02T17:00:34Z</dcterms:created>
  <dcterms:modified xsi:type="dcterms:W3CDTF">2019-11-08T08:05:55Z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