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3"/>
  </p:notesMasterIdLst>
  <p:handoutMasterIdLst>
    <p:handoutMasterId r:id="rId24"/>
  </p:handoutMasterIdLst>
  <p:sldIdLst>
    <p:sldId id="394" r:id="rId3"/>
    <p:sldId id="476" r:id="rId4"/>
    <p:sldId id="508" r:id="rId5"/>
    <p:sldId id="535" r:id="rId6"/>
    <p:sldId id="551" r:id="rId7"/>
    <p:sldId id="536" r:id="rId8"/>
    <p:sldId id="562" r:id="rId9"/>
    <p:sldId id="483" r:id="rId10"/>
    <p:sldId id="557" r:id="rId11"/>
    <p:sldId id="558" r:id="rId12"/>
    <p:sldId id="415" r:id="rId13"/>
    <p:sldId id="559" r:id="rId14"/>
    <p:sldId id="492" r:id="rId15"/>
    <p:sldId id="560" r:id="rId16"/>
    <p:sldId id="494" r:id="rId17"/>
    <p:sldId id="528" r:id="rId18"/>
    <p:sldId id="561" r:id="rId19"/>
    <p:sldId id="553" r:id="rId20"/>
    <p:sldId id="405" r:id="rId21"/>
    <p:sldId id="400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476"/>
            <p14:sldId id="508"/>
          </p14:sldIdLst>
        </p14:section>
        <p14:section name="Course Objective" id="{9F9759C1-F095-4CA3-819D-800E38407578}">
          <p14:sldIdLst>
            <p14:sldId id="535"/>
            <p14:sldId id="551"/>
            <p14:sldId id="536"/>
            <p14:sldId id="562"/>
          </p14:sldIdLst>
        </p14:section>
        <p14:section name="Team" id="{D358BE77-7272-44D1-BDCE-F47F1E2C64D7}">
          <p14:sldIdLst>
            <p14:sldId id="483"/>
            <p14:sldId id="557"/>
            <p14:sldId id="558"/>
          </p14:sldIdLst>
        </p14:section>
        <p14:section name="Course Organization" id="{2B4D2ED8-F966-4FF9-BC04-EA7C60E10932}">
          <p14:sldIdLst>
            <p14:sldId id="415"/>
            <p14:sldId id="559"/>
            <p14:sldId id="492"/>
            <p14:sldId id="560"/>
            <p14:sldId id="494"/>
          </p14:sldIdLst>
        </p14:section>
        <p14:section name="Conclusion" id="{E47C5259-9EA6-4EC9-BC48-DB727F9AFB1B}">
          <p14:sldIdLst>
            <p14:sldId id="528"/>
            <p14:sldId id="561"/>
            <p14:sldId id="55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800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595" autoAdjust="0"/>
  </p:normalViewPr>
  <p:slideViewPr>
    <p:cSldViewPr>
      <p:cViewPr varScale="1">
        <p:scale>
          <a:sx n="124" d="100"/>
          <a:sy n="124" d="100"/>
        </p:scale>
        <p:origin x="110" y="13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761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560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5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358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08789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046DE-A9B1-432F-9B4A-FABC06FA6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8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D6A09-06AD-490A-BFEA-2ED29E8BAB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00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62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courses/databases-advanced-entity-framework" TargetMode="External"/><Relationship Id="rId3" Type="http://schemas.openxmlformats.org/officeDocument/2006/relationships/hyperlink" Target="https://softuni.bg/forum/categories/63/csharp-db-fundamentals" TargetMode="External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acebook.com/groups/CSharpDBSeptember2019/" TargetMode="Externa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basics-ms-sql-serv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2.png"/><Relationship Id="rId22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9.jpeg"/><Relationship Id="rId7" Type="http://schemas.openxmlformats.org/officeDocument/2006/relationships/image" Target="../media/image7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2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" TargetMode="Externa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715" y="14478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685" y="336545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Entity </a:t>
            </a:r>
            <a:r>
              <a:rPr lang="en-US" dirty="0"/>
              <a:t>Framework Core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Placeholder 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1903412" y="2017910"/>
            <a:ext cx="5410200" cy="34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Top Student @ </a:t>
            </a:r>
            <a:r>
              <a:rPr lang="en-US" noProof="1" smtClean="0"/>
              <a:t>SoftUni</a:t>
            </a:r>
          </a:p>
          <a:p>
            <a:r>
              <a:rPr lang="en-US" dirty="0" smtClean="0"/>
              <a:t>Technical </a:t>
            </a:r>
            <a:r>
              <a:rPr lang="en-US" dirty="0"/>
              <a:t>Trainer @ </a:t>
            </a:r>
            <a:r>
              <a:rPr lang="en-US" noProof="1" smtClean="0"/>
              <a:t>SoftUni</a:t>
            </a:r>
          </a:p>
          <a:p>
            <a:r>
              <a:rPr lang="en-US" noProof="1"/>
              <a:t>Student @ </a:t>
            </a:r>
            <a:r>
              <a:rPr lang="en-US" noProof="1" smtClean="0"/>
              <a:t>NBU</a:t>
            </a:r>
          </a:p>
          <a:p>
            <a:r>
              <a:rPr lang="en-US" noProof="1" smtClean="0"/>
              <a:t>Interests include mechanics and electronics</a:t>
            </a:r>
          </a:p>
          <a:p>
            <a:r>
              <a:rPr lang="en-US" noProof="1" smtClean="0"/>
              <a:t>Love playing with Arduino</a:t>
            </a:r>
          </a:p>
          <a:p>
            <a:r>
              <a:rPr lang="en-US" noProof="1" smtClean="0"/>
              <a:t>Mountain lover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Kristiyan</a:t>
            </a:r>
            <a:r>
              <a:rPr lang="en-US" dirty="0" smtClean="0"/>
              <a:t> Ivanov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7" name="Picture 3" descr="Kristiyan Ivano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08"/>
          <a:stretch/>
        </p:blipFill>
        <p:spPr bwMode="auto">
          <a:xfrm>
            <a:off x="8669456" y="1644008"/>
            <a:ext cx="3352800" cy="4305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331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– Timeline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346126" y="1498891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07</a:t>
            </a:r>
            <a:r>
              <a:rPr lang="en-US" sz="2000" b="1" dirty="0" smtClean="0"/>
              <a:t>-December-2019</a:t>
            </a:r>
            <a:endParaRPr lang="en-US" sz="20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65932" y="2876044"/>
            <a:ext cx="1086248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bg-BG" sz="2000" b="1" dirty="0" smtClean="0">
                <a:solidFill>
                  <a:srgbClr val="FFFFFF"/>
                </a:solidFill>
              </a:rPr>
              <a:t>21</a:t>
            </a:r>
            <a:r>
              <a:rPr lang="en-GB" sz="2000" b="1" dirty="0" smtClean="0">
                <a:solidFill>
                  <a:srgbClr val="FFFFFF"/>
                </a:solidFill>
              </a:rPr>
              <a:t>-October-2019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Final exam: </a:t>
            </a:r>
            <a:r>
              <a:rPr lang="bg-BG" sz="2000" b="1" dirty="0" smtClean="0">
                <a:solidFill>
                  <a:srgbClr val="FFFFFF"/>
                </a:solidFill>
              </a:rPr>
              <a:t>7</a:t>
            </a:r>
            <a:r>
              <a:rPr lang="en-GB" sz="2000" b="1" dirty="0" smtClean="0">
                <a:solidFill>
                  <a:srgbClr val="FFFFFF"/>
                </a:solidFill>
              </a:rPr>
              <a:t>-December-2019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bg-BG" sz="2000" b="1" dirty="0" smtClean="0">
                <a:solidFill>
                  <a:srgbClr val="FFFFFF"/>
                </a:solidFill>
              </a:rPr>
              <a:t>13</a:t>
            </a:r>
            <a:r>
              <a:rPr lang="en-GB" sz="2000" b="1" dirty="0" smtClean="0">
                <a:solidFill>
                  <a:srgbClr val="FFFFFF"/>
                </a:solidFill>
              </a:rPr>
              <a:t>-December-2019</a:t>
            </a:r>
            <a:endParaRPr lang="en-GB" sz="2000" b="1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5314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5932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38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28412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0910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796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54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12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70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28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395314" y="1523610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bg-BG" sz="2000" b="1" dirty="0" smtClean="0"/>
              <a:t>1</a:t>
            </a:r>
            <a:r>
              <a:rPr lang="en-US" sz="2000" b="1" dirty="0" smtClean="0"/>
              <a:t>-October-2019</a:t>
            </a:r>
            <a:endParaRPr lang="en-US" sz="20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02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132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243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354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4656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5767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540861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2779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4583" y="2345792"/>
            <a:ext cx="2435485" cy="285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3670" y="2978491"/>
            <a:ext cx="1407331" cy="105932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8" b="1" dirty="0"/>
              <a:t>Presence in class</a:t>
            </a:r>
            <a:r>
              <a:rPr lang="bg-BG" sz="2398" b="1" dirty="0"/>
              <a:t> </a:t>
            </a:r>
            <a:br>
              <a:rPr lang="bg-BG" sz="2398" b="1" dirty="0"/>
            </a:br>
            <a:r>
              <a:rPr lang="en-US" sz="2398" b="1" dirty="0"/>
              <a:t>5</a:t>
            </a:r>
            <a:r>
              <a:rPr lang="bg-BG" sz="2398" b="1" dirty="0"/>
              <a:t>%</a:t>
            </a:r>
            <a:endParaRPr lang="en-US" sz="2398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38533" y="611627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7476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5538" y="1701605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8289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0507" y="4868664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3023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0411" y="3509256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https://softuni.bg/forum/categories/63/</a:t>
            </a:r>
            <a:b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3"/>
              </a:rPr>
            </a:b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csharp-db-fundamentals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772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431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1" y="5136769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6"/>
              </a:rPr>
              <a:t>https://www.facebook.com/groups/CSharpDBSeptember2019</a:t>
            </a:r>
            <a:endParaRPr lang="en-US" sz="2399" b="1" u="sng" noProof="1">
              <a:solidFill>
                <a:srgbClr val="F69800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81" y="458977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6"/>
          <p:cNvSpPr/>
          <p:nvPr/>
        </p:nvSpPr>
        <p:spPr>
          <a:xfrm>
            <a:off x="760412" y="1881743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dirty="0">
                <a:solidFill>
                  <a:schemeClr val="bg1"/>
                </a:solidFill>
                <a:latin typeface="Consolas" pitchFamily="49" charset="0"/>
                <a:hlinkClick r:id="rId8"/>
              </a:rPr>
              <a:t>https://softuni.bg/courses/databases-advanced-entity-framework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668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79612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57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GB" sz="11500" b="1" dirty="0"/>
              <a:t>csharp-</a:t>
            </a:r>
            <a:r>
              <a:rPr lang="en-GB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ADO.NET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Library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</a:t>
            </a:r>
            <a:r>
              <a:rPr lang="en-GB" dirty="0"/>
              <a:t>Fundamentals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Database-First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Automapper </a:t>
            </a:r>
            <a:r>
              <a:rPr lang="en-US" dirty="0" smtClean="0"/>
              <a:t>Library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noProof="1"/>
              <a:t>Advanced</a:t>
            </a:r>
            <a:r>
              <a:rPr lang="en-GB" b="1" noProof="1">
                <a:solidFill>
                  <a:schemeClr val="bg1"/>
                </a:solidFill>
              </a:rPr>
              <a:t> LINQ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JSON</a:t>
            </a:r>
            <a:r>
              <a:rPr lang="en-GB" noProof="1"/>
              <a:t> and </a:t>
            </a:r>
            <a:r>
              <a:rPr lang="en-GB" b="1" noProof="1">
                <a:solidFill>
                  <a:schemeClr val="bg1"/>
                </a:solidFill>
              </a:rPr>
              <a:t>XML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Best</a:t>
            </a:r>
            <a:r>
              <a:rPr lang="en-GB" dirty="0"/>
              <a:t> Practices and </a:t>
            </a:r>
            <a:r>
              <a:rPr lang="en-GB" b="1" dirty="0" smtClean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GB" b="1" dirty="0" smtClean="0">
                <a:solidFill>
                  <a:schemeClr val="bg1"/>
                </a:solidFill>
              </a:rPr>
              <a:t>ASP.NET Core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9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3 practical problems for </a:t>
            </a:r>
            <a:r>
              <a:rPr lang="en-GB" dirty="0" smtClean="0"/>
              <a:t>4 </a:t>
            </a:r>
            <a:r>
              <a:rPr lang="en-GB" dirty="0"/>
              <a:t>hours</a:t>
            </a:r>
          </a:p>
          <a:p>
            <a:pPr lvl="1"/>
            <a:r>
              <a:rPr lang="en-GB" dirty="0"/>
              <a:t>Model Definition</a:t>
            </a:r>
          </a:p>
          <a:p>
            <a:pPr lvl="1"/>
            <a:r>
              <a:rPr lang="en-GB" dirty="0"/>
              <a:t>Data Import</a:t>
            </a:r>
          </a:p>
          <a:p>
            <a:pPr lvl="1"/>
            <a:r>
              <a:rPr lang="en-GB" dirty="0"/>
              <a:t>Data Export</a:t>
            </a:r>
          </a:p>
          <a:p>
            <a:r>
              <a:rPr lang="en-GB" dirty="0"/>
              <a:t>Automated judge system</a:t>
            </a:r>
          </a:p>
          <a:p>
            <a:pPr lvl="1"/>
            <a:r>
              <a:rPr lang="en-GB" dirty="0">
                <a:hlinkClick r:id="rId2"/>
              </a:rPr>
              <a:t>http://judge.softuni.bg</a:t>
            </a:r>
            <a:endParaRPr lang="en-GB" dirty="0"/>
          </a:p>
          <a:p>
            <a:r>
              <a:rPr lang="en-GB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will have 30 minutes once you enter</a:t>
            </a:r>
            <a:endParaRPr lang="en-GB" dirty="0"/>
          </a:p>
          <a:p>
            <a:pPr lvl="1"/>
            <a:r>
              <a:rPr lang="en-US" smtClean="0"/>
              <a:t>English</a:t>
            </a:r>
            <a:endParaRPr lang="en-GB" dirty="0"/>
          </a:p>
          <a:p>
            <a:r>
              <a:rPr lang="en-GB" dirty="0"/>
              <a:t>Automated </a:t>
            </a:r>
            <a:r>
              <a:rPr lang="en-GB" dirty="0" smtClean="0"/>
              <a:t>quiz system</a:t>
            </a:r>
          </a:p>
          <a:p>
            <a:r>
              <a:rPr lang="en-GB" dirty="0" smtClean="0"/>
              <a:t>Available online the day before the practical exam</a:t>
            </a:r>
          </a:p>
          <a:p>
            <a:pPr lvl="1"/>
            <a:r>
              <a:rPr lang="en-GB" dirty="0" smtClean="0"/>
              <a:t>You can submit your answers just one time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Exam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0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934009" y="1615353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US" noProof="1"/>
              <a:t>Creator of open-source </a:t>
            </a:r>
            <a:r>
              <a:rPr lang="bg-BG" noProof="1"/>
              <a:t/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r>
              <a:rPr lang="en-GB" noProof="1"/>
              <a:t>Contacts:</a:t>
            </a:r>
          </a:p>
          <a:p>
            <a:pPr lvl="1"/>
            <a:r>
              <a:rPr lang="en-GB" noProof="1">
                <a:hlinkClick r:id="rId3"/>
              </a:rPr>
              <a:t>https://github.com/ivaylokenov</a:t>
            </a:r>
          </a:p>
          <a:p>
            <a:pPr lvl="1"/>
            <a:r>
              <a:rPr lang="en-GB" noProof="1">
                <a:hlinkClick r:id="rId3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9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451</Words>
  <Application>Microsoft Office PowerPoint</Application>
  <PresentationFormat>Custom</PresentationFormat>
  <Paragraphs>134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Entity Framework Core</vt:lpstr>
      <vt:lpstr>Table of Contents</vt:lpstr>
      <vt:lpstr>Have a Question?</vt:lpstr>
      <vt:lpstr>PowerPoint Presentation</vt:lpstr>
      <vt:lpstr>Course Objectives</vt:lpstr>
      <vt:lpstr>Practical Programming Exam</vt:lpstr>
      <vt:lpstr>Theoretical Exam</vt:lpstr>
      <vt:lpstr>PowerPoint Presentation</vt:lpstr>
      <vt:lpstr>Ivaylo Kenov</vt:lpstr>
      <vt:lpstr>Kristiyan Ivanov</vt:lpstr>
      <vt:lpstr>PowerPoint Presentation</vt:lpstr>
      <vt:lpstr>C# Database Fundamentals Module – Timeline</vt:lpstr>
      <vt:lpstr>Homework Assignments &amp; Exercises</vt:lpstr>
      <vt:lpstr>Scoring System for the Course</vt:lpstr>
      <vt:lpstr>Course Web Site, Forum and FB Group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- Entity Framework Course Introduction</dc:title>
  <dc:subject>Software Development Course</dc:subject>
  <dc:creator/>
  <cp:keywords>Entity Framework Core,EF, ADO.NET, ORM ,Databases Advanced, Software University, SoftUni, programming, coding, software development, education, training, course</cp:keywords>
  <dc:description>Databases Advanced Course @ SoftUni – https://softuni.bg/courses/databases-advanced-entity-framework</dc:description>
  <cp:lastModifiedBy/>
  <cp:revision>1</cp:revision>
  <dcterms:created xsi:type="dcterms:W3CDTF">2014-01-02T17:00:34Z</dcterms:created>
  <dcterms:modified xsi:type="dcterms:W3CDTF">2019-10-21T07:18:36Z</dcterms:modified>
  <cp:category>programming;computer programming;software development; databases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