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1486" r:id="rId2"/>
    <p:sldId id="1487" r:id="rId3"/>
    <p:sldId id="1512" r:id="rId4"/>
    <p:sldId id="1489" r:id="rId5"/>
    <p:sldId id="1490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498" r:id="rId14"/>
    <p:sldId id="1499" r:id="rId15"/>
    <p:sldId id="1501" r:id="rId16"/>
    <p:sldId id="1506" r:id="rId17"/>
    <p:sldId id="1507" r:id="rId18"/>
    <p:sldId id="1509" r:id="rId19"/>
    <p:sldId id="1511" r:id="rId20"/>
    <p:sldId id="1502" r:id="rId21"/>
    <p:sldId id="1503" r:id="rId22"/>
    <p:sldId id="1481" r:id="rId23"/>
    <p:sldId id="1482" r:id="rId24"/>
    <p:sldId id="1513" r:id="rId25"/>
    <p:sldId id="1505" r:id="rId26"/>
    <p:sldId id="14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486"/>
            <p14:sldId id="1487"/>
            <p14:sldId id="1512"/>
          </p14:sldIdLst>
        </p14:section>
        <p14:section name="Data Transfer Objects" id="{4C2182BE-4B88-4D56-9DB6-E01540733B09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10E03AB1-9AA8-4E86-9A64-D741901E50A2}">
          <p14:sldIdLst>
            <p14:sldId id="1494"/>
            <p14:sldId id="1495"/>
            <p14:sldId id="1496"/>
            <p14:sldId id="1497"/>
            <p14:sldId id="1498"/>
            <p14:sldId id="1499"/>
            <p14:sldId id="1501"/>
            <p14:sldId id="1506"/>
            <p14:sldId id="1507"/>
            <p14:sldId id="1509"/>
            <p14:sldId id="1511"/>
            <p14:sldId id="1502"/>
            <p14:sldId id="1503"/>
          </p14:sldIdLst>
        </p14:section>
        <p14:section name="Conclusion" id="{61EF39A3-98E6-4467-8266-006C8FA76A28}">
          <p14:sldIdLst>
            <p14:sldId id="1481"/>
            <p14:sldId id="1482"/>
            <p14:sldId id="1513"/>
            <p14:sldId id="1505"/>
            <p14:sldId id="148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00FFFF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140" autoAdjust="0"/>
  </p:normalViewPr>
  <p:slideViewPr>
    <p:cSldViewPr snapToGrid="0" showGuides="1">
      <p:cViewPr varScale="1">
        <p:scale>
          <a:sx n="86" d="100"/>
          <a:sy n="86" d="100"/>
        </p:scale>
        <p:origin x="-540" y="-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50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732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0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5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4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1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5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93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3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30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69BB51-09D7-4E46-907E-A55FA5FCB6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4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  <p:sldLayoutId id="2147484023" r:id="rId21"/>
    <p:sldLayoutId id="2147484061" r:id="rId22"/>
    <p:sldLayoutId id="2147484062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AutoMapper/AutoMapp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62636" y="2282856"/>
            <a:ext cx="5173747" cy="2845561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108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/>
              </a:rPr>
              <a:t>Git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Hub Page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noProof="1"/>
              <a:t>AutoMapper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4838" y="5700291"/>
            <a:ext cx="7924800" cy="43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C184EE0-6256-4AA5-8037-CD39D3D2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838" y="3221297"/>
            <a:ext cx="6858594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 </a:t>
            </a:r>
            <a:r>
              <a:rPr lang="en-US" b="1" dirty="0">
                <a:solidFill>
                  <a:schemeClr val="bg1"/>
                </a:solidFill>
              </a:rPr>
              <a:t>static 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Configuration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9993086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800" b="1" noProof="1">
                <a:latin typeface="Consolas" pitchFamily="49" charset="0"/>
              </a:rPr>
              <a:t>(cfg =&gt;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2907" y="4633366"/>
            <a:ext cx="9993086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&lt;ProductDTO&gt;(product);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38399" y="1871022"/>
            <a:ext cx="1466054" cy="510778"/>
          </a:xfrm>
          <a:prstGeom prst="wedgeRoundRectCallout">
            <a:avLst>
              <a:gd name="adj1" fmla="val 795"/>
              <a:gd name="adj2" fmla="val 100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473098" y="3395825"/>
            <a:ext cx="1601788" cy="460162"/>
          </a:xfrm>
          <a:prstGeom prst="wedgeRoundRectCallout">
            <a:avLst>
              <a:gd name="adj1" fmla="val -68225"/>
              <a:gd name="adj2" fmla="val -559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1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Mappings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25053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8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71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Member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68097"/>
            <a:ext cx="106680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Mapper.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     src.ProductStocks.Sum(p =&gt; p.Quantity))));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84651" y="1905000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3384869" y="3606158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3205250" y="3606158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16467" y="3606158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3835401" y="2583418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7506379" y="2919364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290660" y="1850343"/>
            <a:ext cx="3098356" cy="510778"/>
          </a:xfrm>
          <a:prstGeom prst="wedgeRoundRectCallout">
            <a:avLst>
              <a:gd name="adj1" fmla="val -56735"/>
              <a:gd name="adj2" fmla="val 1277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9571554" y="2599086"/>
            <a:ext cx="1817462" cy="510778"/>
          </a:xfrm>
          <a:prstGeom prst="wedgeRoundRectCallout">
            <a:avLst>
              <a:gd name="adj1" fmla="val -75906"/>
              <a:gd name="adj2" fmla="val 365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8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02BD3-638B-4B49-9C00-3FB64EF74A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can also be used to flatten complex properties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A1DC7A4-9B6E-4B4F-8D5B-19699B9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Complex Properties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1020120-109F-4008-9782-225D7E01EA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DD924A-D477-4E05-BBAE-ECFCBC29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64" y="2618679"/>
            <a:ext cx="10450285" cy="2461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CalendarEventViewModel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dest.Date,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src.Date.Date))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dest.Hour,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src.Date.Hour))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dest.Minute,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src.Date.Minute)));</a:t>
            </a:r>
          </a:p>
        </p:txBody>
      </p:sp>
    </p:spTree>
    <p:extLst>
      <p:ext uri="{BB962C8B-B14F-4D97-AF65-F5344CB8AC3E}">
        <p14:creationId xmlns:p14="http://schemas.microsoft.com/office/powerpoint/2010/main" val="7562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noProof="1"/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Complex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4863195"/>
            <a:ext cx="10363198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OrderDTO dto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&gt;(order);</a:t>
            </a:r>
          </a:p>
        </p:txBody>
      </p:sp>
    </p:spTree>
    <p:extLst>
      <p:ext uri="{BB962C8B-B14F-4D97-AF65-F5344CB8AC3E}">
        <p14:creationId xmlns:p14="http://schemas.microsoft.com/office/powerpoint/2010/main" val="11224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noProof="1"/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Client, </a:t>
            </a:r>
            <a:r>
              <a:rPr lang="en-US" dirty="0"/>
              <a:t>but to unflatten it, it needs </a:t>
            </a:r>
            <a:r>
              <a:rPr lang="en-US" b="1" dirty="0" err="1">
                <a:solidFill>
                  <a:schemeClr val="bg1"/>
                </a:solidFill>
              </a:rPr>
              <a:t>ReverseMap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1" y="5440711"/>
            <a:ext cx="10363198" cy="984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.ReverseMap());</a:t>
            </a:r>
          </a:p>
        </p:txBody>
      </p:sp>
    </p:spTree>
    <p:extLst>
      <p:ext uri="{BB962C8B-B14F-4D97-AF65-F5344CB8AC3E}">
        <p14:creationId xmlns:p14="http://schemas.microsoft.com/office/powerpoint/2010/main" val="38716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</a:rPr>
              <a:t>IQueryable&lt;T&gt;</a:t>
            </a:r>
            <a:r>
              <a:rPr lang="en-US" dirty="0"/>
              <a:t> for all DB operations</a:t>
            </a:r>
          </a:p>
          <a:p>
            <a:pPr lvl="1"/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noProof="1"/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/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</a:rPr>
              <a:t>.Select()</a:t>
            </a:r>
          </a:p>
          <a:p>
            <a:pPr lvl="1"/>
            <a:r>
              <a:rPr lang="en-US" dirty="0"/>
              <a:t>EF Core generates </a:t>
            </a:r>
            <a:r>
              <a:rPr lang="en-US" b="1" dirty="0">
                <a:solidFill>
                  <a:schemeClr val="bg1"/>
                </a:solidFill>
              </a:rPr>
              <a:t>optimized SQL </a:t>
            </a:r>
            <a:r>
              <a:rPr lang="en-US" dirty="0"/>
              <a:t>(like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Collections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2F537CF-166E-492B-BDD0-2E77B8481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1"/>
            <a:ext cx="1035384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posts = context.Posts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.Where(p =&gt; p.Author.Username == "gosho")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.ToArray();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42" y="4207637"/>
            <a:ext cx="2925161" cy="510778"/>
          </a:xfrm>
          <a:prstGeom prst="wedgeRoundRectCallout">
            <a:avLst>
              <a:gd name="adj1" fmla="val -43384"/>
              <a:gd name="adj2" fmla="val -9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58" y="4463026"/>
            <a:ext cx="3504786" cy="510778"/>
          </a:xfrm>
          <a:prstGeom prst="wedgeRoundRectCallout">
            <a:avLst>
              <a:gd name="adj1" fmla="val -35916"/>
              <a:gd name="adj2" fmla="val -92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</p:spTree>
    <p:extLst>
      <p:ext uri="{BB962C8B-B14F-4D97-AF65-F5344CB8AC3E}">
        <p14:creationId xmlns:p14="http://schemas.microsoft.com/office/powerpoint/2010/main" val="19547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Adds ability to map collections to existing collections </a:t>
            </a:r>
            <a:r>
              <a:rPr lang="en-US" b="1" dirty="0">
                <a:solidFill>
                  <a:schemeClr val="bg1"/>
                </a:solidFill>
              </a:rPr>
              <a:t>without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re-creating</a:t>
            </a:r>
            <a:r>
              <a:rPr lang="en-US" dirty="0"/>
              <a:t> the collection object</a:t>
            </a:r>
          </a:p>
          <a:p>
            <a:r>
              <a:rPr lang="en-US" dirty="0"/>
              <a:t>Will </a:t>
            </a:r>
            <a:r>
              <a:rPr lang="en-US" b="1" dirty="0">
                <a:solidFill>
                  <a:schemeClr val="bg1"/>
                </a:solidFill>
              </a:rPr>
              <a:t>Add/Update/Delete </a:t>
            </a:r>
            <a:r>
              <a:rPr lang="en-US" dirty="0"/>
              <a:t>items from a preexisting collection </a:t>
            </a:r>
            <a:br>
              <a:rPr lang="en-US" dirty="0"/>
            </a:br>
            <a:r>
              <a:rPr lang="en-US" dirty="0"/>
              <a:t>object based on user defined equivalency between the </a:t>
            </a:r>
            <a:br>
              <a:rPr lang="en-US" dirty="0"/>
            </a:br>
            <a:r>
              <a:rPr lang="en-US" dirty="0"/>
              <a:t>collection's generic item type from the source collection and </a:t>
            </a:r>
            <a:br>
              <a:rPr lang="en-US" dirty="0"/>
            </a:br>
            <a:r>
              <a:rPr lang="en-US" dirty="0"/>
              <a:t>the destination collection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AutoMapper.Collection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2F537CF-166E-492B-BDD0-2E77B8481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A4C29B-0C27-4EF3-B92B-7DC43485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5169849"/>
            <a:ext cx="10363198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cfg.AddCollectionMappers());</a:t>
            </a:r>
          </a:p>
        </p:txBody>
      </p:sp>
    </p:spTree>
    <p:extLst>
      <p:ext uri="{BB962C8B-B14F-4D97-AF65-F5344CB8AC3E}">
        <p14:creationId xmlns:p14="http://schemas.microsoft.com/office/powerpoint/2010/main" val="6062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Automapper.Collection.EntityFrameworkCore</a:t>
            </a:r>
            <a:r>
              <a:rPr lang="en-US" dirty="0"/>
              <a:t> will help you </a:t>
            </a:r>
            <a:br>
              <a:rPr lang="en-US" dirty="0"/>
            </a:br>
            <a:r>
              <a:rPr lang="en-US" dirty="0"/>
              <a:t>mapping of EntityFrameowrk Core DbContext-object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Comparing to a single existing Entity for updating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AutoMapper.Collection.EntityFrameworkCore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2F537CF-166E-492B-BDD0-2E77B8481F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A4C29B-0C27-4EF3-B92B-7DC43485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2346043"/>
            <a:ext cx="11917592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Mapper.Initialize(cfg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AddCollectionMappers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SetGeneratePropertyMaps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	&lt;GenerateEntityFrameworkCorePrimaryKeyPropertyMaps&lt;Context&gt;&gt;();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Configuration code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1B4772-8677-4DD7-B6DE-FAE2CCA3D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1" y="5330395"/>
            <a:ext cx="12002063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dbContext.Orders.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Persist</a:t>
            </a:r>
            <a:r>
              <a:rPr lang="en-US" sz="2400" b="1" noProof="1">
                <a:latin typeface="Consolas" pitchFamily="49" charset="0"/>
              </a:rPr>
              <a:t>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InsertOrUpdate</a:t>
            </a:r>
            <a:r>
              <a:rPr lang="en-US" sz="2400" b="1" noProof="1">
                <a:latin typeface="Consolas" pitchFamily="49" charset="0"/>
              </a:rPr>
              <a:t>&lt;OrderDTO&gt;(newOrderDto);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dbContext.Orders.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Persist</a:t>
            </a:r>
            <a:r>
              <a:rPr lang="en-US" sz="2400" b="1" noProof="1">
                <a:latin typeface="Consolas" pitchFamily="49" charset="0"/>
              </a:rPr>
              <a:t>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InsertOrUpdate</a:t>
            </a:r>
            <a:r>
              <a:rPr lang="en-US" sz="2400" b="1" noProof="1">
                <a:latin typeface="Consolas" pitchFamily="49" charset="0"/>
              </a:rPr>
              <a:t>&lt;OrderDTO&gt;(existingOrderDto);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dbContext.Orders.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Persist</a:t>
            </a:r>
            <a:r>
              <a:rPr lang="en-US" sz="2400" b="1" noProof="1">
                <a:latin typeface="Consolas" pitchFamily="49" charset="0"/>
              </a:rPr>
              <a:t>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</a:rPr>
              <a:t>&lt;OrderDTO&gt;(deletedOrderDto);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SubmitChanges</a:t>
            </a:r>
            <a:r>
              <a:rPr lang="en-US" sz="2400" b="1" noProof="1"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0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DTO Definition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Inheritance chains are defined via Include()</a:t>
            </a:r>
          </a:p>
          <a:p>
            <a:r>
              <a:rPr lang="en-US" noProof="1"/>
              <a:t>AutoMapper</a:t>
            </a:r>
            <a:r>
              <a:rPr lang="en-US" dirty="0"/>
              <a:t> chooses the most appropriate child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6578" y="3124200"/>
            <a:ext cx="8220244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Mapper.Initialize(cfg =&gt;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cfg.CreateMap&lt;Order, 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.Include&lt;OnlineOrder, OnlineOrderDto&gt;()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cfg.CreateMap&lt;OnlineOrder, OnlineOrderDto&gt;();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379" y="3426947"/>
            <a:ext cx="2743201" cy="2197938"/>
            <a:chOff x="684212" y="2859741"/>
            <a:chExt cx="2743201" cy="2197938"/>
          </a:xfrm>
        </p:grpSpPr>
        <p:sp>
          <p:nvSpPr>
            <p:cNvPr id="7" name="Rectangle 6"/>
            <p:cNvSpPr/>
            <p:nvPr/>
          </p:nvSpPr>
          <p:spPr>
            <a:xfrm>
              <a:off x="684212" y="2859741"/>
              <a:ext cx="2133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813" y="3730110"/>
              <a:ext cx="2133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OnlineOrder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813" y="4600479"/>
              <a:ext cx="2133600" cy="457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MailOrder</a:t>
              </a:r>
            </a:p>
          </p:txBody>
        </p:sp>
        <p:cxnSp>
          <p:nvCxnSpPr>
            <p:cNvPr id="11" name="Connector: Elbow 10"/>
            <p:cNvCxnSpPr>
              <a:cxnSpLocks/>
              <a:endCxn id="8" idx="1"/>
            </p:cNvCxnSpPr>
            <p:nvPr/>
          </p:nvCxnSpPr>
          <p:spPr>
            <a:xfrm rot="16200000" flipH="1">
              <a:off x="820529" y="3485425"/>
              <a:ext cx="641769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  <a:endCxn id="9" idx="1"/>
            </p:cNvCxnSpPr>
            <p:nvPr/>
          </p:nvCxnSpPr>
          <p:spPr>
            <a:xfrm rot="16200000" flipH="1">
              <a:off x="385344" y="3920610"/>
              <a:ext cx="1512138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/>
          <p:cNvSpPr/>
          <p:nvPr/>
        </p:nvSpPr>
        <p:spPr>
          <a:xfrm>
            <a:off x="3169502" y="4166933"/>
            <a:ext cx="493800" cy="717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6069670" y="3743943"/>
            <a:ext cx="4564858" cy="282627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6069670" y="4044697"/>
            <a:ext cx="3891534" cy="27522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534200" y="4332297"/>
            <a:ext cx="4564858" cy="286729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6568368" y="4625702"/>
            <a:ext cx="3891534" cy="31452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6568368" y="3424187"/>
            <a:ext cx="2552700" cy="3016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7553366" y="2598730"/>
            <a:ext cx="3545692" cy="510778"/>
          </a:xfrm>
          <a:prstGeom prst="wedgeRoundRectCallout">
            <a:avLst>
              <a:gd name="adj1" fmla="val 1421"/>
              <a:gd name="adj2" fmla="val 88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with parent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161677" y="5216729"/>
            <a:ext cx="2878158" cy="510778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mapping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0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Profiles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DAD1909-BC73-4843-A39E-6E5A5E5A55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1"/>
            <a:ext cx="1035384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46051"/>
            <a:ext cx="2833914" cy="510778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AutoMapper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15557"/>
            <a:ext cx="10353844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Initialize</a:t>
            </a:r>
            <a:r>
              <a:rPr lang="en-US" sz="2400" b="1" noProof="1">
                <a:latin typeface="Consolas" pitchFamily="49" charset="0"/>
              </a:rPr>
              <a:t>(cfg =&gt;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</p:txBody>
      </p:sp>
    </p:spTree>
    <p:extLst>
      <p:ext uri="{BB962C8B-B14F-4D97-AF65-F5344CB8AC3E}">
        <p14:creationId xmlns:p14="http://schemas.microsoft.com/office/powerpoint/2010/main" val="101142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364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2800" b="1" dirty="0">
                <a:solidFill>
                  <a:schemeClr val="bg1"/>
                </a:solidFill>
              </a:rPr>
              <a:t>DTO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AutoMapper</a:t>
            </a:r>
            <a:r>
              <a:rPr lang="en-GB" sz="28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Complex objects can be </a:t>
            </a:r>
            <a:r>
              <a:rPr lang="en-GB" sz="2800" b="1" dirty="0">
                <a:solidFill>
                  <a:schemeClr val="bg1"/>
                </a:solidFill>
              </a:rPr>
              <a:t>flattened</a:t>
            </a:r>
            <a:r>
              <a:rPr lang="en-GB" sz="2800" dirty="0">
                <a:solidFill>
                  <a:schemeClr val="bg2"/>
                </a:solidFill>
              </a:rPr>
              <a:t> to fractions of their sizes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xmlns="" id="{6CE1EE33-3758-45AB-AA74-E69261DB6AB5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653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7115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77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Definition and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Transfer Object?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91000"/>
            <a:ext cx="7772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Name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6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2334328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820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5580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40028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3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2002" y="2127020"/>
            <a:ext cx="732445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5230488"/>
            <a:ext cx="3810000" cy="919401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0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Library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Automatic Translation of Domain Objects</a:t>
            </a:r>
            <a:endParaRPr lang="en-US" dirty="0"/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xmlns="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16953</TotalTime>
  <Words>978</Words>
  <Application>Microsoft Office PowerPoint</Application>
  <PresentationFormat>Custom</PresentationFormat>
  <Paragraphs>254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1_SoftUni3_1</vt:lpstr>
      <vt:lpstr>C# Auto Mapping Objects</vt:lpstr>
      <vt:lpstr>Table of Contents</vt:lpstr>
      <vt:lpstr>Have a Question?</vt:lpstr>
      <vt:lpstr>PowerPoint Presentation</vt:lpstr>
      <vt:lpstr>What is a Data Transfer Object?</vt:lpstr>
      <vt:lpstr>DTO Usage Scenarios</vt:lpstr>
      <vt:lpstr>Manual Mapping</vt:lpstr>
      <vt:lpstr>Manual Mapping (2)</vt:lpstr>
      <vt:lpstr>PowerPoint Presentation</vt:lpstr>
      <vt:lpstr>What is AutoMapper?</vt:lpstr>
      <vt:lpstr>Initialization and Configuration</vt:lpstr>
      <vt:lpstr>Multiple Mappings</vt:lpstr>
      <vt:lpstr>Custom Member Mapping</vt:lpstr>
      <vt:lpstr>Flattening Complex Properties</vt:lpstr>
      <vt:lpstr>Flattening Complex Objects</vt:lpstr>
      <vt:lpstr>Unflattening Complex Objects</vt:lpstr>
      <vt:lpstr>Mapping Collections</vt:lpstr>
      <vt:lpstr>AutoMapper.Collection</vt:lpstr>
      <vt:lpstr>AutoMapper.Collection.EntityFrameworkCore</vt:lpstr>
      <vt:lpstr>Inheritance Mapping</vt:lpstr>
      <vt:lpstr>Mapping Profiles</vt:lpstr>
      <vt:lpstr>Summary</vt:lpstr>
      <vt:lpstr>PowerPoint Presentation</vt:lpstr>
      <vt:lpstr>SoftUni Diamond Partners</vt:lpstr>
      <vt:lpstr>SoftUni Organizational Partners</vt:lpstr>
      <vt:lpstr>License</vt:lpstr>
    </vt:vector>
  </TitlesOfParts>
  <Company>Software University</Company>
  <LinksUpToDate>false</LinksUpToDate>
  <SharedDoc>false</SharedDoc>
  <HyperlinkBase>https://softuni.bg/trainings/1972/databases-advanced-entity-framework-june-2018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C# Databases Advanced - Entity Framework - Practical Trainer @ SoftUni - https://softuni.bg/trainings/1972/databases-advanced-entity-framework
</dc:description>
  <cp:lastModifiedBy>Владимир Г. Иванов</cp:lastModifiedBy>
  <cp:revision>514</cp:revision>
  <dcterms:created xsi:type="dcterms:W3CDTF">2018-05-23T13:08:44Z</dcterms:created>
  <dcterms:modified xsi:type="dcterms:W3CDTF">2019-11-21T11:11:39Z</dcterms:modified>
  <cp:category>db;databases;sql;programming;computer programming;software development</cp:category>
</cp:coreProperties>
</file>