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308" r:id="rId6"/>
    <p:sldId id="260" r:id="rId7"/>
    <p:sldId id="261" r:id="rId8"/>
    <p:sldId id="262" r:id="rId9"/>
    <p:sldId id="263" r:id="rId10"/>
    <p:sldId id="264" r:id="rId11"/>
    <p:sldId id="291" r:id="rId12"/>
    <p:sldId id="290" r:id="rId13"/>
    <p:sldId id="293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94" r:id="rId27"/>
    <p:sldId id="298" r:id="rId28"/>
    <p:sldId id="297" r:id="rId29"/>
    <p:sldId id="296" r:id="rId30"/>
    <p:sldId id="299" r:id="rId31"/>
    <p:sldId id="300" r:id="rId32"/>
    <p:sldId id="303" r:id="rId33"/>
    <p:sldId id="304" r:id="rId34"/>
    <p:sldId id="305" r:id="rId35"/>
    <p:sldId id="277" r:id="rId36"/>
    <p:sldId id="278" r:id="rId37"/>
    <p:sldId id="284" r:id="rId38"/>
    <p:sldId id="286" r:id="rId39"/>
    <p:sldId id="28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5333B7F-23E1-495E-9E66-4B46AB0DB536}">
          <p14:sldIdLst>
            <p14:sldId id="256"/>
            <p14:sldId id="257"/>
            <p14:sldId id="258"/>
          </p14:sldIdLst>
        </p14:section>
        <p14:section name="Functions" id="{BF80460D-8F62-45E4-9F8E-4AFB581FFEB0}">
          <p14:sldIdLst>
            <p14:sldId id="259"/>
            <p14:sldId id="308"/>
            <p14:sldId id="260"/>
            <p14:sldId id="261"/>
            <p14:sldId id="262"/>
            <p14:sldId id="263"/>
            <p14:sldId id="264"/>
            <p14:sldId id="291"/>
            <p14:sldId id="290"/>
            <p14:sldId id="293"/>
            <p14:sldId id="265"/>
            <p14:sldId id="266"/>
            <p14:sldId id="267"/>
            <p14:sldId id="268"/>
            <p14:sldId id="269"/>
          </p14:sldIdLst>
        </p14:section>
        <p14:section name="IIFE" id="{67EC703B-3A09-47D6-BFAA-CA2D2F5DC3C0}">
          <p14:sldIdLst>
            <p14:sldId id="270"/>
            <p14:sldId id="271"/>
          </p14:sldIdLst>
        </p14:section>
        <p14:section name="Closure" id="{962EF6FA-66FD-4FA7-B3EA-C07AB027BEC1}">
          <p14:sldIdLst>
            <p14:sldId id="272"/>
            <p14:sldId id="273"/>
            <p14:sldId id="274"/>
            <p14:sldId id="275"/>
            <p14:sldId id="276"/>
          </p14:sldIdLst>
        </p14:section>
        <p14:section name="Error Handling" id="{EC7AE5B5-E001-483B-8B72-4600E066635F}">
          <p14:sldIdLst>
            <p14:sldId id="294"/>
            <p14:sldId id="298"/>
            <p14:sldId id="297"/>
            <p14:sldId id="296"/>
            <p14:sldId id="299"/>
            <p14:sldId id="300"/>
            <p14:sldId id="303"/>
            <p14:sldId id="304"/>
            <p14:sldId id="305"/>
            <p14:sldId id="277"/>
          </p14:sldIdLst>
        </p14:section>
        <p14:section name="Conclusion" id="{8F48C604-A37D-4703-8446-5050070EA793}">
          <p14:sldIdLst>
            <p14:sldId id="278"/>
            <p14:sldId id="284"/>
            <p14:sldId id="286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96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874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02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5171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sz="1600" u="sng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softuni.bg</a:t>
            </a:r>
            <a:r>
              <a:rPr lang="en-US" sz="1600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799" y="1175260"/>
            <a:ext cx="10965303" cy="88265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First Class Functions, Function </a:t>
            </a:r>
            <a:r>
              <a:rPr lang="en-US" b="1" dirty="0" smtClean="0"/>
              <a:t>Expressions</a:t>
            </a:r>
            <a:r>
              <a:rPr lang="bg-BG" b="1" dirty="0" smtClean="0"/>
              <a:t>,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Predicates, Currying, IIFE, Closure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>
            <a:normAutofit/>
          </a:bodyPr>
          <a:lstStyle/>
          <a:p>
            <a:r>
              <a:rPr lang="en-US" dirty="0"/>
              <a:t>Advanced Functions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62338"/>
            <a:ext cx="2951518" cy="351754"/>
          </a:xfrm>
        </p:spPr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431E2-4263-4512-94EB-12165A0DA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99" y="2774378"/>
            <a:ext cx="2102422" cy="210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022858" cy="5276048"/>
          </a:xfrm>
        </p:spPr>
        <p:txBody>
          <a:bodyPr/>
          <a:lstStyle/>
          <a:p>
            <a:r>
              <a:rPr lang="en-US" dirty="0" smtClean="0"/>
              <a:t>Any </a:t>
            </a:r>
            <a:r>
              <a:rPr lang="en-US" dirty="0"/>
              <a:t>function that returns a </a:t>
            </a:r>
            <a:r>
              <a:rPr lang="en-US" b="1" dirty="0">
                <a:solidFill>
                  <a:schemeClr val="bg1"/>
                </a:solidFill>
              </a:rPr>
              <a:t>bool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based</a:t>
            </a:r>
            <a:r>
              <a:rPr lang="en-US" dirty="0"/>
              <a:t> on evaluation of the </a:t>
            </a:r>
            <a:r>
              <a:rPr lang="en-US" b="1" dirty="0">
                <a:solidFill>
                  <a:schemeClr val="bg1"/>
                </a:solidFill>
              </a:rPr>
              <a:t>truth</a:t>
            </a:r>
            <a:r>
              <a:rPr lang="en-US" dirty="0"/>
              <a:t> of an </a:t>
            </a:r>
            <a:r>
              <a:rPr lang="en-US" b="1" dirty="0">
                <a:solidFill>
                  <a:schemeClr val="bg1"/>
                </a:solidFill>
              </a:rPr>
              <a:t>assertion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/>
              <a:t>Predicates are often found in the form of </a:t>
            </a:r>
            <a:r>
              <a:rPr lang="en-US" b="1" dirty="0">
                <a:solidFill>
                  <a:schemeClr val="bg1"/>
                </a:solidFill>
              </a:rPr>
              <a:t>callbacks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18203" y="3343267"/>
            <a:ext cx="7221325" cy="31410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found = array1.find(</a:t>
            </a:r>
            <a:r>
              <a:rPr lang="en-US" dirty="0" err="1">
                <a:solidFill>
                  <a:schemeClr val="tx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bg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(element)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    </a:t>
            </a:r>
            <a:r>
              <a:rPr lang="en-US" dirty="0" smtClean="0">
                <a:solidFill>
                  <a:schemeClr val="bg1"/>
                </a:solidFill>
              </a:rPr>
              <a:t>return element &gt; 10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//True or false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console.log(found</a:t>
            </a:r>
            <a:r>
              <a:rPr lang="en-US" dirty="0" smtClean="0">
                <a:solidFill>
                  <a:schemeClr val="tx1"/>
                </a:solidFill>
              </a:rPr>
              <a:t>); </a:t>
            </a:r>
            <a:r>
              <a:rPr lang="en-US" i="1" dirty="0" smtClean="0">
                <a:solidFill>
                  <a:schemeClr val="accent2"/>
                </a:solidFill>
              </a:rPr>
              <a:t>// 12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8650224" y="3759168"/>
            <a:ext cx="2578608" cy="585216"/>
          </a:xfrm>
          <a:prstGeom prst="wedgeRoundRectCallout">
            <a:avLst>
              <a:gd name="adj1" fmla="val -74025"/>
              <a:gd name="adj2" fmla="val -484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predicate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875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1" y="1108911"/>
            <a:ext cx="10129234" cy="5546589"/>
          </a:xfrm>
        </p:spPr>
        <p:txBody>
          <a:bodyPr/>
          <a:lstStyle/>
          <a:p>
            <a:r>
              <a:rPr lang="en-US" b="1" dirty="0" err="1">
                <a:latin typeface="Consolas" panose="020B0609020204030204" pitchFamily="49" charset="0"/>
              </a:rPr>
              <a:t>Array.prototype.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err="1" smtClean="0">
                <a:latin typeface="Consolas" panose="020B0609020204030204" pitchFamily="49" charset="0"/>
              </a:rPr>
              <a:t>Array.prototype.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err="1" smtClean="0">
                <a:latin typeface="Consolas" panose="020B0609020204030204" pitchFamily="49" charset="0"/>
              </a:rPr>
              <a:t>Array.prototype.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endParaRPr lang="en-US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Higher Order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26001" y="3343267"/>
            <a:ext cx="9527029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users = </a:t>
            </a:r>
            <a:r>
              <a:rPr lang="en-US" sz="2400" dirty="0" smtClean="0">
                <a:solidFill>
                  <a:schemeClr val="tx1"/>
                </a:solidFill>
              </a:rPr>
              <a:t>[ { name</a:t>
            </a:r>
            <a:r>
              <a:rPr lang="en-US" sz="2400" dirty="0">
                <a:solidFill>
                  <a:schemeClr val="tx1"/>
                </a:solidFill>
              </a:rPr>
              <a:t>: '</a:t>
            </a:r>
            <a:r>
              <a:rPr lang="en-US" sz="2400" dirty="0" smtClean="0">
                <a:solidFill>
                  <a:schemeClr val="tx1"/>
                </a:solidFill>
              </a:rPr>
              <a:t>Tim', age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25 }, { name</a:t>
            </a:r>
            <a:r>
              <a:rPr lang="en-US" sz="2400" dirty="0">
                <a:solidFill>
                  <a:schemeClr val="tx1"/>
                </a:solidFill>
              </a:rPr>
              <a:t>: 'Sam</a:t>
            </a:r>
            <a:r>
              <a:rPr lang="en-US" sz="2400" dirty="0" smtClean="0">
                <a:solidFill>
                  <a:schemeClr val="tx1"/>
                </a:solidFill>
              </a:rPr>
              <a:t>', </a:t>
            </a:r>
            <a:r>
              <a:rPr lang="en-US" sz="2400" dirty="0">
                <a:solidFill>
                  <a:schemeClr val="tx1"/>
                </a:solidFill>
              </a:rPr>
              <a:t>age: </a:t>
            </a:r>
            <a:r>
              <a:rPr lang="en-US" sz="2400" dirty="0" smtClean="0">
                <a:solidFill>
                  <a:schemeClr val="tx1"/>
                </a:solidFill>
              </a:rPr>
              <a:t>30 }, { name: 'Bill', age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20 } 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getName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= (user) =&gt; user.name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usernames =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users.map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getName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console.log(usernames) </a:t>
            </a:r>
            <a:r>
              <a:rPr lang="en-US" sz="2400" i="1" dirty="0" smtClean="0">
                <a:solidFill>
                  <a:schemeClr val="accent2"/>
                </a:solidFill>
                <a:sym typeface="Wingdings" pitchFamily="2" charset="2"/>
              </a:rPr>
              <a:t>// [“Tim",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"Sam", "Bill"]</a:t>
            </a:r>
            <a:r>
              <a:rPr lang="bg-BG" sz="2400" i="1" dirty="0">
                <a:solidFill>
                  <a:schemeClr val="accent2"/>
                </a:solidFill>
                <a:sym typeface="Wingdings" pitchFamily="2" charset="2"/>
              </a:rPr>
              <a:t>	  </a:t>
            </a:r>
            <a:endParaRPr lang="en-US" sz="2400" i="1" dirty="0">
              <a:solidFill>
                <a:schemeClr val="accent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3959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same result </a:t>
            </a:r>
            <a:r>
              <a:rPr lang="en-US" dirty="0"/>
              <a:t>given </a:t>
            </a:r>
            <a:r>
              <a:rPr lang="en-US" b="1" dirty="0">
                <a:solidFill>
                  <a:schemeClr val="bg1"/>
                </a:solidFill>
              </a:rPr>
              <a:t>same </a:t>
            </a:r>
            <a:r>
              <a:rPr lang="en-US" b="1" dirty="0" smtClean="0">
                <a:solidFill>
                  <a:schemeClr val="bg1"/>
                </a:solidFill>
              </a:rPr>
              <a:t>parameters</a:t>
            </a:r>
            <a:r>
              <a:rPr lang="en-US" dirty="0" smtClean="0"/>
              <a:t> </a:t>
            </a:r>
          </a:p>
          <a:p>
            <a:r>
              <a:rPr lang="en-US" dirty="0" smtClean="0"/>
              <a:t>It’s </a:t>
            </a:r>
            <a:r>
              <a:rPr lang="en-US" dirty="0"/>
              <a:t>execution doesn’t depend on the state of the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18203" y="3343267"/>
            <a:ext cx="7221325" cy="27412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 smtClean="0">
                <a:solidFill>
                  <a:schemeClr val="accent2"/>
                </a:solidFill>
              </a:rPr>
              <a:t>// impure function: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let </a:t>
            </a:r>
            <a:r>
              <a:rPr lang="en-US" dirty="0">
                <a:solidFill>
                  <a:schemeClr val="tx1"/>
                </a:solidFill>
              </a:rPr>
              <a:t>number 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increment = () =&gt; number +=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increment</a:t>
            </a:r>
            <a:r>
              <a:rPr lang="en-US" dirty="0" smtClean="0">
                <a:solidFill>
                  <a:schemeClr val="tx1"/>
                </a:solidFill>
              </a:rPr>
              <a:t>(); </a:t>
            </a:r>
            <a:r>
              <a:rPr lang="en-US" dirty="0" smtClean="0">
                <a:solidFill>
                  <a:schemeClr val="accent2"/>
                </a:solidFill>
              </a:rPr>
              <a:t>// 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 smtClean="0">
                <a:solidFill>
                  <a:schemeClr val="accent2"/>
                </a:solidFill>
              </a:rPr>
              <a:t>// pure function: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 smtClean="0">
                <a:solidFill>
                  <a:schemeClr val="tx1"/>
                </a:solidFill>
                <a:sym typeface="Wingdings" pitchFamily="2" charset="2"/>
              </a:rPr>
              <a:t>const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increment = n =&gt; n + 1;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increment(1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); </a:t>
            </a:r>
            <a:r>
              <a:rPr lang="en-US" sz="2200" i="1" dirty="0" smtClean="0">
                <a:solidFill>
                  <a:schemeClr val="accent2"/>
                </a:solidFill>
                <a:sym typeface="Wingdings" pitchFamily="2" charset="2"/>
              </a:rPr>
              <a:t>// </a:t>
            </a:r>
            <a:r>
              <a:rPr lang="en-US" sz="2200" i="1" dirty="0">
                <a:solidFill>
                  <a:schemeClr val="accent2"/>
                </a:solidFill>
                <a:sym typeface="Wingdings" pitchFamily="2" charset="2"/>
              </a:rPr>
              <a:t>2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2181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 </a:t>
            </a:r>
            <a:r>
              <a:rPr lang="en-US" b="1" dirty="0" smtClean="0">
                <a:solidFill>
                  <a:schemeClr val="bg1"/>
                </a:solidFill>
              </a:rPr>
              <a:t>expression</a:t>
            </a:r>
            <a:r>
              <a:rPr lang="en-US" dirty="0" smtClean="0"/>
              <a:t> that can </a:t>
            </a:r>
            <a:r>
              <a:rPr lang="en-US" dirty="0"/>
              <a:t>be </a:t>
            </a:r>
            <a:r>
              <a:rPr lang="en-US" b="1" dirty="0" smtClean="0">
                <a:solidFill>
                  <a:schemeClr val="bg1"/>
                </a:solidFill>
              </a:rPr>
              <a:t>replaced</a:t>
            </a:r>
            <a:r>
              <a:rPr lang="en-US" dirty="0" smtClean="0"/>
              <a:t> with </a:t>
            </a:r>
            <a:r>
              <a:rPr lang="en-US" dirty="0"/>
              <a:t>its corresponding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without </a:t>
            </a:r>
            <a:r>
              <a:rPr lang="en-US" b="1" dirty="0">
                <a:solidFill>
                  <a:schemeClr val="bg1"/>
                </a:solidFill>
              </a:rPr>
              <a:t>changing</a:t>
            </a:r>
            <a:r>
              <a:rPr lang="en-US" dirty="0"/>
              <a:t> the program's </a:t>
            </a:r>
            <a:r>
              <a:rPr lang="en-US" dirty="0" smtClean="0"/>
              <a:t>behavior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xpression is</a:t>
            </a:r>
            <a:r>
              <a:rPr lang="en-US" dirty="0"/>
              <a:t> </a:t>
            </a:r>
            <a:r>
              <a:rPr lang="en-US" b="1" dirty="0" smtClean="0">
                <a:solidFill>
                  <a:schemeClr val="bg1"/>
                </a:solidFill>
              </a:rPr>
              <a:t>pure </a:t>
            </a:r>
            <a:r>
              <a:rPr lang="en-US" dirty="0" smtClean="0"/>
              <a:t>and its </a:t>
            </a:r>
            <a:r>
              <a:rPr lang="en-US" dirty="0"/>
              <a:t>evaluation must have no </a:t>
            </a:r>
            <a:r>
              <a:rPr lang="en-US" b="1" dirty="0">
                <a:solidFill>
                  <a:schemeClr val="bg1"/>
                </a:solidFill>
              </a:rPr>
              <a:t>side effects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Referential </a:t>
            </a:r>
            <a:r>
              <a:rPr lang="en-US" dirty="0" smtClean="0"/>
              <a:t>Transparency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76000" y="2978967"/>
            <a:ext cx="11119237" cy="37568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referentially </a:t>
            </a:r>
            <a:r>
              <a:rPr lang="en-US" i="1" dirty="0" smtClean="0">
                <a:solidFill>
                  <a:schemeClr val="accent2"/>
                </a:solidFill>
              </a:rPr>
              <a:t>transparent functions: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function add(a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{ return </a:t>
            </a:r>
            <a:r>
              <a:rPr lang="en-US" dirty="0">
                <a:solidFill>
                  <a:schemeClr val="tx1"/>
                </a:solidFill>
              </a:rPr>
              <a:t>a + </a:t>
            </a:r>
            <a:r>
              <a:rPr lang="en-US" dirty="0" smtClean="0">
                <a:solidFill>
                  <a:schemeClr val="tx1"/>
                </a:solidFill>
              </a:rPr>
              <a:t>b };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function </a:t>
            </a:r>
            <a:r>
              <a:rPr lang="en-US" dirty="0" err="1" smtClean="0">
                <a:solidFill>
                  <a:schemeClr val="tx1"/>
                </a:solidFill>
              </a:rPr>
              <a:t>mult</a:t>
            </a:r>
            <a:r>
              <a:rPr lang="en-US" dirty="0" smtClean="0">
                <a:solidFill>
                  <a:schemeClr val="tx1"/>
                </a:solidFill>
              </a:rPr>
              <a:t>(a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{ return </a:t>
            </a:r>
            <a:r>
              <a:rPr lang="en-US" dirty="0">
                <a:solidFill>
                  <a:schemeClr val="tx1"/>
                </a:solidFill>
              </a:rPr>
              <a:t>a * </a:t>
            </a:r>
            <a:r>
              <a:rPr lang="en-US" dirty="0" smtClean="0">
                <a:solidFill>
                  <a:schemeClr val="tx1"/>
                </a:solidFill>
              </a:rPr>
              <a:t>b};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let </a:t>
            </a:r>
            <a:r>
              <a:rPr lang="en-US" dirty="0">
                <a:solidFill>
                  <a:schemeClr val="tx1"/>
                </a:solidFill>
              </a:rPr>
              <a:t>x = add(2, </a:t>
            </a:r>
            <a:r>
              <a:rPr lang="en-US" dirty="0" err="1">
                <a:solidFill>
                  <a:schemeClr val="tx1"/>
                </a:solidFill>
              </a:rPr>
              <a:t>mult</a:t>
            </a:r>
            <a:r>
              <a:rPr lang="en-US" dirty="0">
                <a:solidFill>
                  <a:schemeClr val="tx1"/>
                </a:solidFill>
              </a:rPr>
              <a:t>(3, 4</a:t>
            </a:r>
            <a:r>
              <a:rPr lang="en-US" dirty="0" smtClean="0">
                <a:solidFill>
                  <a:schemeClr val="tx1"/>
                </a:solidFill>
              </a:rPr>
              <a:t>));</a:t>
            </a: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i="1" dirty="0" err="1" smtClean="0">
                <a:solidFill>
                  <a:schemeClr val="accent2"/>
                </a:solidFill>
              </a:rPr>
              <a:t>mult</a:t>
            </a:r>
            <a:r>
              <a:rPr lang="en-US" i="1" dirty="0" smtClean="0">
                <a:solidFill>
                  <a:schemeClr val="accent2"/>
                </a:solidFill>
              </a:rPr>
              <a:t>(3</a:t>
            </a:r>
            <a:r>
              <a:rPr lang="en-US" i="1" dirty="0">
                <a:solidFill>
                  <a:schemeClr val="accent2"/>
                </a:solidFill>
              </a:rPr>
              <a:t>, 4</a:t>
            </a:r>
            <a:r>
              <a:rPr lang="en-US" i="1" dirty="0" smtClean="0">
                <a:solidFill>
                  <a:schemeClr val="accent2"/>
                </a:solidFill>
              </a:rPr>
              <a:t>)) can be replaced with 12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i="1" dirty="0" smtClean="0">
                <a:solidFill>
                  <a:schemeClr val="accent2"/>
                </a:solidFill>
              </a:rPr>
              <a:t>not referentially </a:t>
            </a:r>
            <a:r>
              <a:rPr lang="en-US" i="1" dirty="0">
                <a:solidFill>
                  <a:schemeClr val="accent2"/>
                </a:solidFill>
              </a:rPr>
              <a:t>transparent </a:t>
            </a:r>
            <a:r>
              <a:rPr lang="en-US" i="1" dirty="0" smtClean="0">
                <a:solidFill>
                  <a:schemeClr val="accent2"/>
                </a:solidFill>
              </a:rPr>
              <a:t>function: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function add(a, b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    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let 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result = a + b;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    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console.log("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Returning " + result);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    return result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; </a:t>
            </a:r>
            <a:r>
              <a:rPr lang="en-US" sz="2200" i="1" dirty="0" smtClean="0">
                <a:solidFill>
                  <a:schemeClr val="accent2"/>
                </a:solidFill>
                <a:sym typeface="Wingdings" pitchFamily="2" charset="2"/>
              </a:rPr>
              <a:t>// result !== </a:t>
            </a:r>
            <a:r>
              <a:rPr lang="en-US" sz="2200" i="1" dirty="0">
                <a:solidFill>
                  <a:schemeClr val="accent2"/>
                </a:solidFill>
                <a:sym typeface="Wingdings" pitchFamily="2" charset="2"/>
              </a:rPr>
              <a:t>("Returning " + </a:t>
            </a:r>
            <a:r>
              <a:rPr lang="en-US" sz="2200" i="1" dirty="0" smtClean="0">
                <a:solidFill>
                  <a:schemeClr val="accent2"/>
                </a:solidFill>
                <a:sym typeface="Wingdings" pitchFamily="2" charset="2"/>
              </a:rPr>
              <a:t>result)</a:t>
            </a:r>
            <a:endParaRPr lang="en-US" sz="2200" i="1" dirty="0">
              <a:solidFill>
                <a:schemeClr val="accent2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}</a:t>
            </a:r>
            <a:r>
              <a:rPr lang="bg-BG" sz="22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endParaRPr lang="en-US" sz="2200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5287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12" y="1176527"/>
            <a:ext cx="2925775" cy="29257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Currying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8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21121"/>
            <a:ext cx="9883234" cy="5546589"/>
          </a:xfrm>
        </p:spPr>
        <p:txBody>
          <a:bodyPr>
            <a:normAutofit/>
          </a:bodyPr>
          <a:lstStyle/>
          <a:p>
            <a:r>
              <a:rPr lang="en-US" dirty="0"/>
              <a:t>Currying is a technique for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decomposition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811000" y="2259000"/>
            <a:ext cx="6066272" cy="36467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function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sum3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(a)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    return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(b) =&gt;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   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(c) =&gt;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       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a + b + c;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    }</a:t>
            </a:r>
            <a:br>
              <a:rPr lang="en-US" sz="24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}</a:t>
            </a:r>
            <a:br>
              <a:rPr lang="en-US" sz="24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console.log(sum3(5)(6)(8));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19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044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91210" y="1111695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Usage</a:t>
            </a:r>
          </a:p>
          <a:p>
            <a:pPr lvl="1"/>
            <a:r>
              <a:rPr lang="en-US" dirty="0"/>
              <a:t>Template functions</a:t>
            </a:r>
          </a:p>
          <a:p>
            <a:pPr lvl="1"/>
            <a:r>
              <a:rPr lang="en-US" dirty="0"/>
              <a:t>Code reuse</a:t>
            </a:r>
          </a:p>
          <a:p>
            <a:pPr lvl="1"/>
            <a:r>
              <a:rPr lang="en-US" dirty="0"/>
              <a:t>Partial implementation</a:t>
            </a:r>
          </a:p>
          <a:p>
            <a:pPr lvl="1"/>
            <a:r>
              <a:rPr lang="en-US" dirty="0"/>
              <a:t>Retain scope</a:t>
            </a:r>
            <a:endParaRPr lang="en-US" sz="30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Currying Usage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937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/>
              <a:t>Converting a function with a </a:t>
            </a:r>
            <a:r>
              <a:rPr lang="en-US" sz="3200" b="1" dirty="0">
                <a:solidFill>
                  <a:schemeClr val="bg1"/>
                </a:solidFill>
              </a:rPr>
              <a:t>given number </a:t>
            </a:r>
            <a:r>
              <a:rPr lang="en-US" sz="3200" dirty="0"/>
              <a:t>of arguments into a function with </a:t>
            </a:r>
            <a:r>
              <a:rPr lang="en-US" sz="3200" b="1" dirty="0">
                <a:solidFill>
                  <a:schemeClr val="bg1"/>
                </a:solidFill>
              </a:rPr>
              <a:t>smaller number </a:t>
            </a:r>
            <a:r>
              <a:rPr lang="en-US" sz="3200" dirty="0"/>
              <a:t>of arguments</a:t>
            </a:r>
            <a:endParaRPr lang="bg-BG" sz="3200" dirty="0"/>
          </a:p>
          <a:p>
            <a:r>
              <a:rPr lang="en-US" sz="3200" dirty="0"/>
              <a:t>Pass the </a:t>
            </a:r>
            <a:r>
              <a:rPr lang="en-US" sz="3200" b="1" dirty="0">
                <a:solidFill>
                  <a:schemeClr val="bg1"/>
                </a:solidFill>
              </a:rPr>
              <a:t>remaining parameters </a:t>
            </a:r>
            <a:r>
              <a:rPr lang="en-US" sz="3200" dirty="0"/>
              <a:t>when a result is needed</a:t>
            </a:r>
          </a:p>
          <a:p>
            <a:pPr lvl="1"/>
            <a:r>
              <a:rPr lang="en-US" sz="3200" dirty="0"/>
              <a:t>The partially applied function can be </a:t>
            </a:r>
            <a:r>
              <a:rPr lang="en-US" sz="3200" b="1" dirty="0">
                <a:solidFill>
                  <a:schemeClr val="bg1"/>
                </a:solidFill>
              </a:rPr>
              <a:t>used multiple </a:t>
            </a:r>
            <a:r>
              <a:rPr lang="en-US" sz="3200" b="1" dirty="0" smtClean="0">
                <a:solidFill>
                  <a:schemeClr val="bg1"/>
                </a:solidFill>
              </a:rPr>
              <a:t>times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Application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371000" y="3969000"/>
            <a:ext cx="34188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(x, y) = x + y</a:t>
            </a:r>
          </a:p>
        </p:txBody>
      </p:sp>
      <p:sp>
        <p:nvSpPr>
          <p:cNvPr id="2" name="Стрелка надясно 1"/>
          <p:cNvSpPr/>
          <p:nvPr/>
        </p:nvSpPr>
        <p:spPr bwMode="auto">
          <a:xfrm>
            <a:off x="5380650" y="4040625"/>
            <a:ext cx="914430" cy="4811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885913" y="3980188"/>
            <a:ext cx="341881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g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(x) = </a:t>
            </a: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(1, x)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371000" y="5139000"/>
            <a:ext cx="34188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Math.pow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x,y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)</a:t>
            </a:r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3" name="Стрелка надясно 1"/>
          <p:cNvSpPr/>
          <p:nvPr/>
        </p:nvSpPr>
        <p:spPr bwMode="auto">
          <a:xfrm>
            <a:off x="5380650" y="5210625"/>
            <a:ext cx="914430" cy="4811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6885913" y="5150188"/>
            <a:ext cx="443008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 err="1" smtClean="0">
                <a:solidFill>
                  <a:schemeClr val="tx1"/>
                </a:solidFill>
                <a:sym typeface="Wingdings" pitchFamily="2" charset="2"/>
              </a:rPr>
              <a:t>sqr</a:t>
            </a:r>
            <a:r>
              <a:rPr lang="en-US" sz="2400" i="1" dirty="0" smtClean="0">
                <a:solidFill>
                  <a:schemeClr val="tx1"/>
                </a:solidFill>
                <a:sym typeface="Wingdings" pitchFamily="2" charset="2"/>
              </a:rPr>
              <a:t>(x)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= </a:t>
            </a: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Math.pow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(x,2)</a:t>
            </a:r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0352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  <p:bldP spid="9" grpId="0" animBg="1"/>
      <p:bldP spid="10" grpId="0" animBg="1"/>
      <p:bldP spid="13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F94B99-A0EF-4292-807C-B475B0E7D9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Currying</a:t>
            </a:r>
            <a:r>
              <a:rPr lang="en-US" sz="3400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always</a:t>
            </a:r>
            <a:r>
              <a:rPr lang="en-US" sz="3400" b="1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produces nested unary functions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Partial</a:t>
            </a:r>
            <a:r>
              <a:rPr lang="en-US" sz="3400" dirty="0"/>
              <a:t> application produces functions of arbitrary number</a:t>
            </a:r>
            <a:br>
              <a:rPr lang="en-US" sz="3400" dirty="0"/>
            </a:br>
            <a:r>
              <a:rPr lang="en-US" sz="3400" dirty="0"/>
              <a:t>of arguments</a:t>
            </a:r>
          </a:p>
          <a:p>
            <a:r>
              <a:rPr lang="en-US" sz="3400" dirty="0"/>
              <a:t>Currying is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partial application</a:t>
            </a:r>
          </a:p>
          <a:p>
            <a:pPr lvl="1"/>
            <a:r>
              <a:rPr lang="en-US" sz="3200" dirty="0"/>
              <a:t>It can be	 implemented using partial application</a:t>
            </a:r>
            <a:endParaRPr lang="en-US" sz="3600" dirty="0"/>
          </a:p>
          <a:p>
            <a:pPr>
              <a:buClr>
                <a:schemeClr val="tx1"/>
              </a:buClr>
            </a:pPr>
            <a:endParaRPr lang="en-US" sz="36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225FB8-BAEE-4B4B-B07D-96A41775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vs Partial Application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596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авоъгълник 7"/>
          <p:cNvSpPr/>
          <p:nvPr/>
        </p:nvSpPr>
        <p:spPr>
          <a:xfrm>
            <a:off x="4805880" y="1707954"/>
            <a:ext cx="2635658" cy="19389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ndara" pitchFamily="34" charset="0"/>
              </a:rPr>
              <a:t>IIFE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ndar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Immediately-Invoked </a:t>
            </a:r>
            <a:br>
              <a:rPr lang="en-US" dirty="0" smtClean="0"/>
            </a:br>
            <a:r>
              <a:rPr lang="en-US" dirty="0" smtClean="0"/>
              <a:t>Function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5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523828" y="1315975"/>
            <a:ext cx="9048750" cy="520700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Functions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Currying </a:t>
            </a:r>
            <a:r>
              <a:rPr lang="en-US" sz="3200" dirty="0"/>
              <a:t>and Partial Application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Immediately-Invoked Function </a:t>
            </a:r>
            <a:r>
              <a:rPr lang="en-US" sz="3200" dirty="0" smtClean="0"/>
              <a:t>Expressions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Closure 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Error Handling 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endParaRPr lang="bg-BG" sz="3200" dirty="0" smtClean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endParaRPr lang="en-US" sz="32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1597891"/>
            <a:ext cx="10036163" cy="4592728"/>
          </a:xfrm>
        </p:spPr>
        <p:txBody>
          <a:bodyPr/>
          <a:lstStyle/>
          <a:p>
            <a:pPr lvl="1"/>
            <a:r>
              <a:rPr lang="en-US" dirty="0"/>
              <a:t>Define </a:t>
            </a:r>
            <a:r>
              <a:rPr lang="en-US" b="1" dirty="0">
                <a:solidFill>
                  <a:schemeClr val="bg1"/>
                </a:solidFill>
              </a:rPr>
              <a:t>anonymous</a:t>
            </a:r>
            <a:r>
              <a:rPr lang="en-US" dirty="0"/>
              <a:t> function expression</a:t>
            </a:r>
          </a:p>
          <a:p>
            <a:pPr lvl="1"/>
            <a:r>
              <a:rPr lang="en-US" dirty="0"/>
              <a:t>Invoke it </a:t>
            </a:r>
            <a:r>
              <a:rPr lang="en-US" b="1" dirty="0">
                <a:solidFill>
                  <a:schemeClr val="bg1"/>
                </a:solidFill>
              </a:rPr>
              <a:t>immediately</a:t>
            </a:r>
            <a:r>
              <a:rPr lang="en-US" dirty="0"/>
              <a:t> after declaration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IIFE?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95136" y="2979000"/>
            <a:ext cx="9140555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(function () { </a:t>
            </a:r>
            <a:r>
              <a:rPr lang="en-US" sz="2200" dirty="0" smtClean="0">
                <a:solidFill>
                  <a:schemeClr val="tx1"/>
                </a:solidFill>
              </a:rPr>
              <a:t>let</a:t>
            </a:r>
            <a:r>
              <a:rPr lang="en-US" sz="2200" dirty="0">
                <a:solidFill>
                  <a:schemeClr val="tx1"/>
                </a:solidFill>
              </a:rPr>
              <a:t> name = "Peter</a:t>
            </a:r>
            <a:r>
              <a:rPr lang="en-US" sz="2200" dirty="0" smtClean="0">
                <a:solidFill>
                  <a:schemeClr val="tx1"/>
                </a:solidFill>
              </a:rPr>
              <a:t>"; </a:t>
            </a:r>
            <a:r>
              <a:rPr lang="en-US" sz="2200" dirty="0">
                <a:solidFill>
                  <a:schemeClr val="bg1"/>
                </a:solidFill>
              </a:rPr>
              <a:t>})();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 Variable name is not accessible from the outside scope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console.log(name); </a:t>
            </a:r>
            <a:r>
              <a:rPr lang="en-US" sz="2200" i="1" dirty="0">
                <a:solidFill>
                  <a:schemeClr val="accent2"/>
                </a:solidFill>
              </a:rPr>
              <a:t>// </a:t>
            </a:r>
            <a:r>
              <a:rPr lang="en-US" sz="2200" i="1" dirty="0" err="1">
                <a:solidFill>
                  <a:schemeClr val="accent2"/>
                </a:solidFill>
              </a:rPr>
              <a:t>ReferenceError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95136" y="4404957"/>
            <a:ext cx="9140556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result = 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tx1"/>
                </a:solidFill>
              </a:rPr>
              <a:t>function </a:t>
            </a:r>
            <a:r>
              <a:rPr lang="en-US" sz="2200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let name = "Peter";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return name;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})();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 Immediately creates the output:</a:t>
            </a:r>
            <a:r>
              <a:rPr lang="en-US" sz="2200" dirty="0">
                <a:solidFill>
                  <a:schemeClr val="tx1"/>
                </a:solidFill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console.log(result); </a:t>
            </a:r>
            <a:r>
              <a:rPr lang="en-US" sz="2200" i="1" dirty="0">
                <a:solidFill>
                  <a:schemeClr val="accent2"/>
                </a:solidFill>
              </a:rPr>
              <a:t>// Peter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343137" y="838408"/>
            <a:ext cx="84139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Immediately-Invoked Function Expressions (IIFE)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44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298" y="1325614"/>
            <a:ext cx="2586030" cy="258603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Closure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9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One of the most </a:t>
            </a:r>
            <a:r>
              <a:rPr lang="en-US" b="1" dirty="0" smtClean="0">
                <a:solidFill>
                  <a:schemeClr val="bg1"/>
                </a:solidFill>
              </a:rPr>
              <a:t>important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features</a:t>
            </a:r>
            <a:r>
              <a:rPr lang="en-US" dirty="0" smtClean="0"/>
              <a:t> in JavaScript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scope</a:t>
            </a:r>
            <a:r>
              <a:rPr lang="en-US" dirty="0"/>
              <a:t> of an inner function </a:t>
            </a:r>
            <a:r>
              <a:rPr lang="en-US" b="1" dirty="0">
                <a:solidFill>
                  <a:schemeClr val="accent1"/>
                </a:solidFill>
              </a:rPr>
              <a:t>includes</a:t>
            </a:r>
            <a:r>
              <a:rPr lang="en-US" dirty="0"/>
              <a:t> the scope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the outer function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chemeClr val="accent1"/>
                </a:solidFill>
              </a:rPr>
              <a:t>inner</a:t>
            </a:r>
            <a:r>
              <a:rPr lang="en-US" dirty="0"/>
              <a:t> function retains </a:t>
            </a:r>
            <a:r>
              <a:rPr lang="en-US" b="1" dirty="0">
                <a:solidFill>
                  <a:schemeClr val="accent1"/>
                </a:solidFill>
              </a:rPr>
              <a:t>variables</a:t>
            </a:r>
            <a:r>
              <a:rPr lang="en-US" dirty="0"/>
              <a:t> being used from the </a:t>
            </a:r>
            <a:r>
              <a:rPr lang="en-US" b="1" dirty="0">
                <a:solidFill>
                  <a:schemeClr val="accent1"/>
                </a:solidFill>
              </a:rPr>
              <a:t>outer</a:t>
            </a:r>
            <a:r>
              <a:rPr lang="en-US" dirty="0"/>
              <a:t> function scope even after the parent function has </a:t>
            </a:r>
            <a:r>
              <a:rPr lang="en-US" b="1" dirty="0">
                <a:solidFill>
                  <a:schemeClr val="accent1"/>
                </a:solidFill>
              </a:rPr>
              <a:t>returned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261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37807" indent="-571500"/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  <a:r>
              <a:rPr lang="en-US" sz="3600" dirty="0"/>
              <a:t> is preserved in the outer function (</a:t>
            </a:r>
            <a:r>
              <a:rPr lang="en-US" sz="3600" b="1" dirty="0">
                <a:solidFill>
                  <a:schemeClr val="bg1"/>
                </a:solidFill>
              </a:rPr>
              <a:t>closure</a:t>
            </a:r>
            <a:r>
              <a:rPr lang="en-US" sz="3600" dirty="0"/>
              <a:t>)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Returning Functions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72048" y="2082742"/>
            <a:ext cx="6633952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const f = 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>
                <a:solidFill>
                  <a:schemeClr val="bg1"/>
                </a:solidFill>
              </a:rPr>
              <a:t>()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let counter = 0;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function ()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    console.log(++counter);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</a:rPr>
              <a:t>})()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806000" y="2079000"/>
            <a:ext cx="2309455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1</a:t>
            </a:r>
          </a:p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2</a:t>
            </a:r>
          </a:p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3</a:t>
            </a:r>
          </a:p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4</a:t>
            </a:r>
          </a:p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5</a:t>
            </a:r>
          </a:p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6</a:t>
            </a:r>
          </a:p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7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62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Command Processor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165908" y="1269604"/>
            <a:ext cx="12127691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Write a program, which: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Keeps a string </a:t>
            </a:r>
            <a:r>
              <a:rPr lang="en-US" sz="3200" b="1" dirty="0">
                <a:solidFill>
                  <a:schemeClr val="bg1"/>
                </a:solidFill>
              </a:rPr>
              <a:t>inside its </a:t>
            </a:r>
            <a:r>
              <a:rPr lang="en-US" sz="3200" b="1" dirty="0" smtClean="0">
                <a:solidFill>
                  <a:schemeClr val="bg1"/>
                </a:solidFill>
              </a:rPr>
              <a:t>scope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dirty="0"/>
              <a:t>Can execute different </a:t>
            </a:r>
            <a:r>
              <a:rPr lang="en-US" sz="3200" b="1" dirty="0">
                <a:solidFill>
                  <a:schemeClr val="bg1"/>
                </a:solidFill>
              </a:rPr>
              <a:t>commands</a:t>
            </a:r>
            <a:r>
              <a:rPr lang="en-US" sz="3200" dirty="0"/>
              <a:t> that modify a string: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sz="3000" dirty="0"/>
              <a:t> - add </a:t>
            </a:r>
            <a:r>
              <a:rPr lang="en-US" sz="3000" b="1" dirty="0">
                <a:solidFill>
                  <a:schemeClr val="bg1"/>
                </a:solidFill>
              </a:rPr>
              <a:t>str</a:t>
            </a:r>
            <a:r>
              <a:rPr lang="en-US" sz="3000" dirty="0"/>
              <a:t> to the end of the internal string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removeStart()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remove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first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n</a:t>
            </a:r>
            <a:r>
              <a:rPr lang="en-US" sz="3000" dirty="0"/>
              <a:t> characters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removeEnd()</a:t>
            </a:r>
            <a:r>
              <a:rPr lang="en-US" sz="3000" dirty="0"/>
              <a:t> - remove the </a:t>
            </a:r>
            <a:r>
              <a:rPr lang="en-US" sz="3000" b="1" dirty="0">
                <a:solidFill>
                  <a:schemeClr val="bg1"/>
                </a:solidFill>
              </a:rPr>
              <a:t>last n</a:t>
            </a:r>
            <a:r>
              <a:rPr lang="en-US" sz="3000" dirty="0"/>
              <a:t> characters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sz="3000" dirty="0"/>
              <a:t> - print the stored string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93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C669C1-3265-4707-B239-ADAEE521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Command Processor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4302" y="1218663"/>
            <a:ext cx="11623396" cy="4775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function solution() {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let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= '';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chemeClr val="bg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    append: (s) =&gt;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+= s,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</a:rPr>
              <a:t>removeStart</a:t>
            </a:r>
            <a:r>
              <a:rPr lang="en-US" sz="2400" dirty="0">
                <a:solidFill>
                  <a:schemeClr val="tx1"/>
                </a:solidFill>
              </a:rPr>
              <a:t>: (n) =&gt;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str.substring</a:t>
            </a:r>
            <a:r>
              <a:rPr lang="en-US" sz="2400" dirty="0">
                <a:solidFill>
                  <a:schemeClr val="tx1"/>
                </a:solidFill>
              </a:rPr>
              <a:t>(n),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</a:rPr>
              <a:t>removeEnd</a:t>
            </a:r>
            <a:r>
              <a:rPr lang="en-US" sz="2400" dirty="0">
                <a:solidFill>
                  <a:schemeClr val="tx1"/>
                </a:solidFill>
              </a:rPr>
              <a:t>: (n) =&gt;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str.substring</a:t>
            </a:r>
            <a:r>
              <a:rPr lang="en-US" sz="2400" dirty="0">
                <a:solidFill>
                  <a:schemeClr val="tx1"/>
                </a:solidFill>
              </a:rPr>
              <a:t>(0, </a:t>
            </a:r>
            <a:r>
              <a:rPr lang="en-US" sz="2400" dirty="0" err="1">
                <a:solidFill>
                  <a:schemeClr val="tx1"/>
                </a:solidFill>
              </a:rPr>
              <a:t>str.length</a:t>
            </a:r>
            <a:r>
              <a:rPr lang="en-US" sz="2400" dirty="0">
                <a:solidFill>
                  <a:schemeClr val="tx1"/>
                </a:solidFill>
              </a:rPr>
              <a:t> - n),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    print: () =&gt; console.log(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	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1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721D9AE-2CAF-452F-98A2-F06599FC3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101" y="1386509"/>
            <a:ext cx="2430124" cy="24301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Error </a:t>
            </a:r>
            <a:r>
              <a:rPr lang="en-US" dirty="0" smtClean="0"/>
              <a:t>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Concepts, Examples, Exceptions</a:t>
            </a:r>
          </a:p>
        </p:txBody>
      </p:sp>
    </p:spTree>
    <p:extLst>
      <p:ext uri="{BB962C8B-B14F-4D97-AF65-F5344CB8AC3E}">
        <p14:creationId xmlns:p14="http://schemas.microsoft.com/office/powerpoint/2010/main" val="38445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17C76F-C842-493A-BAA2-B98399ECEE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58030" y="1108911"/>
            <a:ext cx="9495000" cy="5398089"/>
          </a:xfrm>
        </p:spPr>
        <p:txBody>
          <a:bodyPr/>
          <a:lstStyle/>
          <a:p>
            <a:r>
              <a:rPr lang="en-US" sz="3400" dirty="0"/>
              <a:t>The fundamental </a:t>
            </a:r>
            <a:r>
              <a:rPr lang="en-US" sz="3400" b="1" dirty="0">
                <a:solidFill>
                  <a:schemeClr val="bg1"/>
                </a:solidFill>
              </a:rPr>
              <a:t>principle</a:t>
            </a:r>
            <a:r>
              <a:rPr lang="en-US" sz="3400" dirty="0"/>
              <a:t> of error handling says </a:t>
            </a:r>
            <a:r>
              <a:rPr lang="en-US" sz="3400" dirty="0" smtClean="0"/>
              <a:t>that </a:t>
            </a:r>
            <a:r>
              <a:rPr lang="en-US" sz="3400" dirty="0"/>
              <a:t>a</a:t>
            </a:r>
            <a:r>
              <a:rPr lang="en-US" sz="3400" noProof="1"/>
              <a:t> function (method) should either:</a:t>
            </a:r>
          </a:p>
          <a:p>
            <a:pPr lvl="1"/>
            <a:r>
              <a:rPr lang="en-US" sz="3200" noProof="1"/>
              <a:t>Do what its </a:t>
            </a:r>
            <a:r>
              <a:rPr lang="en-US" sz="3200" b="1" noProof="1">
                <a:solidFill>
                  <a:schemeClr val="bg1"/>
                </a:solidFill>
              </a:rPr>
              <a:t>name</a:t>
            </a:r>
            <a:r>
              <a:rPr lang="en-US" sz="3200" noProof="1"/>
              <a:t> suggests</a:t>
            </a:r>
          </a:p>
          <a:p>
            <a:pPr lvl="1"/>
            <a:r>
              <a:rPr lang="en-US" sz="3200" noProof="1"/>
              <a:t>Indicate a </a:t>
            </a:r>
            <a:r>
              <a:rPr lang="en-US" sz="3200" b="1" noProof="1">
                <a:solidFill>
                  <a:schemeClr val="bg1"/>
                </a:solidFill>
              </a:rPr>
              <a:t>problem</a:t>
            </a:r>
            <a:endParaRPr lang="en-US" sz="3000" b="1" noProof="1">
              <a:solidFill>
                <a:schemeClr val="bg1"/>
              </a:solidFill>
            </a:endParaRPr>
          </a:p>
          <a:p>
            <a:pPr lvl="1"/>
            <a:r>
              <a:rPr lang="en-US" sz="3200" noProof="1"/>
              <a:t>Any other behavior is </a:t>
            </a:r>
            <a:r>
              <a:rPr lang="en-US" sz="3200" b="1" noProof="1">
                <a:solidFill>
                  <a:schemeClr val="bg1"/>
                </a:solidFill>
              </a:rPr>
              <a:t>incorrect</a:t>
            </a:r>
            <a:endParaRPr lang="en-US" sz="32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546EF5-C570-41E4-A5F9-06BA5BB1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622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1EE8E7-94C6-46FD-A786-DD956C283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50300"/>
            <a:ext cx="11818096" cy="4960277"/>
          </a:xfrm>
        </p:spPr>
        <p:txBody>
          <a:bodyPr/>
          <a:lstStyle/>
          <a:p>
            <a:pPr marL="0" indent="0">
              <a:buNone/>
            </a:pPr>
            <a:r>
              <a:rPr lang="en-US" sz="3400" dirty="0"/>
              <a:t>A function failed to do what its name suggests should:</a:t>
            </a:r>
          </a:p>
          <a:p>
            <a:pPr lvl="1"/>
            <a:r>
              <a:rPr lang="en-US" sz="3200" dirty="0"/>
              <a:t>Return a special value (e.g. </a:t>
            </a:r>
            <a:r>
              <a:rPr lang="en-US" sz="3200" b="1" dirty="0">
                <a:solidFill>
                  <a:schemeClr val="bg1"/>
                </a:solidFill>
              </a:rPr>
              <a:t>undefined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-1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 Throw an </a:t>
            </a:r>
            <a:r>
              <a:rPr lang="en-US" sz="3200" b="1" dirty="0">
                <a:solidFill>
                  <a:schemeClr val="bg1"/>
                </a:solidFill>
              </a:rPr>
              <a:t>exception</a:t>
            </a:r>
            <a:r>
              <a:rPr lang="en-US" sz="3200" dirty="0"/>
              <a:t> / </a:t>
            </a:r>
            <a:r>
              <a:rPr lang="en-US" sz="3200" b="1" dirty="0" smtClean="0">
                <a:solidFill>
                  <a:schemeClr val="bg1"/>
                </a:solidFill>
              </a:rPr>
              <a:t>error</a:t>
            </a:r>
            <a:endParaRPr lang="bg-BG" sz="3200" b="1" dirty="0" smtClean="0">
              <a:solidFill>
                <a:schemeClr val="bg1"/>
              </a:solidFill>
            </a:endParaRPr>
          </a:p>
          <a:p>
            <a:pPr lvl="1"/>
            <a:r>
              <a:rPr lang="en-US" sz="3200" dirty="0">
                <a:solidFill>
                  <a:srgbClr val="234465"/>
                </a:solidFill>
              </a:rPr>
              <a:t>Exceptions are the </a:t>
            </a:r>
            <a:r>
              <a:rPr lang="en-US" sz="3200" b="1" dirty="0">
                <a:solidFill>
                  <a:schemeClr val="bg1"/>
                </a:solidFill>
              </a:rPr>
              <a:t>object-oriented way </a:t>
            </a:r>
            <a:r>
              <a:rPr lang="en-US" sz="3200" dirty="0">
                <a:solidFill>
                  <a:srgbClr val="234465"/>
                </a:solidFill>
              </a:rPr>
              <a:t>for errors</a:t>
            </a:r>
            <a:endParaRPr lang="bg-BG" sz="3200" dirty="0">
              <a:solidFill>
                <a:srgbClr val="234465"/>
              </a:solidFill>
            </a:endParaRPr>
          </a:p>
          <a:p>
            <a:pPr lvl="1"/>
            <a:endParaRPr lang="en-US" sz="3200" dirty="0"/>
          </a:p>
          <a:p>
            <a:pPr marL="609219" lvl="1" indent="0">
              <a:buNone/>
            </a:pPr>
            <a:endParaRPr lang="en-US" sz="3400" dirty="0"/>
          </a:p>
          <a:p>
            <a:pPr marL="609219" lvl="1" indent="0">
              <a:buNone/>
            </a:pPr>
            <a:endParaRPr lang="en-US" sz="34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FC4559-A76A-4E3F-B622-37F8E4D2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15CE4-8B41-4709-B732-F18BE5A71873}"/>
              </a:ext>
            </a:extLst>
          </p:cNvPr>
          <p:cNvSpPr txBox="1">
            <a:spLocks/>
          </p:cNvSpPr>
          <p:nvPr/>
        </p:nvSpPr>
        <p:spPr>
          <a:xfrm>
            <a:off x="651324" y="4059000"/>
            <a:ext cx="10896258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= "Hello, </a:t>
            </a:r>
            <a:r>
              <a:rPr lang="en-US" sz="2400" dirty="0" err="1">
                <a:solidFill>
                  <a:schemeClr val="tx1"/>
                </a:solidFill>
              </a:rPr>
              <a:t>SoftUni</a:t>
            </a:r>
            <a:r>
              <a:rPr lang="en-US" sz="2400" dirty="0">
                <a:solidFill>
                  <a:schemeClr val="tx1"/>
                </a:solidFill>
              </a:rPr>
              <a:t>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str.indexOf</a:t>
            </a:r>
            <a:r>
              <a:rPr lang="en-US" sz="2400" dirty="0">
                <a:solidFill>
                  <a:schemeClr val="tx1"/>
                </a:solidFill>
              </a:rPr>
              <a:t>("Sofia")); </a:t>
            </a:r>
            <a:r>
              <a:rPr lang="en-US" sz="2400" i="1" dirty="0">
                <a:solidFill>
                  <a:schemeClr val="accent2"/>
                </a:solidFill>
              </a:rPr>
              <a:t>// -1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Special case returns a special value to indicate "not found"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095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There are </a:t>
            </a:r>
            <a:r>
              <a:rPr lang="en-US" sz="3400" b="1" dirty="0">
                <a:solidFill>
                  <a:schemeClr val="bg1"/>
                </a:solidFill>
              </a:rPr>
              <a:t>three types </a:t>
            </a:r>
            <a:r>
              <a:rPr lang="en-US" sz="3400" dirty="0"/>
              <a:t>of errors in programming: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Syntax Errors</a:t>
            </a:r>
            <a:r>
              <a:rPr lang="en-US" sz="3200" dirty="0"/>
              <a:t> </a:t>
            </a:r>
            <a:r>
              <a:rPr lang="en-US" sz="3200"/>
              <a:t>- </a:t>
            </a:r>
            <a:r>
              <a:rPr lang="en-US" sz="3200" smtClean="0"/>
              <a:t>d</a:t>
            </a:r>
            <a:r>
              <a:rPr lang="en-US" sz="3000" smtClean="0"/>
              <a:t>uring </a:t>
            </a:r>
            <a:r>
              <a:rPr lang="en-US" sz="3000" dirty="0" smtClean="0"/>
              <a:t>parsing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Runtime Errors</a:t>
            </a:r>
            <a:r>
              <a:rPr lang="en-US" sz="3200" dirty="0"/>
              <a:t> - occur during execution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After compilation, when the application is running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Logical Errors</a:t>
            </a:r>
            <a:r>
              <a:rPr lang="bg-BG" sz="3200" dirty="0"/>
              <a:t> </a:t>
            </a:r>
            <a:r>
              <a:rPr lang="en-US" sz="3200" dirty="0"/>
              <a:t>- occur when a mistake has been made in the</a:t>
            </a:r>
            <a:br>
              <a:rPr lang="en-US" sz="3200" dirty="0"/>
            </a:br>
            <a:r>
              <a:rPr lang="en-US" sz="3200" dirty="0"/>
              <a:t>logic of the script and the expected result is incorrect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Also known as bugs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7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C84CD5-335D-47B5-BE22-49A447CCBC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Exception</a:t>
            </a:r>
            <a:r>
              <a:rPr lang="bg-BG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-</a:t>
            </a:r>
            <a:r>
              <a:rPr lang="en-US" sz="3600" dirty="0"/>
              <a:t> a function is unable to do its work</a:t>
            </a:r>
            <a:r>
              <a:rPr lang="bg-BG" sz="3600" dirty="0"/>
              <a:t> </a:t>
            </a:r>
            <a:r>
              <a:rPr lang="en-US" sz="3600" dirty="0"/>
              <a:t>(</a:t>
            </a:r>
            <a:r>
              <a:rPr lang="en-US" sz="3600" b="1" dirty="0">
                <a:solidFill>
                  <a:schemeClr val="bg1"/>
                </a:solidFill>
              </a:rPr>
              <a:t>fatal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error</a:t>
            </a:r>
            <a:r>
              <a:rPr lang="en-US" sz="3600" dirty="0"/>
              <a:t>)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31725B-1FC1-4287-9A31-066160CB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Handling – Exceptions (Errors)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F8826-A393-42FF-887B-50DB966D085C}"/>
              </a:ext>
            </a:extLst>
          </p:cNvPr>
          <p:cNvSpPr txBox="1">
            <a:spLocks/>
          </p:cNvSpPr>
          <p:nvPr/>
        </p:nvSpPr>
        <p:spPr>
          <a:xfrm>
            <a:off x="1789090" y="2888212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bigArr</a:t>
            </a:r>
            <a:r>
              <a:rPr lang="en-US" sz="2400" dirty="0">
                <a:solidFill>
                  <a:schemeClr val="tx1"/>
                </a:solidFill>
              </a:rPr>
              <a:t> = new Array(</a:t>
            </a:r>
            <a:r>
              <a:rPr lang="en-US" sz="2400" dirty="0">
                <a:solidFill>
                  <a:schemeClr val="bg1"/>
                </a:solidFill>
              </a:rPr>
              <a:t>9999999999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RangeError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3A4110D-1819-49E5-901F-7184BE0C7706}"/>
              </a:ext>
            </a:extLst>
          </p:cNvPr>
          <p:cNvSpPr txBox="1">
            <a:spLocks/>
          </p:cNvSpPr>
          <p:nvPr/>
        </p:nvSpPr>
        <p:spPr>
          <a:xfrm>
            <a:off x="1789090" y="3834706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index = </a:t>
            </a:r>
            <a:r>
              <a:rPr lang="en-US" sz="2400" dirty="0" err="1">
                <a:solidFill>
                  <a:schemeClr val="bg1"/>
                </a:solidFill>
              </a:rPr>
              <a:t>undefined</a:t>
            </a:r>
            <a:r>
              <a:rPr lang="en-US" sz="2400" dirty="0" err="1">
                <a:solidFill>
                  <a:schemeClr val="tx1"/>
                </a:solidFill>
              </a:rPr>
              <a:t>.indexOf</a:t>
            </a:r>
            <a:r>
              <a:rPr lang="en-US" sz="2400" dirty="0">
                <a:solidFill>
                  <a:schemeClr val="tx1"/>
                </a:solidFill>
              </a:rPr>
              <a:t>("hi");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TypeError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86530DA-99AC-4459-94D5-3436A374E8C3}"/>
              </a:ext>
            </a:extLst>
          </p:cNvPr>
          <p:cNvSpPr txBox="1">
            <a:spLocks/>
          </p:cNvSpPr>
          <p:nvPr/>
        </p:nvSpPr>
        <p:spPr>
          <a:xfrm>
            <a:off x="1789090" y="4781200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>
                <a:solidFill>
                  <a:schemeClr val="bg1"/>
                </a:solidFill>
              </a:rPr>
              <a:t>George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ReferenceError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CC125F8-4DFD-453C-B0CF-C3E1BABB6D06}"/>
              </a:ext>
            </a:extLst>
          </p:cNvPr>
          <p:cNvSpPr txBox="1">
            <a:spLocks/>
          </p:cNvSpPr>
          <p:nvPr/>
        </p:nvSpPr>
        <p:spPr>
          <a:xfrm>
            <a:off x="1789090" y="5727694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console.print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'hi'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TypeError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470610F-1767-459B-B50F-0C3B6F58326E}"/>
              </a:ext>
            </a:extLst>
          </p:cNvPr>
          <p:cNvSpPr txBox="1">
            <a:spLocks/>
          </p:cNvSpPr>
          <p:nvPr/>
        </p:nvSpPr>
        <p:spPr>
          <a:xfrm>
            <a:off x="1789090" y="1941718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 = new Array(</a:t>
            </a:r>
            <a:r>
              <a:rPr lang="en-US" sz="2400" dirty="0">
                <a:solidFill>
                  <a:schemeClr val="bg1"/>
                </a:solidFill>
              </a:rPr>
              <a:t>-1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RangeError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61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5AD7C6-62DA-4574-BB4F-DC554EFA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Handling – Special Values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5140F73-3A75-40F1-A3BB-C9922F25BAE8}"/>
              </a:ext>
            </a:extLst>
          </p:cNvPr>
          <p:cNvSpPr txBox="1">
            <a:spLocks/>
          </p:cNvSpPr>
          <p:nvPr/>
        </p:nvSpPr>
        <p:spPr>
          <a:xfrm>
            <a:off x="1314905" y="1571853"/>
            <a:ext cx="956218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sqrt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Math.sqrt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-1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NaN</a:t>
            </a:r>
            <a:r>
              <a:rPr lang="en-US" sz="2400" i="1" dirty="0">
                <a:solidFill>
                  <a:schemeClr val="accent2"/>
                </a:solidFill>
              </a:rPr>
              <a:t> (special value)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E0AE170-AF42-444F-AC69-D467E7BC7932}"/>
              </a:ext>
            </a:extLst>
          </p:cNvPr>
          <p:cNvSpPr txBox="1">
            <a:spLocks/>
          </p:cNvSpPr>
          <p:nvPr/>
        </p:nvSpPr>
        <p:spPr>
          <a:xfrm>
            <a:off x="1314905" y="2345649"/>
            <a:ext cx="9562189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sub = "</a:t>
            </a:r>
            <a:r>
              <a:rPr lang="en-US" sz="2400" dirty="0" err="1">
                <a:solidFill>
                  <a:schemeClr val="tx1"/>
                </a:solidFill>
              </a:rPr>
              <a:t>hello".substring</a:t>
            </a:r>
            <a:r>
              <a:rPr lang="en-US" sz="2400" dirty="0">
                <a:solidFill>
                  <a:schemeClr val="tx1"/>
                </a:solidFill>
              </a:rPr>
              <a:t>(2, 1000);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llo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let sub = "</a:t>
            </a:r>
            <a:r>
              <a:rPr lang="en-US" sz="2400" dirty="0" err="1">
                <a:solidFill>
                  <a:schemeClr val="tx1"/>
                </a:solidFill>
              </a:rPr>
              <a:t>hello".substring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-100</a:t>
            </a:r>
            <a:r>
              <a:rPr lang="en-US" sz="2400" dirty="0">
                <a:solidFill>
                  <a:schemeClr val="tx1"/>
                </a:solidFill>
              </a:rPr>
              <a:t>, 100); </a:t>
            </a:r>
            <a:r>
              <a:rPr lang="en-US" sz="2400" i="1" dirty="0">
                <a:solidFill>
                  <a:schemeClr val="accent2"/>
                </a:solidFill>
              </a:rPr>
              <a:t>// hello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Soft error - substring still does its job: takes </a:t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all available chars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3A4BD1B-20FD-4012-96BA-4E98F8CF436D}"/>
              </a:ext>
            </a:extLst>
          </p:cNvPr>
          <p:cNvSpPr txBox="1">
            <a:spLocks/>
          </p:cNvSpPr>
          <p:nvPr/>
        </p:nvSpPr>
        <p:spPr>
          <a:xfrm>
            <a:off x="1314905" y="4675238"/>
            <a:ext cx="956218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invalid = new Date("Christmas"); </a:t>
            </a:r>
            <a:r>
              <a:rPr lang="en-US" sz="2400" i="1" dirty="0">
                <a:solidFill>
                  <a:schemeClr val="accent2"/>
                </a:solidFill>
              </a:rPr>
              <a:t>// Invalid Date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let date = </a:t>
            </a:r>
            <a:r>
              <a:rPr lang="en-US" sz="2400" dirty="0" err="1">
                <a:solidFill>
                  <a:schemeClr val="bg1"/>
                </a:solidFill>
              </a:rPr>
              <a:t>invalid</a:t>
            </a:r>
            <a:r>
              <a:rPr lang="en-US" sz="2400" dirty="0" err="1">
                <a:solidFill>
                  <a:schemeClr val="tx1"/>
                </a:solidFill>
              </a:rPr>
              <a:t>.getDate</a:t>
            </a:r>
            <a:r>
              <a:rPr lang="en-US" sz="2400" dirty="0">
                <a:solidFill>
                  <a:schemeClr val="tx1"/>
                </a:solidFill>
              </a:rPr>
              <a:t>();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NaN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9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06172" y="1230952"/>
            <a:ext cx="10514526" cy="5276048"/>
          </a:xfrm>
        </p:spPr>
        <p:txBody>
          <a:bodyPr>
            <a:noAutofit/>
          </a:bodyPr>
          <a:lstStyle/>
          <a:p>
            <a:pPr>
              <a:buClr>
                <a:srgbClr val="234465"/>
              </a:buClr>
            </a:pPr>
            <a:r>
              <a:rPr lang="en-US" sz="3400" dirty="0">
                <a:solidFill>
                  <a:srgbClr val="234465"/>
                </a:solidFill>
              </a:rPr>
              <a:t>The </a:t>
            </a:r>
            <a:r>
              <a:rPr lang="en-US" sz="3400" b="1" dirty="0">
                <a:solidFill>
                  <a:srgbClr val="FFA000"/>
                </a:solidFill>
              </a:rPr>
              <a:t>throw</a:t>
            </a:r>
            <a:r>
              <a:rPr lang="en-US" sz="3400" dirty="0">
                <a:solidFill>
                  <a:srgbClr val="234465"/>
                </a:solidFill>
              </a:rPr>
              <a:t> statement lets you create custom errors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General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Error </a:t>
            </a:r>
            <a:r>
              <a:rPr lang="en-US" sz="3000" dirty="0"/>
              <a:t>- throw new Error("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Range Error</a:t>
            </a:r>
            <a:r>
              <a:rPr lang="en-US" sz="3200" dirty="0"/>
              <a:t>  - </a:t>
            </a:r>
            <a:r>
              <a:rPr lang="en-US" sz="3000" dirty="0"/>
              <a:t>throw new RangeError("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index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Type Error</a:t>
            </a:r>
            <a:r>
              <a:rPr lang="en-US" sz="3200" dirty="0"/>
              <a:t> - </a:t>
            </a:r>
            <a:r>
              <a:rPr lang="en-US" sz="3000" dirty="0"/>
              <a:t>throw new TypeError("</a:t>
            </a:r>
            <a:r>
              <a:rPr lang="en-US" sz="3000" b="1" dirty="0">
                <a:solidFill>
                  <a:schemeClr val="bg1"/>
                </a:solidFill>
              </a:rPr>
              <a:t>String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expected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Reference Error</a:t>
            </a:r>
            <a:r>
              <a:rPr lang="en-US" sz="3200" dirty="0"/>
              <a:t> - </a:t>
            </a:r>
            <a:r>
              <a:rPr lang="en-US" sz="3000" dirty="0"/>
              <a:t>throw new ReferenceError("</a:t>
            </a:r>
            <a:r>
              <a:rPr lang="en-US" sz="3000" b="1" dirty="0">
                <a:solidFill>
                  <a:schemeClr val="bg1"/>
                </a:solidFill>
              </a:rPr>
              <a:t>Missing age</a:t>
            </a:r>
            <a:r>
              <a:rPr lang="en-US" sz="3000" dirty="0"/>
              <a:t>")</a:t>
            </a:r>
            <a:endParaRPr lang="en-US" sz="3400" dirty="0">
              <a:solidFill>
                <a:srgbClr val="234465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bg-BG" sz="3000" dirty="0"/>
          </a:p>
          <a:p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399495" cy="882654"/>
          </a:xfrm>
        </p:spPr>
        <p:txBody>
          <a:bodyPr/>
          <a:lstStyle/>
          <a:p>
            <a:r>
              <a:rPr lang="en-US" dirty="0"/>
              <a:t>Throwing Errors (Exceptions)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720DC8-6CEC-4B5D-8313-8BDCF39CDE15}"/>
              </a:ext>
            </a:extLst>
          </p:cNvPr>
          <p:cNvSpPr txBox="1">
            <a:spLocks/>
          </p:cNvSpPr>
          <p:nvPr/>
        </p:nvSpPr>
        <p:spPr>
          <a:xfrm>
            <a:off x="1911000" y="4984691"/>
            <a:ext cx="95850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throw new </a:t>
            </a:r>
            <a:r>
              <a:rPr lang="en-US" sz="2800" dirty="0">
                <a:solidFill>
                  <a:schemeClr val="bg1"/>
                </a:solidFill>
              </a:rPr>
              <a:t>Error</a:t>
            </a:r>
            <a:r>
              <a:rPr lang="en-US" sz="2800" dirty="0">
                <a:solidFill>
                  <a:schemeClr val="tx2"/>
                </a:solidFill>
              </a:rPr>
              <a:t>('Required</a:t>
            </a:r>
            <a:r>
              <a:rPr lang="en-US" sz="2800" dirty="0" smtClean="0">
                <a:solidFill>
                  <a:schemeClr val="tx2"/>
                </a:solidFill>
              </a:rPr>
              <a:t>');</a:t>
            </a:r>
            <a:endParaRPr lang="bg-BG" sz="2800" dirty="0" smtClean="0">
              <a:solidFill>
                <a:schemeClr val="tx2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en-US" sz="2800" i="1" dirty="0">
                <a:solidFill>
                  <a:schemeClr val="accent2"/>
                </a:solidFill>
              </a:rPr>
              <a:t>// generates an error object with the message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'Required'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generates an error object with the message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28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1E0170-CECF-4ACB-88D4-B3CFFA68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Try – Catch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E9E860-3454-45A3-AB8A-C723CB60A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232927" cy="5276048"/>
          </a:xfrm>
        </p:spPr>
        <p:txBody>
          <a:bodyPr>
            <a:normAutofit/>
          </a:bodyPr>
          <a:lstStyle/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statement tests a block of code for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</a:p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statement </a:t>
            </a:r>
            <a:r>
              <a:rPr lang="en-US" sz="3400" b="1" dirty="0">
                <a:solidFill>
                  <a:schemeClr val="bg1"/>
                </a:solidFill>
              </a:rPr>
              <a:t>handles</a:t>
            </a:r>
            <a:r>
              <a:rPr lang="en-US" sz="3400" dirty="0"/>
              <a:t> the error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and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come in pairs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0720DC8-6CEC-4B5D-8313-8BDCF39CDE15}"/>
              </a:ext>
            </a:extLst>
          </p:cNvPr>
          <p:cNvSpPr txBox="1">
            <a:spLocks/>
          </p:cNvSpPr>
          <p:nvPr/>
        </p:nvSpPr>
        <p:spPr>
          <a:xfrm>
            <a:off x="2496000" y="3384000"/>
            <a:ext cx="8663069" cy="27418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try</a:t>
            </a:r>
            <a:r>
              <a:rPr lang="en-US" sz="2200" dirty="0">
                <a:solidFill>
                  <a:schemeClr val="tx1"/>
                </a:solidFill>
              </a:rPr>
              <a:t> 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2"/>
                </a:solidFill>
              </a:rPr>
              <a:t>// Code that can throw an exception</a:t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accent2"/>
                </a:solidFill>
              </a:rPr>
              <a:t>  // Some other code - not executed in case of error!</a:t>
            </a:r>
          </a:p>
          <a:p>
            <a:r>
              <a:rPr lang="en-US" sz="2200" dirty="0">
                <a:solidFill>
                  <a:schemeClr val="tx1"/>
                </a:solidFill>
              </a:rPr>
              <a:t>} </a:t>
            </a:r>
            <a:r>
              <a:rPr lang="en-US" sz="2200" dirty="0">
                <a:solidFill>
                  <a:schemeClr val="bg1"/>
                </a:solidFill>
              </a:rPr>
              <a:t>catch</a:t>
            </a:r>
            <a:r>
              <a:rPr lang="en-US" sz="2200" dirty="0">
                <a:solidFill>
                  <a:schemeClr val="tx1"/>
                </a:solidFill>
              </a:rPr>
              <a:t> (</a:t>
            </a:r>
            <a:r>
              <a:rPr lang="en-US" sz="2200" dirty="0">
                <a:solidFill>
                  <a:schemeClr val="bg1"/>
                </a:solidFill>
              </a:rPr>
              <a:t>ex</a:t>
            </a:r>
            <a:r>
              <a:rPr lang="en-US" sz="2200" dirty="0">
                <a:solidFill>
                  <a:schemeClr val="tx1"/>
                </a:solidFill>
              </a:rPr>
              <a:t>) 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2"/>
                </a:solidFill>
              </a:rPr>
              <a:t>// This code is executed in case of exception</a:t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accent2"/>
                </a:solidFill>
              </a:rPr>
              <a:t>  // Ex holds the info about the exception</a:t>
            </a:r>
            <a:r>
              <a:rPr lang="en-US" sz="2200" dirty="0">
                <a:solidFill>
                  <a:schemeClr val="tx1"/>
                </a:solidFill>
              </a:rPr>
              <a:t/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52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71601" y="1121144"/>
            <a:ext cx="10623636" cy="1106901"/>
          </a:xfrm>
        </p:spPr>
        <p:txBody>
          <a:bodyPr>
            <a:normAutofit/>
          </a:bodyPr>
          <a:lstStyle/>
          <a:p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Error object </a:t>
            </a:r>
            <a:r>
              <a:rPr lang="en-US" sz="3200" dirty="0"/>
              <a:t>with properties is be created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54666" y="1983293"/>
            <a:ext cx="8135708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try {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throw </a:t>
            </a:r>
            <a:r>
              <a:rPr lang="en-US" sz="2400" dirty="0">
                <a:solidFill>
                  <a:schemeClr val="bg1"/>
                </a:solidFill>
              </a:rPr>
              <a:t>new </a:t>
            </a:r>
            <a:r>
              <a:rPr lang="en-US" sz="2400" dirty="0" err="1">
                <a:solidFill>
                  <a:schemeClr val="bg1"/>
                </a:solidFill>
              </a:rPr>
              <a:t>RangeError</a:t>
            </a:r>
            <a:r>
              <a:rPr lang="en-US" sz="2400" dirty="0">
                <a:solidFill>
                  <a:schemeClr val="tx1"/>
                </a:solidFill>
              </a:rPr>
              <a:t>("Invalid range.");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console.log("This will not be executed.");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} catch (</a:t>
            </a:r>
            <a:r>
              <a:rPr lang="en-US" sz="2400" dirty="0">
                <a:solidFill>
                  <a:schemeClr val="bg1"/>
                </a:solidFill>
              </a:rPr>
              <a:t>ex</a:t>
            </a:r>
            <a:r>
              <a:rPr lang="en-US" sz="2400" dirty="0">
                <a:solidFill>
                  <a:schemeClr val="tx1"/>
                </a:solidFill>
              </a:rPr>
              <a:t>) {            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console.log("Exception object: " + </a:t>
            </a:r>
            <a:r>
              <a:rPr lang="en-US" sz="2400" dirty="0">
                <a:solidFill>
                  <a:schemeClr val="bg1"/>
                </a:solidFill>
              </a:rPr>
              <a:t>ex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console.log("Type: " + </a:t>
            </a:r>
            <a:r>
              <a:rPr lang="en-US" sz="2400" dirty="0">
                <a:solidFill>
                  <a:schemeClr val="bg1"/>
                </a:solidFill>
              </a:rPr>
              <a:t>ex.name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console.log("Message: " + </a:t>
            </a:r>
            <a:r>
              <a:rPr lang="en-US" sz="2400" dirty="0" err="1">
                <a:solidFill>
                  <a:schemeClr val="bg1"/>
                </a:solidFill>
              </a:rPr>
              <a:t>ex.message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console.log("Stack: " + </a:t>
            </a:r>
            <a:r>
              <a:rPr lang="en-US" sz="2400" dirty="0" err="1">
                <a:solidFill>
                  <a:schemeClr val="bg1"/>
                </a:solidFill>
              </a:rPr>
              <a:t>ex.stack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916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580398" y="1830844"/>
            <a:ext cx="795691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First Class Functions 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Can be passed as an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Can be </a:t>
            </a:r>
            <a:r>
              <a:rPr lang="en-US" sz="3200" b="1" dirty="0">
                <a:solidFill>
                  <a:schemeClr val="bg1"/>
                </a:solidFill>
              </a:rPr>
              <a:t>returned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Higher-Order Functions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Take other </a:t>
            </a:r>
            <a:r>
              <a:rPr lang="en-US" sz="3200" b="1" dirty="0">
                <a:solidFill>
                  <a:schemeClr val="bg1"/>
                </a:solidFill>
              </a:rPr>
              <a:t>functions </a:t>
            </a:r>
            <a:r>
              <a:rPr lang="en-US" sz="3200" dirty="0">
                <a:solidFill>
                  <a:schemeClr val="bg2"/>
                </a:solidFill>
              </a:rPr>
              <a:t>as an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  <a:r>
              <a:rPr lang="en-US" sz="3200" dirty="0">
                <a:solidFill>
                  <a:schemeClr val="bg2"/>
                </a:solidFill>
              </a:rPr>
              <a:t> or </a:t>
            </a:r>
            <a:r>
              <a:rPr lang="en-US" sz="3200" b="1" dirty="0">
                <a:solidFill>
                  <a:schemeClr val="bg1"/>
                </a:solidFill>
              </a:rPr>
              <a:t>return </a:t>
            </a:r>
            <a:r>
              <a:rPr lang="en-US" sz="3200" dirty="0">
                <a:solidFill>
                  <a:schemeClr val="bg2"/>
                </a:solidFill>
              </a:rPr>
              <a:t>a function </a:t>
            </a:r>
            <a:r>
              <a:rPr lang="en-US" sz="3200" dirty="0"/>
              <a:t>as a result</a:t>
            </a: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IIFE</a:t>
            </a:r>
            <a:r>
              <a:rPr lang="en-US" sz="3200" dirty="0">
                <a:solidFill>
                  <a:schemeClr val="bg2"/>
                </a:solidFill>
              </a:rPr>
              <a:t> is immediately-invoked anonymous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function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Encapsulates </a:t>
            </a:r>
            <a:r>
              <a:rPr lang="en-US" sz="3200" b="1" dirty="0">
                <a:solidFill>
                  <a:schemeClr val="bg1"/>
                </a:solidFill>
              </a:rPr>
              <a:t>JS code</a:t>
            </a:r>
            <a:r>
              <a:rPr lang="en-US" sz="3200" dirty="0">
                <a:solidFill>
                  <a:schemeClr val="bg2"/>
                </a:solidFill>
              </a:rPr>
              <a:t> +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>
                <a:solidFill>
                  <a:schemeClr val="bg2"/>
                </a:solidFill>
              </a:rPr>
              <a:t> (state)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r>
              <a:rPr lang="en-US" sz="3000" noProof="1" smtClean="0"/>
              <a:t> 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80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8"/>
          <p:cNvSpPr/>
          <p:nvPr/>
        </p:nvSpPr>
        <p:spPr>
          <a:xfrm>
            <a:off x="4650689" y="1531257"/>
            <a:ext cx="2890621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alpha val="95000"/>
                  </a:schemeClr>
                </a:solidFill>
                <a:latin typeface="Harlow Solid Italic" pitchFamily="82" charset="0"/>
              </a:rPr>
              <a:t>f(x)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2">
                  <a:alpha val="9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First</a:t>
            </a:r>
            <a:r>
              <a:rPr lang="bg-BG" dirty="0"/>
              <a:t> </a:t>
            </a:r>
            <a:r>
              <a:rPr lang="en-US" dirty="0"/>
              <a:t>Class </a:t>
            </a:r>
            <a:r>
              <a:rPr lang="en-US" dirty="0" smtClean="0"/>
              <a:t>and </a:t>
            </a:r>
            <a:r>
              <a:rPr lang="en-US" dirty="0"/>
              <a:t>Higher-Order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'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First-class functions</a:t>
            </a:r>
            <a:r>
              <a:rPr lang="en-US" dirty="0"/>
              <a:t> </a:t>
            </a:r>
            <a:r>
              <a:rPr lang="en-US" dirty="0" smtClean="0"/>
              <a:t>are </a:t>
            </a:r>
            <a:r>
              <a:rPr lang="en-US" dirty="0"/>
              <a:t>treated like any other </a:t>
            </a:r>
            <a:r>
              <a:rPr lang="en-US" dirty="0" smtClean="0"/>
              <a:t>variable</a:t>
            </a:r>
          </a:p>
          <a:p>
            <a:r>
              <a:rPr lang="en-US" sz="3200" dirty="0" smtClean="0"/>
              <a:t>Passed as an </a:t>
            </a:r>
            <a:r>
              <a:rPr lang="en-US" sz="3200" b="1" dirty="0" smtClean="0">
                <a:solidFill>
                  <a:schemeClr val="bg1"/>
                </a:solidFill>
              </a:rPr>
              <a:t>argument</a:t>
            </a:r>
            <a:endParaRPr lang="bg-BG" sz="3200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Returned</a:t>
            </a:r>
            <a:r>
              <a:rPr lang="en-US" sz="3200" b="1" dirty="0" smtClean="0"/>
              <a:t> </a:t>
            </a:r>
            <a:r>
              <a:rPr lang="en-US" sz="3200" dirty="0"/>
              <a:t>by another </a:t>
            </a:r>
            <a:r>
              <a:rPr lang="en-US" sz="3200" dirty="0" smtClean="0"/>
              <a:t>function</a:t>
            </a:r>
            <a:endParaRPr lang="bg-BG" sz="3200" dirty="0" smtClean="0"/>
          </a:p>
          <a:p>
            <a:r>
              <a:rPr lang="en-US" sz="3200" dirty="0" smtClean="0"/>
              <a:t>Assigned </a:t>
            </a:r>
            <a:r>
              <a:rPr lang="en-US" sz="3200" dirty="0"/>
              <a:t>as a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  <a:r>
              <a:rPr lang="en-US" sz="3200" dirty="0"/>
              <a:t> to a 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  <a:endParaRPr lang="bg-BG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1821000" y="4059000"/>
            <a:ext cx="9135000" cy="2151128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bg-BG" sz="2800" dirty="0" smtClean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FF"/>
                </a:solidFill>
              </a:rPr>
              <a:t>The </a:t>
            </a:r>
            <a:r>
              <a:rPr lang="en-US" sz="2800" dirty="0">
                <a:solidFill>
                  <a:srgbClr val="FFFFFF"/>
                </a:solidFill>
              </a:rPr>
              <a:t>term "first-class" means that something is just a value. A first-class function is one that can go anywhere that any other value can go - there are few to no restrictions.</a:t>
            </a:r>
          </a:p>
          <a:p>
            <a:pPr algn="r"/>
            <a:r>
              <a:rPr lang="en-US" sz="28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Michael </a:t>
            </a:r>
            <a:r>
              <a:rPr lang="en-US" sz="280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Fogus</a:t>
            </a:r>
            <a:r>
              <a:rPr lang="en-US" sz="28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Functional </a:t>
            </a:r>
            <a:r>
              <a:rPr lang="en-US" sz="280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endParaRPr lang="bg-BG" sz="2800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30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4344" y="983404"/>
            <a:ext cx="10698277" cy="541378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Can be passed as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to another function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58673" y="1884462"/>
            <a:ext cx="3934810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function </a:t>
            </a:r>
            <a:r>
              <a:rPr lang="en-US" dirty="0" err="1">
                <a:solidFill>
                  <a:schemeClr val="bg1"/>
                </a:solidFill>
              </a:rPr>
              <a:t>sayHello</a:t>
            </a:r>
            <a:r>
              <a:rPr lang="en-US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return "Hello, 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58673" y="3455675"/>
            <a:ext cx="7037779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 greeting(</a:t>
            </a:r>
            <a:r>
              <a:rPr lang="en-US" dirty="0" err="1">
                <a:solidFill>
                  <a:schemeClr val="bg1"/>
                </a:solidFill>
              </a:rPr>
              <a:t>helloMessage</a:t>
            </a:r>
            <a:r>
              <a:rPr lang="en-US" dirty="0">
                <a:solidFill>
                  <a:schemeClr val="tx1"/>
                </a:solidFill>
              </a:rPr>
              <a:t>, name)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return </a:t>
            </a:r>
            <a:r>
              <a:rPr lang="en-US" dirty="0" err="1">
                <a:solidFill>
                  <a:schemeClr val="bg1"/>
                </a:solidFill>
              </a:rPr>
              <a:t>helloMessage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 + 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   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658673" y="5099494"/>
            <a:ext cx="8907739" cy="956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console.log(greeting (</a:t>
            </a:r>
            <a:r>
              <a:rPr lang="en-US" dirty="0" err="1">
                <a:solidFill>
                  <a:schemeClr val="bg1"/>
                </a:solidFill>
              </a:rPr>
              <a:t>sayHello</a:t>
            </a:r>
            <a:r>
              <a:rPr lang="en-US" dirty="0">
                <a:solidFill>
                  <a:schemeClr val="tx1"/>
                </a:solidFill>
              </a:rPr>
              <a:t>, "JavaScript!"));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Hello, JavaScript!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66001" y="983404"/>
            <a:ext cx="9990000" cy="541378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r>
              <a:rPr lang="en-US" b="1" dirty="0"/>
              <a:t> </a:t>
            </a:r>
            <a:r>
              <a:rPr lang="en-US" dirty="0"/>
              <a:t>by another function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We can do that, because we treated functions </a:t>
            </a:r>
            <a:r>
              <a:rPr lang="en-US" dirty="0" smtClean="0"/>
              <a:t>in JavaScript </a:t>
            </a:r>
            <a:r>
              <a:rPr lang="en-US" dirty="0"/>
              <a:t>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811000" y="3114000"/>
            <a:ext cx="5791622" cy="2063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tx1"/>
                </a:solidFill>
              </a:rPr>
              <a:t>sayHello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function () 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    console.log('Hello!');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00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776001" y="995847"/>
            <a:ext cx="10215000" cy="541378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Can be assigned 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to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609219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dirty="0"/>
              <a:t>That function can be </a:t>
            </a:r>
            <a:r>
              <a:rPr lang="en-US" sz="3400" b="1" dirty="0">
                <a:solidFill>
                  <a:schemeClr val="bg1"/>
                </a:solidFill>
              </a:rPr>
              <a:t>invoked</a:t>
            </a:r>
            <a:r>
              <a:rPr lang="en-US" sz="3400" dirty="0"/>
              <a:t> by adding </a:t>
            </a:r>
            <a:r>
              <a:rPr lang="en-US" sz="3400" dirty="0" smtClean="0"/>
              <a:t>parentheses "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 smtClean="0"/>
              <a:t>" </a:t>
            </a:r>
            <a:r>
              <a:rPr lang="en-US" sz="3400" dirty="0"/>
              <a:t>at the end after the variable name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76000" y="1854000"/>
            <a:ext cx="5518038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write = </a:t>
            </a:r>
            <a:r>
              <a:rPr lang="en-US" sz="2400" dirty="0">
                <a:solidFill>
                  <a:schemeClr val="bg1"/>
                </a:solidFill>
              </a:rPr>
              <a:t>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  return "Hello, world!";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bg-BG" sz="24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4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856000" y="5049000"/>
            <a:ext cx="7363411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console.log(write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Hello, world!</a:t>
            </a:r>
            <a:r>
              <a:rPr lang="en-US" sz="2400" dirty="0">
                <a:solidFill>
                  <a:schemeClr val="tx1"/>
                </a:solidFill>
              </a:rPr>
              <a:t>  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482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Take other </a:t>
            </a:r>
            <a:r>
              <a:rPr lang="en-US" sz="3400" b="1" dirty="0">
                <a:solidFill>
                  <a:schemeClr val="bg1"/>
                </a:solidFill>
              </a:rPr>
              <a:t>functions </a:t>
            </a:r>
            <a:r>
              <a:rPr lang="en-US" sz="3400" dirty="0"/>
              <a:t>as an </a:t>
            </a:r>
            <a:r>
              <a:rPr lang="en-US" sz="3400" b="1" dirty="0">
                <a:solidFill>
                  <a:schemeClr val="bg1"/>
                </a:solidFill>
              </a:rPr>
              <a:t>argument </a:t>
            </a:r>
            <a:r>
              <a:rPr lang="en-US" sz="3400" dirty="0"/>
              <a:t>or </a:t>
            </a:r>
            <a:r>
              <a:rPr lang="en-US" sz="3400" b="1" dirty="0">
                <a:solidFill>
                  <a:schemeClr val="bg1"/>
                </a:solidFill>
              </a:rPr>
              <a:t>return a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function </a:t>
            </a:r>
            <a:r>
              <a:rPr lang="en-US" sz="3400" dirty="0"/>
              <a:t>as a result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93994" y="4779441"/>
            <a:ext cx="5227262" cy="956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</a:t>
            </a:r>
            <a:r>
              <a:rPr lang="en-US" sz="2400" dirty="0" err="1">
                <a:solidFill>
                  <a:schemeClr val="tx1"/>
                </a:solidFill>
              </a:rPr>
              <a:t>myFunc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sayHello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bg1"/>
                </a:solidFill>
              </a:rPr>
              <a:t>myFunc</a:t>
            </a:r>
            <a:r>
              <a:rPr lang="en-US" sz="2400" dirty="0">
                <a:solidFill>
                  <a:schemeClr val="bg1"/>
                </a:solidFill>
              </a:rPr>
              <a:t>();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i="1" dirty="0">
                <a:solidFill>
                  <a:schemeClr val="accent2"/>
                </a:solidFill>
              </a:rPr>
              <a:t>// Hello!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93994" y="2396615"/>
            <a:ext cx="7154094" cy="20641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</a:t>
            </a:r>
            <a:r>
              <a:rPr lang="en-US" sz="2400" dirty="0" err="1">
                <a:solidFill>
                  <a:schemeClr val="tx1"/>
                </a:solidFill>
              </a:rPr>
              <a:t>sayHello</a:t>
            </a:r>
            <a:r>
              <a:rPr lang="en-US" sz="2400" dirty="0">
                <a:solidFill>
                  <a:schemeClr val="tx1"/>
                </a:solidFill>
              </a:rPr>
              <a:t> =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smtClean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bg1"/>
                </a:solidFill>
              </a:rPr>
              <a:t>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   </a:t>
            </a:r>
            <a:r>
              <a:rPr lang="en-US" sz="2400" dirty="0" smtClean="0">
                <a:solidFill>
                  <a:schemeClr val="tx1"/>
                </a:solidFill>
              </a:rPr>
              <a:t>console.log</a:t>
            </a:r>
            <a:r>
              <a:rPr lang="en-US" sz="2400" dirty="0">
                <a:solidFill>
                  <a:schemeClr val="tx1"/>
                </a:solidFill>
              </a:rPr>
              <a:t>("Hello!");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}</a:t>
            </a:r>
            <a:r>
              <a:rPr lang="bg-BG" sz="2400" i="1" dirty="0">
                <a:solidFill>
                  <a:schemeClr val="tx1"/>
                </a:solidFill>
                <a:sym typeface="Wingdings" pitchFamily="2" charset="2"/>
              </a:rPr>
              <a:t>		  </a:t>
            </a:r>
            <a:endParaRPr lang="en-US" sz="24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66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4625</TotalTime>
  <Words>1227</Words>
  <Application>Microsoft Office PowerPoint</Application>
  <PresentationFormat>Widescreen</PresentationFormat>
  <Paragraphs>338</Paragraphs>
  <Slides>39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맑은 고딕</vt:lpstr>
      <vt:lpstr>Arial</vt:lpstr>
      <vt:lpstr>Calibri</vt:lpstr>
      <vt:lpstr>Candara</vt:lpstr>
      <vt:lpstr>Comic Sans MS</vt:lpstr>
      <vt:lpstr>Consolas</vt:lpstr>
      <vt:lpstr>Harlow Solid Italic</vt:lpstr>
      <vt:lpstr>Malgun Gothic (Body)</vt:lpstr>
      <vt:lpstr>Wingdings</vt:lpstr>
      <vt:lpstr>Wingdings 2</vt:lpstr>
      <vt:lpstr>SoftUni</vt:lpstr>
      <vt:lpstr>Advanced Functions</vt:lpstr>
      <vt:lpstr>Table of Contents</vt:lpstr>
      <vt:lpstr>Have a Question?</vt:lpstr>
      <vt:lpstr>Functions</vt:lpstr>
      <vt:lpstr>First-Class Functions</vt:lpstr>
      <vt:lpstr>First-Class Functions</vt:lpstr>
      <vt:lpstr>First-Class Functions </vt:lpstr>
      <vt:lpstr>First-Class Functions </vt:lpstr>
      <vt:lpstr>Higher-Order Functions </vt:lpstr>
      <vt:lpstr>Predicates</vt:lpstr>
      <vt:lpstr>Built-in Higher Order Functions</vt:lpstr>
      <vt:lpstr>Pure Functions</vt:lpstr>
      <vt:lpstr>Referential Transparency</vt:lpstr>
      <vt:lpstr>Currying</vt:lpstr>
      <vt:lpstr>Currying</vt:lpstr>
      <vt:lpstr>Currying Usage</vt:lpstr>
      <vt:lpstr>Partial Application</vt:lpstr>
      <vt:lpstr>Currying vs Partial Application</vt:lpstr>
      <vt:lpstr>Immediately-Invoked  Function Expressions</vt:lpstr>
      <vt:lpstr>What is IIFE?</vt:lpstr>
      <vt:lpstr>Closure</vt:lpstr>
      <vt:lpstr>Closure</vt:lpstr>
      <vt:lpstr>Functions Returning Functions</vt:lpstr>
      <vt:lpstr>Problem: Command Processor</vt:lpstr>
      <vt:lpstr>Solution: Command Processor</vt:lpstr>
      <vt:lpstr>Error Handling</vt:lpstr>
      <vt:lpstr>Error Handling</vt:lpstr>
      <vt:lpstr>Error Handling</vt:lpstr>
      <vt:lpstr>Types of Errors</vt:lpstr>
      <vt:lpstr>Error Handling – Exceptions (Errors)</vt:lpstr>
      <vt:lpstr>Error Handling – Special Values</vt:lpstr>
      <vt:lpstr>Throwing Errors (Exceptions)</vt:lpstr>
      <vt:lpstr>Try – Catch</vt:lpstr>
      <vt:lpstr>Exception Properties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First-Class Functions in JS</dc:title>
  <dc:subject>Software Development</dc:subject>
  <dc:creator>Software University</dc:creator>
  <cp:keywords>JS; JavaScript; programming; course;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41</cp:revision>
  <dcterms:created xsi:type="dcterms:W3CDTF">2018-05-23T13:08:44Z</dcterms:created>
  <dcterms:modified xsi:type="dcterms:W3CDTF">2020-10-08T13:10:28Z</dcterms:modified>
  <cp:category>JS; JavaScript; front-end; ES6; ES2015; ES2016; ES2017; Web development; computer programming; programming</cp:category>
</cp:coreProperties>
</file>