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8" r:id="rId7"/>
    <p:sldId id="261" r:id="rId8"/>
    <p:sldId id="266" r:id="rId9"/>
    <p:sldId id="260" r:id="rId10"/>
    <p:sldId id="265" r:id="rId11"/>
    <p:sldId id="270" r:id="rId12"/>
    <p:sldId id="269" r:id="rId13"/>
    <p:sldId id="271" r:id="rId14"/>
    <p:sldId id="272" r:id="rId15"/>
    <p:sldId id="273" r:id="rId16"/>
    <p:sldId id="274" r:id="rId17"/>
    <p:sldId id="275" r:id="rId18"/>
    <p:sldId id="263" r:id="rId19"/>
    <p:sldId id="264" r:id="rId20"/>
  </p:sldIdLst>
  <p:sldSz cx="12192000" cy="6858000"/>
  <p:notesSz cx="7559675" cy="1069181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stomShape 1" hidden="1"/>
          <p:cNvSpPr/>
          <p:nvPr/>
        </p:nvSpPr>
        <p:spPr>
          <a:xfrm>
            <a:off x="0" y="6400800"/>
            <a:ext cx="12191040" cy="4561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" name="CustomShape 2" hidden="1"/>
          <p:cNvSpPr/>
          <p:nvPr/>
        </p:nvSpPr>
        <p:spPr>
          <a:xfrm>
            <a:off x="0" y="6334200"/>
            <a:ext cx="12191040" cy="6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Line 3"/>
          <p:cNvSpPr/>
          <p:nvPr/>
        </p:nvSpPr>
        <p:spPr>
          <a:xfrm>
            <a:off x="1193400" y="1737720"/>
            <a:ext cx="9966960" cy="36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3240" y="6400800"/>
            <a:ext cx="12187800" cy="4561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CustomShape 5"/>
          <p:cNvSpPr/>
          <p:nvPr/>
        </p:nvSpPr>
        <p:spPr>
          <a:xfrm>
            <a:off x="0" y="6334200"/>
            <a:ext cx="12187800" cy="6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Line 6"/>
          <p:cNvSpPr/>
          <p:nvPr/>
        </p:nvSpPr>
        <p:spPr>
          <a:xfrm>
            <a:off x="1207440" y="4343400"/>
            <a:ext cx="9875520" cy="36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" name="PlaceHolder 7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080" cy="12499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ru-RU" sz="4400" b="0" strike="noStrike" spc="-1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</a:p>
        </p:txBody>
      </p:sp>
      <p:sp>
        <p:nvSpPr>
          <p:cNvPr id="7" name="PlaceHolder 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800" b="0" strike="noStrike" spc="-1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800" b="0" strike="noStrike" spc="-1">
                <a:solidFill>
                  <a:srgbClr val="000000"/>
                </a:solidFill>
                <a:latin typeface="Arial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800" b="0" strike="noStrike" spc="-1">
                <a:solidFill>
                  <a:srgbClr val="000000"/>
                </a:solidFill>
                <a:latin typeface="Arial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800" b="0" strike="noStrike" spc="-1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800" b="0" strike="noStrike" spc="-1">
                <a:solidFill>
                  <a:srgbClr val="000000"/>
                </a:solidFill>
                <a:latin typeface="Arial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800" b="0" strike="noStrike" spc="-1">
                <a:solidFill>
                  <a:srgbClr val="000000"/>
                </a:solidFill>
                <a:latin typeface="Arial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800" b="0" strike="noStrike" spc="-1">
                <a:solidFill>
                  <a:srgbClr val="000000"/>
                </a:solidFill>
                <a:latin typeface="Arial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0" y="6400800"/>
            <a:ext cx="12191040" cy="4561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CustomShape 2"/>
          <p:cNvSpPr/>
          <p:nvPr/>
        </p:nvSpPr>
        <p:spPr>
          <a:xfrm>
            <a:off x="0" y="6334200"/>
            <a:ext cx="12191040" cy="6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Line 3"/>
          <p:cNvSpPr/>
          <p:nvPr/>
        </p:nvSpPr>
        <p:spPr>
          <a:xfrm>
            <a:off x="1193400" y="1737720"/>
            <a:ext cx="9966960" cy="36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ru-RU" sz="1800" b="0" strike="noStrike" spc="-1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</a:p>
        </p:txBody>
      </p:sp>
      <p:sp>
        <p:nvSpPr>
          <p:cNvPr id="48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800" b="0" strike="noStrike" spc="-1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latin typeface="Arial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0" y="1732880"/>
            <a:ext cx="12191040" cy="1882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 fontScale="25000" lnSpcReduction="20000"/>
          </a:bodyPr>
          <a:lstStyle/>
          <a:p>
            <a:pPr algn="ctr">
              <a:lnSpc>
                <a:spcPct val="170000"/>
              </a:lnSpc>
            </a:pPr>
            <a:r>
              <a:rPr lang="ru-RU" sz="7600" b="0" strike="noStrike" spc="-52" dirty="0">
                <a:solidFill>
                  <a:srgbClr val="000000"/>
                </a:solidFill>
                <a:latin typeface="PT Astra Serif" panose="020A0603040505020204" pitchFamily="18" charset="-52"/>
                <a:ea typeface="PT Astra Serif" panose="020A0603040505020204" pitchFamily="18" charset="-52"/>
              </a:rPr>
              <a:t>ОГБПОУ «Томский техникум информационных технологий»</a:t>
            </a:r>
            <a:br>
              <a:rPr dirty="0">
                <a:latin typeface="PT Astra Serif" panose="020A0603040505020204" pitchFamily="18" charset="-52"/>
                <a:ea typeface="PT Astra Serif" panose="020A0603040505020204" pitchFamily="18" charset="-52"/>
              </a:rPr>
            </a:br>
            <a:br>
              <a:rPr dirty="0">
                <a:latin typeface="PT Astra Serif" panose="020A0603040505020204" pitchFamily="18" charset="-52"/>
                <a:ea typeface="PT Astra Serif" panose="020A0603040505020204" pitchFamily="18" charset="-52"/>
              </a:rPr>
            </a:br>
            <a:br>
              <a:rPr dirty="0">
                <a:latin typeface="PT Astra Serif" panose="020A0603040505020204" pitchFamily="18" charset="-52"/>
                <a:ea typeface="PT Astra Serif" panose="020A0603040505020204" pitchFamily="18" charset="-52"/>
              </a:rPr>
            </a:br>
            <a:br>
              <a:rPr dirty="0">
                <a:latin typeface="PT Astra Serif" panose="020A0603040505020204" pitchFamily="18" charset="-52"/>
                <a:ea typeface="PT Astra Serif" panose="020A0603040505020204" pitchFamily="18" charset="-52"/>
              </a:rPr>
            </a:br>
            <a:br>
              <a:rPr dirty="0">
                <a:latin typeface="PT Astra Serif" panose="020A0603040505020204" pitchFamily="18" charset="-52"/>
                <a:ea typeface="PT Astra Serif" panose="020A0603040505020204" pitchFamily="18" charset="-52"/>
              </a:rPr>
            </a:br>
            <a:br>
              <a:rPr dirty="0">
                <a:latin typeface="PT Astra Serif" panose="020A0603040505020204" pitchFamily="18" charset="-52"/>
                <a:ea typeface="PT Astra Serif" panose="020A0603040505020204" pitchFamily="18" charset="-52"/>
              </a:rPr>
            </a:br>
            <a:r>
              <a:rPr lang="ru-RU" sz="14400" b="0" i="1" strike="noStrike" spc="-52" dirty="0">
                <a:solidFill>
                  <a:srgbClr val="000000"/>
                </a:solidFill>
                <a:latin typeface="PT Astra Serif" panose="020A0603040505020204" pitchFamily="18" charset="-52"/>
                <a:ea typeface="PT Astra Serif" panose="020A0603040505020204" pitchFamily="18" charset="-52"/>
              </a:rPr>
              <a:t>Разработка и тестирование информационной системы </a:t>
            </a:r>
          </a:p>
          <a:p>
            <a:pPr algn="ctr">
              <a:lnSpc>
                <a:spcPct val="170000"/>
              </a:lnSpc>
            </a:pPr>
            <a:r>
              <a:rPr lang="ru-RU" sz="14400" b="0" i="1" strike="noStrike" spc="-52" dirty="0">
                <a:solidFill>
                  <a:srgbClr val="000000"/>
                </a:solidFill>
                <a:latin typeface="PT Astra Serif" panose="020A0603040505020204" pitchFamily="18" charset="-52"/>
                <a:ea typeface="PT Astra Serif" panose="020A0603040505020204" pitchFamily="18" charset="-52"/>
              </a:rPr>
              <a:t>«Кофе пьём»</a:t>
            </a:r>
            <a:endParaRPr lang="ru-RU" sz="7700" b="0" strike="noStrike" spc="-1" dirty="0">
              <a:latin typeface="PT Astra Serif" panose="020A0603040505020204" pitchFamily="18" charset="-52"/>
              <a:ea typeface="PT Astra Serif" panose="020A0603040505020204" pitchFamily="18" charset="-52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5931720" y="4455360"/>
            <a:ext cx="5730120" cy="1436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lang="ru-RU" sz="2000" b="0" strike="noStrike" spc="-1" dirty="0">
                <a:solidFill>
                  <a:srgbClr val="000000"/>
                </a:solidFill>
                <a:latin typeface="PT Astra Serif" panose="020A0603040505020204" pitchFamily="18" charset="-52"/>
                <a:ea typeface="PT Astra Serif" panose="020A0603040505020204" pitchFamily="18" charset="-52"/>
              </a:rPr>
              <a:t>Подготовил: студент </a:t>
            </a:r>
            <a:r>
              <a:rPr lang="ru-RU" sz="2000" spc="-1" dirty="0">
                <a:solidFill>
                  <a:srgbClr val="000000"/>
                </a:solidFill>
                <a:latin typeface="PT Astra Serif" panose="020A0603040505020204" pitchFamily="18" charset="-52"/>
                <a:ea typeface="PT Astra Serif" panose="020A0603040505020204" pitchFamily="18" charset="-52"/>
              </a:rPr>
              <a:t>602</a:t>
            </a:r>
            <a:r>
              <a:rPr lang="ru-RU" sz="2000" b="0" strike="noStrike" spc="-1" dirty="0">
                <a:solidFill>
                  <a:srgbClr val="000000"/>
                </a:solidFill>
                <a:latin typeface="PT Astra Serif" panose="020A0603040505020204" pitchFamily="18" charset="-52"/>
                <a:ea typeface="PT Astra Serif" panose="020A0603040505020204" pitchFamily="18" charset="-52"/>
              </a:rPr>
              <a:t> группы Кипоров В.А.</a:t>
            </a:r>
            <a:endParaRPr lang="ru-RU" sz="2000" b="0" strike="noStrike" spc="-1" dirty="0">
              <a:latin typeface="PT Astra Serif" panose="020A0603040505020204" pitchFamily="18" charset="-52"/>
              <a:ea typeface="PT Astra Serif" panose="020A0603040505020204" pitchFamily="18" charset="-52"/>
            </a:endParaRPr>
          </a:p>
        </p:txBody>
      </p:sp>
      <p:sp>
        <p:nvSpPr>
          <p:cNvPr id="87" name="CustomShape 3"/>
          <p:cNvSpPr/>
          <p:nvPr/>
        </p:nvSpPr>
        <p:spPr>
          <a:xfrm>
            <a:off x="-60480" y="5892840"/>
            <a:ext cx="12191040" cy="39865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ru-RU" sz="2000" b="0" strike="noStrike" spc="-1" dirty="0">
                <a:solidFill>
                  <a:srgbClr val="000000"/>
                </a:solidFill>
                <a:latin typeface="PT Astra Serif" panose="020A0603040505020204" pitchFamily="18" charset="-52"/>
                <a:ea typeface="PT Astra Serif" panose="020A0603040505020204" pitchFamily="18" charset="-52"/>
              </a:rPr>
              <a:t>ТОМСК 2023</a:t>
            </a:r>
            <a:endParaRPr lang="ru-RU" sz="2000" b="0" strike="noStrike" spc="-1" dirty="0">
              <a:latin typeface="PT Astra Serif" panose="020A0603040505020204" pitchFamily="18" charset="-52"/>
              <a:ea typeface="PT Astra Serif" panose="020A0603040505020204" pitchFamily="18" charset="-5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960" y="-184778"/>
            <a:ext cx="12191040" cy="999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ctr">
              <a:lnSpc>
                <a:spcPct val="85000"/>
              </a:lnSpc>
            </a:pPr>
            <a:r>
              <a:rPr lang="ru-RU" sz="4800" b="0" strike="noStrike" spc="-52" dirty="0">
                <a:solidFill>
                  <a:srgbClr val="000000"/>
                </a:solidFill>
                <a:latin typeface="PT Astra Serif" panose="020A0603040505020204" pitchFamily="18" charset="0"/>
                <a:ea typeface="PT Astra Serif" panose="020A0603040505020204" pitchFamily="18" charset="0"/>
              </a:rPr>
              <a:t>Примеры тест-кейсов</a:t>
            </a:r>
            <a:endParaRPr lang="ru-RU" sz="4800" b="0" strike="noStrike" spc="-1" dirty="0">
              <a:latin typeface="PT Astra Serif" panose="020A0603040505020204" pitchFamily="18" charset="0"/>
              <a:ea typeface="PT Astra Serif" panose="020A0603040505020204" pitchFamily="18" charset="0"/>
            </a:endParaRPr>
          </a:p>
        </p:txBody>
      </p:sp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7FC556A2-DEC8-4913-A42F-313C17898D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4301001"/>
              </p:ext>
            </p:extLst>
          </p:nvPr>
        </p:nvGraphicFramePr>
        <p:xfrm>
          <a:off x="960" y="814942"/>
          <a:ext cx="12191040" cy="604572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35200">
                  <a:extLst>
                    <a:ext uri="{9D8B030D-6E8A-4147-A177-3AD203B41FA5}">
                      <a16:colId xmlns:a16="http://schemas.microsoft.com/office/drawing/2014/main" val="2692640158"/>
                    </a:ext>
                  </a:extLst>
                </a:gridCol>
                <a:gridCol w="9955840">
                  <a:extLst>
                    <a:ext uri="{9D8B030D-6E8A-4147-A177-3AD203B41FA5}">
                      <a16:colId xmlns:a16="http://schemas.microsoft.com/office/drawing/2014/main" val="345223878"/>
                    </a:ext>
                  </a:extLst>
                </a:gridCol>
              </a:tblGrid>
              <a:tr h="139922">
                <a:tc>
                  <a:txBody>
                    <a:bodyPr/>
                    <a:lstStyle/>
                    <a:p>
                      <a:pPr marR="90170" algn="just" hangingPunct="0">
                        <a:lnSpc>
                          <a:spcPct val="150000"/>
                        </a:lnSpc>
                      </a:pPr>
                      <a:r>
                        <a:rPr lang="ru-RU" sz="1200" kern="150">
                          <a:effectLst/>
                          <a:latin typeface="PT Astra Serif" panose="020A0603040505020204" pitchFamily="18" charset="-52"/>
                          <a:ea typeface="PT Astra Serif" panose="020A0603040505020204" pitchFamily="18" charset="-52"/>
                        </a:rPr>
                        <a:t>Тестовый пример</a:t>
                      </a:r>
                      <a:r>
                        <a:rPr lang="en-US" sz="1200" kern="150">
                          <a:effectLst/>
                          <a:latin typeface="PT Astra Serif" panose="020A0603040505020204" pitchFamily="18" charset="-52"/>
                          <a:ea typeface="PT Astra Serif" panose="020A0603040505020204" pitchFamily="18" charset="-52"/>
                        </a:rPr>
                        <a:t>#</a:t>
                      </a:r>
                      <a:endParaRPr lang="ru-RU" sz="1200" kern="150">
                        <a:solidFill>
                          <a:srgbClr val="000000"/>
                        </a:solidFill>
                        <a:effectLst/>
                        <a:latin typeface="PT Astra Serif" panose="020A0603040505020204" pitchFamily="18" charset="-52"/>
                        <a:ea typeface="PT Astra Serif" panose="020A0603040505020204" pitchFamily="18" charset="-52"/>
                        <a:cs typeface="PT Astra Serif" panose="020A0603040505020204" pitchFamily="18" charset="-52"/>
                      </a:endParaRPr>
                    </a:p>
                  </a:txBody>
                  <a:tcPr marL="28533" marR="28533" marT="0" marB="0" anchor="ctr"/>
                </a:tc>
                <a:tc>
                  <a:txBody>
                    <a:bodyPr/>
                    <a:lstStyle/>
                    <a:p>
                      <a:pPr marR="90170" algn="just" hangingPunct="0">
                        <a:lnSpc>
                          <a:spcPct val="150000"/>
                        </a:lnSpc>
                      </a:pPr>
                      <a:r>
                        <a:rPr lang="ru-RU" sz="1200" kern="150">
                          <a:effectLst/>
                          <a:latin typeface="PT Astra Serif" panose="020A0603040505020204" pitchFamily="18" charset="-52"/>
                          <a:ea typeface="PT Astra Serif" panose="020A0603040505020204" pitchFamily="18" charset="-52"/>
                        </a:rPr>
                        <a:t>ТП_П_2</a:t>
                      </a:r>
                      <a:endParaRPr lang="ru-RU" sz="1200" kern="150">
                        <a:solidFill>
                          <a:srgbClr val="000000"/>
                        </a:solidFill>
                        <a:effectLst/>
                        <a:latin typeface="PT Astra Serif" panose="020A0603040505020204" pitchFamily="18" charset="-52"/>
                        <a:ea typeface="PT Astra Serif" panose="020A0603040505020204" pitchFamily="18" charset="-52"/>
                        <a:cs typeface="PT Astra Serif" panose="020A0603040505020204" pitchFamily="18" charset="-52"/>
                      </a:endParaRPr>
                    </a:p>
                  </a:txBody>
                  <a:tcPr marL="28533" marR="28533" marT="0" marB="0" anchor="ctr"/>
                </a:tc>
                <a:extLst>
                  <a:ext uri="{0D108BD9-81ED-4DB2-BD59-A6C34878D82A}">
                    <a16:rowId xmlns:a16="http://schemas.microsoft.com/office/drawing/2014/main" val="3094413150"/>
                  </a:ext>
                </a:extLst>
              </a:tr>
              <a:tr h="298990">
                <a:tc>
                  <a:txBody>
                    <a:bodyPr/>
                    <a:lstStyle/>
                    <a:p>
                      <a:pPr marR="90170" algn="just" hangingPunct="0">
                        <a:lnSpc>
                          <a:spcPct val="150000"/>
                        </a:lnSpc>
                      </a:pPr>
                      <a:r>
                        <a:rPr lang="ru-RU" sz="1200" kern="150">
                          <a:effectLst/>
                          <a:latin typeface="PT Astra Serif" panose="020A0603040505020204" pitchFamily="18" charset="-52"/>
                          <a:ea typeface="PT Astra Serif" panose="020A0603040505020204" pitchFamily="18" charset="-52"/>
                        </a:rPr>
                        <a:t>Приоритет тестирования</a:t>
                      </a:r>
                      <a:endParaRPr lang="ru-RU" sz="1200" kern="150">
                        <a:solidFill>
                          <a:srgbClr val="000000"/>
                        </a:solidFill>
                        <a:effectLst/>
                        <a:latin typeface="PT Astra Serif" panose="020A0603040505020204" pitchFamily="18" charset="-52"/>
                        <a:ea typeface="PT Astra Serif" panose="020A0603040505020204" pitchFamily="18" charset="-52"/>
                        <a:cs typeface="PT Astra Serif" panose="020A0603040505020204" pitchFamily="18" charset="-52"/>
                      </a:endParaRPr>
                    </a:p>
                  </a:txBody>
                  <a:tcPr marL="28533" marR="28533" marT="0" marB="0" anchor="ctr"/>
                </a:tc>
                <a:tc>
                  <a:txBody>
                    <a:bodyPr/>
                    <a:lstStyle/>
                    <a:p>
                      <a:pPr marR="90170" algn="just" hangingPunct="0">
                        <a:lnSpc>
                          <a:spcPct val="150000"/>
                        </a:lnSpc>
                      </a:pPr>
                      <a:r>
                        <a:rPr lang="ru-RU" sz="1200" kern="150">
                          <a:effectLst/>
                          <a:latin typeface="PT Astra Serif" panose="020A0603040505020204" pitchFamily="18" charset="-52"/>
                          <a:ea typeface="PT Astra Serif" panose="020A0603040505020204" pitchFamily="18" charset="-52"/>
                        </a:rPr>
                        <a:t>Высокий.</a:t>
                      </a:r>
                      <a:endParaRPr lang="ru-RU" sz="1200" kern="150">
                        <a:solidFill>
                          <a:srgbClr val="000000"/>
                        </a:solidFill>
                        <a:effectLst/>
                        <a:latin typeface="PT Astra Serif" panose="020A0603040505020204" pitchFamily="18" charset="-52"/>
                        <a:ea typeface="PT Astra Serif" panose="020A0603040505020204" pitchFamily="18" charset="-52"/>
                        <a:cs typeface="PT Astra Serif" panose="020A0603040505020204" pitchFamily="18" charset="-52"/>
                      </a:endParaRPr>
                    </a:p>
                  </a:txBody>
                  <a:tcPr marL="28533" marR="28533" marT="0" marB="0" anchor="ctr"/>
                </a:tc>
                <a:extLst>
                  <a:ext uri="{0D108BD9-81ED-4DB2-BD59-A6C34878D82A}">
                    <a16:rowId xmlns:a16="http://schemas.microsoft.com/office/drawing/2014/main" val="2860624736"/>
                  </a:ext>
                </a:extLst>
              </a:tr>
              <a:tr h="298990">
                <a:tc>
                  <a:txBody>
                    <a:bodyPr/>
                    <a:lstStyle/>
                    <a:p>
                      <a:pPr marR="90170" algn="just" hangingPunct="0">
                        <a:lnSpc>
                          <a:spcPct val="150000"/>
                        </a:lnSpc>
                      </a:pPr>
                      <a:r>
                        <a:rPr lang="ru-RU" sz="1200" kern="150">
                          <a:effectLst/>
                          <a:latin typeface="PT Astra Serif" panose="020A0603040505020204" pitchFamily="18" charset="-52"/>
                          <a:ea typeface="PT Astra Serif" panose="020A0603040505020204" pitchFamily="18" charset="-52"/>
                        </a:rPr>
                        <a:t>Заголовок/название теста</a:t>
                      </a:r>
                      <a:endParaRPr lang="ru-RU" sz="1200" kern="150">
                        <a:solidFill>
                          <a:srgbClr val="000000"/>
                        </a:solidFill>
                        <a:effectLst/>
                        <a:latin typeface="PT Astra Serif" panose="020A0603040505020204" pitchFamily="18" charset="-52"/>
                        <a:ea typeface="PT Astra Serif" panose="020A0603040505020204" pitchFamily="18" charset="-52"/>
                        <a:cs typeface="PT Astra Serif" panose="020A0603040505020204" pitchFamily="18" charset="-52"/>
                      </a:endParaRPr>
                    </a:p>
                  </a:txBody>
                  <a:tcPr marL="28533" marR="28533" marT="0" marB="0" anchor="ctr"/>
                </a:tc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50000"/>
                        </a:lnSpc>
                      </a:pPr>
                      <a:r>
                        <a:rPr lang="ru-RU" sz="1200" kern="150" dirty="0">
                          <a:effectLst/>
                          <a:latin typeface="PT Astra Serif" panose="020A0603040505020204" pitchFamily="18" charset="-52"/>
                          <a:ea typeface="PT Astra Serif" panose="020A0603040505020204" pitchFamily="18" charset="-52"/>
                        </a:rPr>
                        <a:t>Тестирование авторизации пользователя.</a:t>
                      </a:r>
                      <a:endParaRPr lang="ru-RU" sz="1200" kern="150" dirty="0">
                        <a:solidFill>
                          <a:srgbClr val="000000"/>
                        </a:solidFill>
                        <a:effectLst/>
                        <a:latin typeface="PT Astra Serif" panose="020A0603040505020204" pitchFamily="18" charset="-52"/>
                        <a:ea typeface="PT Astra Serif" panose="020A0603040505020204" pitchFamily="18" charset="-52"/>
                        <a:cs typeface="PT Astra Serif" panose="020A0603040505020204" pitchFamily="18" charset="-52"/>
                      </a:endParaRPr>
                    </a:p>
                  </a:txBody>
                  <a:tcPr marL="28533" marR="28533" marT="0" marB="0" anchor="ctr"/>
                </a:tc>
                <a:extLst>
                  <a:ext uri="{0D108BD9-81ED-4DB2-BD59-A6C34878D82A}">
                    <a16:rowId xmlns:a16="http://schemas.microsoft.com/office/drawing/2014/main" val="1276360761"/>
                  </a:ext>
                </a:extLst>
              </a:tr>
              <a:tr h="935266">
                <a:tc>
                  <a:txBody>
                    <a:bodyPr/>
                    <a:lstStyle/>
                    <a:p>
                      <a:pPr marR="90170" algn="just" hangingPunct="0">
                        <a:lnSpc>
                          <a:spcPct val="150000"/>
                        </a:lnSpc>
                      </a:pPr>
                      <a:r>
                        <a:rPr lang="ru-RU" sz="1200" kern="150" dirty="0">
                          <a:effectLst/>
                          <a:latin typeface="PT Astra Serif" panose="020A0603040505020204" pitchFamily="18" charset="-52"/>
                          <a:ea typeface="PT Astra Serif" panose="020A0603040505020204" pitchFamily="18" charset="-52"/>
                        </a:rPr>
                        <a:t>Краткое изложение теста</a:t>
                      </a:r>
                      <a:endParaRPr lang="ru-RU" sz="1200" kern="150" dirty="0">
                        <a:solidFill>
                          <a:srgbClr val="000000"/>
                        </a:solidFill>
                        <a:effectLst/>
                        <a:latin typeface="PT Astra Serif" panose="020A0603040505020204" pitchFamily="18" charset="-52"/>
                        <a:ea typeface="PT Astra Serif" panose="020A0603040505020204" pitchFamily="18" charset="-52"/>
                        <a:cs typeface="PT Astra Serif" panose="020A0603040505020204" pitchFamily="18" charset="-52"/>
                      </a:endParaRPr>
                    </a:p>
                  </a:txBody>
                  <a:tcPr marL="28533" marR="28533" marT="0" marB="0" anchor="ctr"/>
                </a:tc>
                <a:tc>
                  <a:txBody>
                    <a:bodyPr/>
                    <a:lstStyle/>
                    <a:p>
                      <a:pPr marR="90170" algn="just" hangingPunct="0">
                        <a:lnSpc>
                          <a:spcPct val="150000"/>
                        </a:lnSpc>
                      </a:pPr>
                      <a:r>
                        <a:rPr lang="ru-RU" sz="1200" kern="150">
                          <a:effectLst/>
                          <a:latin typeface="PT Astra Serif" panose="020A0603040505020204" pitchFamily="18" charset="-52"/>
                          <a:ea typeface="PT Astra Serif" panose="020A0603040505020204" pitchFamily="18" charset="-52"/>
                        </a:rPr>
                        <a:t>Проверка вводимых данных для авторизации. Условия: </a:t>
                      </a:r>
                    </a:p>
                    <a:p>
                      <a:pPr marR="90170" algn="just" hangingPunct="0">
                        <a:lnSpc>
                          <a:spcPct val="150000"/>
                        </a:lnSpc>
                      </a:pPr>
                      <a:r>
                        <a:rPr lang="ru-RU" sz="1200" kern="150">
                          <a:effectLst/>
                          <a:latin typeface="PT Astra Serif" panose="020A0603040505020204" pitchFamily="18" charset="-52"/>
                          <a:ea typeface="PT Astra Serif" panose="020A0603040505020204" pitchFamily="18" charset="-52"/>
                        </a:rPr>
                        <a:t>1. Логин и пароль должны быть заполнены. </a:t>
                      </a:r>
                    </a:p>
                    <a:p>
                      <a:pPr marR="90170" algn="just" hangingPunct="0">
                        <a:lnSpc>
                          <a:spcPct val="150000"/>
                        </a:lnSpc>
                      </a:pPr>
                      <a:r>
                        <a:rPr lang="ru-RU" sz="1200" kern="150">
                          <a:effectLst/>
                          <a:latin typeface="PT Astra Serif" panose="020A0603040505020204" pitchFamily="18" charset="-52"/>
                          <a:ea typeface="PT Astra Serif" panose="020A0603040505020204" pitchFamily="18" charset="-52"/>
                        </a:rPr>
                        <a:t>2. Пользователь должен быть зарегистрирован.</a:t>
                      </a:r>
                      <a:endParaRPr lang="ru-RU" sz="1200" kern="150">
                        <a:solidFill>
                          <a:srgbClr val="000000"/>
                        </a:solidFill>
                        <a:effectLst/>
                        <a:latin typeface="PT Astra Serif" panose="020A0603040505020204" pitchFamily="18" charset="-52"/>
                        <a:ea typeface="PT Astra Serif" panose="020A0603040505020204" pitchFamily="18" charset="-52"/>
                        <a:cs typeface="PT Astra Serif" panose="020A0603040505020204" pitchFamily="18" charset="-52"/>
                      </a:endParaRPr>
                    </a:p>
                  </a:txBody>
                  <a:tcPr marL="28533" marR="28533" marT="0" marB="0" anchor="ctr"/>
                </a:tc>
                <a:extLst>
                  <a:ext uri="{0D108BD9-81ED-4DB2-BD59-A6C34878D82A}">
                    <a16:rowId xmlns:a16="http://schemas.microsoft.com/office/drawing/2014/main" val="2382878321"/>
                  </a:ext>
                </a:extLst>
              </a:tr>
              <a:tr h="298990">
                <a:tc>
                  <a:txBody>
                    <a:bodyPr/>
                    <a:lstStyle/>
                    <a:p>
                      <a:pPr marR="90170" algn="just" hangingPunct="0">
                        <a:lnSpc>
                          <a:spcPct val="150000"/>
                        </a:lnSpc>
                      </a:pPr>
                      <a:r>
                        <a:rPr lang="ru-RU" sz="1200" kern="150">
                          <a:effectLst/>
                          <a:latin typeface="PT Astra Serif" panose="020A0603040505020204" pitchFamily="18" charset="-52"/>
                          <a:ea typeface="PT Astra Serif" panose="020A0603040505020204" pitchFamily="18" charset="-52"/>
                        </a:rPr>
                        <a:t>Этапы теста</a:t>
                      </a:r>
                      <a:endParaRPr lang="ru-RU" sz="1200" kern="150">
                        <a:solidFill>
                          <a:srgbClr val="000000"/>
                        </a:solidFill>
                        <a:effectLst/>
                        <a:latin typeface="PT Astra Serif" panose="020A0603040505020204" pitchFamily="18" charset="-52"/>
                        <a:ea typeface="PT Astra Serif" panose="020A0603040505020204" pitchFamily="18" charset="-52"/>
                        <a:cs typeface="PT Astra Serif" panose="020A0603040505020204" pitchFamily="18" charset="-52"/>
                      </a:endParaRPr>
                    </a:p>
                  </a:txBody>
                  <a:tcPr marL="28533" marR="28533" marT="0" marB="0" anchor="ctr"/>
                </a:tc>
                <a:tc>
                  <a:txBody>
                    <a:bodyPr/>
                    <a:lstStyle/>
                    <a:p>
                      <a:pPr marR="90170" algn="just" hangingPunct="0">
                        <a:lnSpc>
                          <a:spcPct val="150000"/>
                        </a:lnSpc>
                      </a:pPr>
                      <a:r>
                        <a:rPr lang="ru-RU" sz="1200" kern="150">
                          <a:effectLst/>
                          <a:latin typeface="PT Astra Serif" panose="020A0603040505020204" pitchFamily="18" charset="-52"/>
                          <a:ea typeface="PT Astra Serif" panose="020A0603040505020204" pitchFamily="18" charset="-52"/>
                        </a:rPr>
                        <a:t>1. Ввод необходимых данных. </a:t>
                      </a:r>
                    </a:p>
                    <a:p>
                      <a:pPr marR="90170" algn="just" hangingPunct="0">
                        <a:lnSpc>
                          <a:spcPct val="150000"/>
                        </a:lnSpc>
                      </a:pPr>
                      <a:r>
                        <a:rPr lang="ru-RU" sz="1200" kern="150">
                          <a:effectLst/>
                          <a:latin typeface="PT Astra Serif" panose="020A0603040505020204" pitchFamily="18" charset="-52"/>
                          <a:ea typeface="PT Astra Serif" panose="020A0603040505020204" pitchFamily="18" charset="-52"/>
                        </a:rPr>
                        <a:t>2. Проверка данных на валидность.</a:t>
                      </a:r>
                      <a:endParaRPr lang="ru-RU" sz="1200" kern="150">
                        <a:solidFill>
                          <a:srgbClr val="000000"/>
                        </a:solidFill>
                        <a:effectLst/>
                        <a:latin typeface="PT Astra Serif" panose="020A0603040505020204" pitchFamily="18" charset="-52"/>
                        <a:ea typeface="PT Astra Serif" panose="020A0603040505020204" pitchFamily="18" charset="-52"/>
                        <a:cs typeface="PT Astra Serif" panose="020A0603040505020204" pitchFamily="18" charset="-52"/>
                      </a:endParaRPr>
                    </a:p>
                  </a:txBody>
                  <a:tcPr marL="28533" marR="28533" marT="0" marB="0" anchor="ctr"/>
                </a:tc>
                <a:extLst>
                  <a:ext uri="{0D108BD9-81ED-4DB2-BD59-A6C34878D82A}">
                    <a16:rowId xmlns:a16="http://schemas.microsoft.com/office/drawing/2014/main" val="3494958259"/>
                  </a:ext>
                </a:extLst>
              </a:tr>
              <a:tr h="778554">
                <a:tc>
                  <a:txBody>
                    <a:bodyPr/>
                    <a:lstStyle/>
                    <a:p>
                      <a:pPr marR="90170" algn="just" hangingPunct="0">
                        <a:lnSpc>
                          <a:spcPct val="150000"/>
                        </a:lnSpc>
                      </a:pPr>
                      <a:r>
                        <a:rPr lang="ru-RU" sz="1200" kern="150">
                          <a:effectLst/>
                          <a:latin typeface="PT Astra Serif" panose="020A0603040505020204" pitchFamily="18" charset="-52"/>
                          <a:ea typeface="PT Astra Serif" panose="020A0603040505020204" pitchFamily="18" charset="-52"/>
                        </a:rPr>
                        <a:t>Тестовые данные</a:t>
                      </a:r>
                      <a:endParaRPr lang="ru-RU" sz="1200" kern="150">
                        <a:solidFill>
                          <a:srgbClr val="000000"/>
                        </a:solidFill>
                        <a:effectLst/>
                        <a:latin typeface="PT Astra Serif" panose="020A0603040505020204" pitchFamily="18" charset="-52"/>
                        <a:ea typeface="PT Astra Serif" panose="020A0603040505020204" pitchFamily="18" charset="-52"/>
                        <a:cs typeface="PT Astra Serif" panose="020A0603040505020204" pitchFamily="18" charset="-52"/>
                      </a:endParaRPr>
                    </a:p>
                  </a:txBody>
                  <a:tcPr marL="28533" marR="28533" marT="0" marB="0" anchor="ctr"/>
                </a:tc>
                <a:tc>
                  <a:txBody>
                    <a:bodyPr/>
                    <a:lstStyle/>
                    <a:p>
                      <a:pPr marR="90170" algn="just" hangingPunct="0">
                        <a:lnSpc>
                          <a:spcPct val="150000"/>
                        </a:lnSpc>
                      </a:pPr>
                      <a:r>
                        <a:rPr lang="ru-RU" sz="1200" kern="150" dirty="0">
                          <a:effectLst/>
                          <a:latin typeface="PT Astra Serif" panose="020A0603040505020204" pitchFamily="18" charset="-52"/>
                          <a:ea typeface="PT Astra Serif" panose="020A0603040505020204" pitchFamily="18" charset="-52"/>
                        </a:rPr>
                        <a:t>1. Логин: 1, Пароль: 1;</a:t>
                      </a:r>
                    </a:p>
                    <a:p>
                      <a:pPr marR="90170" algn="just" hangingPunct="0">
                        <a:lnSpc>
                          <a:spcPct val="150000"/>
                        </a:lnSpc>
                      </a:pPr>
                      <a:r>
                        <a:rPr lang="ru-RU" sz="1200" kern="150" dirty="0">
                          <a:effectLst/>
                          <a:latin typeface="PT Astra Serif" panose="020A0603040505020204" pitchFamily="18" charset="-52"/>
                          <a:ea typeface="PT Astra Serif" panose="020A0603040505020204" pitchFamily="18" charset="-52"/>
                        </a:rPr>
                        <a:t>2. Логин: </a:t>
                      </a:r>
                      <a:r>
                        <a:rPr lang="en-US" sz="1200" kern="150" dirty="0">
                          <a:effectLst/>
                          <a:latin typeface="PT Astra Serif" panose="020A0603040505020204" pitchFamily="18" charset="-52"/>
                          <a:ea typeface="PT Astra Serif" panose="020A0603040505020204" pitchFamily="18" charset="-52"/>
                        </a:rPr>
                        <a:t>log</a:t>
                      </a:r>
                      <a:r>
                        <a:rPr lang="ru-RU" sz="1200" kern="150" dirty="0">
                          <a:effectLst/>
                          <a:latin typeface="PT Astra Serif" panose="020A0603040505020204" pitchFamily="18" charset="-52"/>
                          <a:ea typeface="PT Astra Serif" panose="020A0603040505020204" pitchFamily="18" charset="-52"/>
                        </a:rPr>
                        <a:t>, Пароль: </a:t>
                      </a:r>
                      <a:r>
                        <a:rPr lang="ru-RU" sz="1200" kern="150" dirty="0" err="1">
                          <a:effectLst/>
                          <a:latin typeface="PT Astra Serif" panose="020A0603040505020204" pitchFamily="18" charset="-52"/>
                          <a:ea typeface="PT Astra Serif" panose="020A0603040505020204" pitchFamily="18" charset="-52"/>
                        </a:rPr>
                        <a:t>passw</a:t>
                      </a:r>
                      <a:r>
                        <a:rPr lang="en-US" sz="1200" kern="150" dirty="0" err="1">
                          <a:effectLst/>
                          <a:latin typeface="PT Astra Serif" panose="020A0603040505020204" pitchFamily="18" charset="-52"/>
                          <a:ea typeface="PT Astra Serif" panose="020A0603040505020204" pitchFamily="18" charset="-52"/>
                        </a:rPr>
                        <a:t>ord</a:t>
                      </a:r>
                      <a:r>
                        <a:rPr lang="ru-RU" sz="1200" kern="150" dirty="0">
                          <a:effectLst/>
                          <a:latin typeface="PT Astra Serif" panose="020A0603040505020204" pitchFamily="18" charset="-52"/>
                          <a:ea typeface="PT Astra Serif" panose="020A0603040505020204" pitchFamily="18" charset="-52"/>
                        </a:rPr>
                        <a:t>;</a:t>
                      </a:r>
                    </a:p>
                    <a:p>
                      <a:pPr marR="90170" algn="just" hangingPunct="0">
                        <a:lnSpc>
                          <a:spcPct val="150000"/>
                        </a:lnSpc>
                      </a:pPr>
                      <a:r>
                        <a:rPr lang="ru-RU" sz="1200" kern="150" dirty="0">
                          <a:effectLst/>
                          <a:latin typeface="PT Astra Serif" panose="020A0603040505020204" pitchFamily="18" charset="-52"/>
                          <a:ea typeface="PT Astra Serif" panose="020A0603040505020204" pitchFamily="18" charset="-52"/>
                        </a:rPr>
                        <a:t>3. Логин: «», Пароль: 1. </a:t>
                      </a:r>
                    </a:p>
                  </a:txBody>
                  <a:tcPr marL="28533" marR="28533" marT="0" marB="0" anchor="ctr"/>
                </a:tc>
                <a:extLst>
                  <a:ext uri="{0D108BD9-81ED-4DB2-BD59-A6C34878D82A}">
                    <a16:rowId xmlns:a16="http://schemas.microsoft.com/office/drawing/2014/main" val="3278082792"/>
                  </a:ext>
                </a:extLst>
              </a:tr>
              <a:tr h="776197">
                <a:tc>
                  <a:txBody>
                    <a:bodyPr/>
                    <a:lstStyle/>
                    <a:p>
                      <a:pPr marR="90170" algn="just" hangingPunct="0">
                        <a:lnSpc>
                          <a:spcPct val="150000"/>
                        </a:lnSpc>
                      </a:pPr>
                      <a:r>
                        <a:rPr lang="ru-RU" sz="1200" kern="150">
                          <a:effectLst/>
                          <a:latin typeface="PT Astra Serif" panose="020A0603040505020204" pitchFamily="18" charset="-52"/>
                          <a:ea typeface="PT Astra Serif" panose="020A0603040505020204" pitchFamily="18" charset="-52"/>
                        </a:rPr>
                        <a:t>Ожидаемый результат</a:t>
                      </a:r>
                      <a:endParaRPr lang="ru-RU" sz="1200" kern="150">
                        <a:solidFill>
                          <a:srgbClr val="000000"/>
                        </a:solidFill>
                        <a:effectLst/>
                        <a:latin typeface="PT Astra Serif" panose="020A0603040505020204" pitchFamily="18" charset="-52"/>
                        <a:ea typeface="PT Astra Serif" panose="020A0603040505020204" pitchFamily="18" charset="-52"/>
                        <a:cs typeface="PT Astra Serif" panose="020A0603040505020204" pitchFamily="18" charset="-52"/>
                      </a:endParaRPr>
                    </a:p>
                  </a:txBody>
                  <a:tcPr marL="28533" marR="28533" marT="0" marB="0" anchor="ctr"/>
                </a:tc>
                <a:tc>
                  <a:txBody>
                    <a:bodyPr/>
                    <a:lstStyle/>
                    <a:p>
                      <a:pPr marR="90170" algn="just" hangingPunct="0">
                        <a:lnSpc>
                          <a:spcPct val="150000"/>
                        </a:lnSpc>
                      </a:pPr>
                      <a:r>
                        <a:rPr lang="ru-RU" sz="1200" kern="150" dirty="0">
                          <a:effectLst/>
                          <a:latin typeface="PT Astra Serif" panose="020A0603040505020204" pitchFamily="18" charset="-52"/>
                          <a:ea typeface="PT Astra Serif" panose="020A0603040505020204" pitchFamily="18" charset="-52"/>
                        </a:rPr>
                        <a:t>1. Пройден.</a:t>
                      </a:r>
                    </a:p>
                    <a:p>
                      <a:pPr marR="90170" algn="just" hangingPunct="0">
                        <a:lnSpc>
                          <a:spcPct val="150000"/>
                        </a:lnSpc>
                      </a:pPr>
                      <a:r>
                        <a:rPr lang="ru-RU" sz="1200" kern="150" dirty="0">
                          <a:effectLst/>
                          <a:latin typeface="PT Astra Serif" panose="020A0603040505020204" pitchFamily="18" charset="-52"/>
                          <a:ea typeface="PT Astra Serif" panose="020A0603040505020204" pitchFamily="18" charset="-52"/>
                        </a:rPr>
                        <a:t>2. Не пройден.</a:t>
                      </a:r>
                    </a:p>
                    <a:p>
                      <a:pPr marR="90170" algn="just" hangingPunct="0">
                        <a:lnSpc>
                          <a:spcPct val="150000"/>
                        </a:lnSpc>
                      </a:pPr>
                      <a:r>
                        <a:rPr lang="ru-RU" sz="1200" kern="150" dirty="0">
                          <a:effectLst/>
                          <a:latin typeface="PT Astra Serif" panose="020A0603040505020204" pitchFamily="18" charset="-52"/>
                          <a:ea typeface="PT Astra Serif" panose="020A0603040505020204" pitchFamily="18" charset="-52"/>
                        </a:rPr>
                        <a:t>3. Не пройден.</a:t>
                      </a:r>
                    </a:p>
                  </a:txBody>
                  <a:tcPr marL="28533" marR="28533" marT="0" marB="0" anchor="ctr"/>
                </a:tc>
                <a:extLst>
                  <a:ext uri="{0D108BD9-81ED-4DB2-BD59-A6C34878D82A}">
                    <a16:rowId xmlns:a16="http://schemas.microsoft.com/office/drawing/2014/main" val="2072481863"/>
                  </a:ext>
                </a:extLst>
              </a:tr>
              <a:tr h="298990">
                <a:tc>
                  <a:txBody>
                    <a:bodyPr/>
                    <a:lstStyle/>
                    <a:p>
                      <a:pPr marR="90170" algn="just" hangingPunct="0">
                        <a:lnSpc>
                          <a:spcPct val="150000"/>
                        </a:lnSpc>
                      </a:pPr>
                      <a:r>
                        <a:rPr lang="ru-RU" sz="1200" kern="150">
                          <a:effectLst/>
                          <a:latin typeface="PT Astra Serif" panose="020A0603040505020204" pitchFamily="18" charset="-52"/>
                          <a:ea typeface="PT Astra Serif" panose="020A0603040505020204" pitchFamily="18" charset="-52"/>
                        </a:rPr>
                        <a:t>Фактический результат</a:t>
                      </a:r>
                      <a:endParaRPr lang="ru-RU" sz="1200" kern="150">
                        <a:solidFill>
                          <a:srgbClr val="000000"/>
                        </a:solidFill>
                        <a:effectLst/>
                        <a:latin typeface="PT Astra Serif" panose="020A0603040505020204" pitchFamily="18" charset="-52"/>
                        <a:ea typeface="PT Astra Serif" panose="020A0603040505020204" pitchFamily="18" charset="-52"/>
                        <a:cs typeface="PT Astra Serif" panose="020A0603040505020204" pitchFamily="18" charset="-52"/>
                      </a:endParaRPr>
                    </a:p>
                  </a:txBody>
                  <a:tcPr marL="28533" marR="28533" marT="0" marB="0" anchor="ctr"/>
                </a:tc>
                <a:tc>
                  <a:txBody>
                    <a:bodyPr/>
                    <a:lstStyle/>
                    <a:p>
                      <a:pPr marR="90170" algn="just" hangingPunct="0">
                        <a:lnSpc>
                          <a:spcPct val="150000"/>
                        </a:lnSpc>
                      </a:pPr>
                      <a:r>
                        <a:rPr lang="ru-RU" sz="1200" kern="150">
                          <a:effectLst/>
                          <a:latin typeface="PT Astra Serif" panose="020A0603040505020204" pitchFamily="18" charset="-52"/>
                          <a:ea typeface="PT Astra Serif" panose="020A0603040505020204" pitchFamily="18" charset="-52"/>
                        </a:rPr>
                        <a:t>Совпадает с ожидаемым.</a:t>
                      </a:r>
                      <a:endParaRPr lang="ru-RU" sz="1200" kern="150">
                        <a:solidFill>
                          <a:srgbClr val="000000"/>
                        </a:solidFill>
                        <a:effectLst/>
                        <a:latin typeface="PT Astra Serif" panose="020A0603040505020204" pitchFamily="18" charset="-52"/>
                        <a:ea typeface="PT Astra Serif" panose="020A0603040505020204" pitchFamily="18" charset="-52"/>
                        <a:cs typeface="PT Astra Serif" panose="020A0603040505020204" pitchFamily="18" charset="-52"/>
                      </a:endParaRPr>
                    </a:p>
                  </a:txBody>
                  <a:tcPr marL="28533" marR="28533" marT="0" marB="0" anchor="ctr"/>
                </a:tc>
                <a:extLst>
                  <a:ext uri="{0D108BD9-81ED-4DB2-BD59-A6C34878D82A}">
                    <a16:rowId xmlns:a16="http://schemas.microsoft.com/office/drawing/2014/main" val="349997210"/>
                  </a:ext>
                </a:extLst>
              </a:tr>
              <a:tr h="139922">
                <a:tc>
                  <a:txBody>
                    <a:bodyPr/>
                    <a:lstStyle/>
                    <a:p>
                      <a:pPr marR="90170" algn="just" hangingPunct="0">
                        <a:lnSpc>
                          <a:spcPct val="150000"/>
                        </a:lnSpc>
                      </a:pPr>
                      <a:r>
                        <a:rPr lang="ru-RU" sz="1200" kern="150">
                          <a:effectLst/>
                          <a:latin typeface="PT Astra Serif" panose="020A0603040505020204" pitchFamily="18" charset="-52"/>
                          <a:ea typeface="PT Astra Serif" panose="020A0603040505020204" pitchFamily="18" charset="-52"/>
                        </a:rPr>
                        <a:t>Статус</a:t>
                      </a:r>
                      <a:endParaRPr lang="ru-RU" sz="1200" kern="150">
                        <a:solidFill>
                          <a:srgbClr val="000000"/>
                        </a:solidFill>
                        <a:effectLst/>
                        <a:latin typeface="PT Astra Serif" panose="020A0603040505020204" pitchFamily="18" charset="-52"/>
                        <a:ea typeface="PT Astra Serif" panose="020A0603040505020204" pitchFamily="18" charset="-52"/>
                        <a:cs typeface="PT Astra Serif" panose="020A0603040505020204" pitchFamily="18" charset="-52"/>
                      </a:endParaRPr>
                    </a:p>
                  </a:txBody>
                  <a:tcPr marL="28533" marR="28533" marT="0" marB="0" anchor="ctr"/>
                </a:tc>
                <a:tc>
                  <a:txBody>
                    <a:bodyPr/>
                    <a:lstStyle/>
                    <a:p>
                      <a:pPr marR="90170" algn="just" hangingPunct="0">
                        <a:lnSpc>
                          <a:spcPct val="150000"/>
                        </a:lnSpc>
                      </a:pPr>
                      <a:r>
                        <a:rPr lang="ru-RU" sz="1200" kern="150">
                          <a:effectLst/>
                          <a:latin typeface="PT Astra Serif" panose="020A0603040505020204" pitchFamily="18" charset="-52"/>
                          <a:ea typeface="PT Astra Serif" panose="020A0603040505020204" pitchFamily="18" charset="-52"/>
                        </a:rPr>
                        <a:t>Зачёт.</a:t>
                      </a:r>
                      <a:endParaRPr lang="ru-RU" sz="1200" kern="150">
                        <a:solidFill>
                          <a:srgbClr val="000000"/>
                        </a:solidFill>
                        <a:effectLst/>
                        <a:latin typeface="PT Astra Serif" panose="020A0603040505020204" pitchFamily="18" charset="-52"/>
                        <a:ea typeface="PT Astra Serif" panose="020A0603040505020204" pitchFamily="18" charset="-52"/>
                        <a:cs typeface="PT Astra Serif" panose="020A0603040505020204" pitchFamily="18" charset="-52"/>
                      </a:endParaRPr>
                    </a:p>
                  </a:txBody>
                  <a:tcPr marL="28533" marR="28533" marT="0" marB="0"/>
                </a:tc>
                <a:extLst>
                  <a:ext uri="{0D108BD9-81ED-4DB2-BD59-A6C34878D82A}">
                    <a16:rowId xmlns:a16="http://schemas.microsoft.com/office/drawing/2014/main" val="3490790817"/>
                  </a:ext>
                </a:extLst>
              </a:tr>
              <a:tr h="298990">
                <a:tc>
                  <a:txBody>
                    <a:bodyPr/>
                    <a:lstStyle/>
                    <a:p>
                      <a:pPr marR="90170" algn="just" hangingPunct="0">
                        <a:lnSpc>
                          <a:spcPct val="150000"/>
                        </a:lnSpc>
                      </a:pPr>
                      <a:r>
                        <a:rPr lang="ru-RU" sz="1200" kern="150">
                          <a:effectLst/>
                          <a:latin typeface="PT Astra Serif" panose="020A0603040505020204" pitchFamily="18" charset="-52"/>
                          <a:ea typeface="PT Astra Serif" panose="020A0603040505020204" pitchFamily="18" charset="-52"/>
                        </a:rPr>
                        <a:t>Предварительное условие</a:t>
                      </a:r>
                      <a:endParaRPr lang="ru-RU" sz="1200" kern="150">
                        <a:solidFill>
                          <a:srgbClr val="000000"/>
                        </a:solidFill>
                        <a:effectLst/>
                        <a:latin typeface="PT Astra Serif" panose="020A0603040505020204" pitchFamily="18" charset="-52"/>
                        <a:ea typeface="PT Astra Serif" panose="020A0603040505020204" pitchFamily="18" charset="-52"/>
                        <a:cs typeface="PT Astra Serif" panose="020A0603040505020204" pitchFamily="18" charset="-52"/>
                      </a:endParaRPr>
                    </a:p>
                  </a:txBody>
                  <a:tcPr marL="28533" marR="28533" marT="0" marB="0" anchor="ctr"/>
                </a:tc>
                <a:tc>
                  <a:txBody>
                    <a:bodyPr/>
                    <a:lstStyle/>
                    <a:p>
                      <a:pPr marR="90170" algn="just" hangingPunct="0">
                        <a:lnSpc>
                          <a:spcPct val="150000"/>
                        </a:lnSpc>
                      </a:pPr>
                      <a:r>
                        <a:rPr lang="ru-RU" sz="1200" kern="150">
                          <a:effectLst/>
                          <a:latin typeface="PT Astra Serif" panose="020A0603040505020204" pitchFamily="18" charset="-52"/>
                          <a:ea typeface="PT Astra Serif" panose="020A0603040505020204" pitchFamily="18" charset="-52"/>
                        </a:rPr>
                        <a:t>Открыта страница авторизации, пользователь был зарегистрирован.</a:t>
                      </a:r>
                      <a:endParaRPr lang="ru-RU" sz="1200" kern="150">
                        <a:solidFill>
                          <a:srgbClr val="000000"/>
                        </a:solidFill>
                        <a:effectLst/>
                        <a:latin typeface="PT Astra Serif" panose="020A0603040505020204" pitchFamily="18" charset="-52"/>
                        <a:ea typeface="PT Astra Serif" panose="020A0603040505020204" pitchFamily="18" charset="-52"/>
                        <a:cs typeface="PT Astra Serif" panose="020A0603040505020204" pitchFamily="18" charset="-52"/>
                      </a:endParaRPr>
                    </a:p>
                  </a:txBody>
                  <a:tcPr marL="28533" marR="28533" marT="0" marB="0"/>
                </a:tc>
                <a:extLst>
                  <a:ext uri="{0D108BD9-81ED-4DB2-BD59-A6C34878D82A}">
                    <a16:rowId xmlns:a16="http://schemas.microsoft.com/office/drawing/2014/main" val="1680400203"/>
                  </a:ext>
                </a:extLst>
              </a:tr>
              <a:tr h="139922">
                <a:tc>
                  <a:txBody>
                    <a:bodyPr/>
                    <a:lstStyle/>
                    <a:p>
                      <a:pPr marR="90170" algn="just" hangingPunct="0">
                        <a:lnSpc>
                          <a:spcPct val="150000"/>
                        </a:lnSpc>
                      </a:pPr>
                      <a:r>
                        <a:rPr lang="ru-RU" sz="1200" kern="150">
                          <a:effectLst/>
                          <a:latin typeface="PT Astra Serif" panose="020A0603040505020204" pitchFamily="18" charset="-52"/>
                          <a:ea typeface="PT Astra Serif" panose="020A0603040505020204" pitchFamily="18" charset="-52"/>
                        </a:rPr>
                        <a:t>Постусловие</a:t>
                      </a:r>
                      <a:endParaRPr lang="ru-RU" sz="1200" kern="150">
                        <a:solidFill>
                          <a:srgbClr val="000000"/>
                        </a:solidFill>
                        <a:effectLst/>
                        <a:latin typeface="PT Astra Serif" panose="020A0603040505020204" pitchFamily="18" charset="-52"/>
                        <a:ea typeface="PT Astra Serif" panose="020A0603040505020204" pitchFamily="18" charset="-52"/>
                        <a:cs typeface="PT Astra Serif" panose="020A0603040505020204" pitchFamily="18" charset="-52"/>
                      </a:endParaRPr>
                    </a:p>
                  </a:txBody>
                  <a:tcPr marL="28533" marR="28533" marT="0" marB="0" anchor="ctr"/>
                </a:tc>
                <a:tc>
                  <a:txBody>
                    <a:bodyPr/>
                    <a:lstStyle/>
                    <a:p>
                      <a:pPr marR="90170" algn="just" hangingPunct="0">
                        <a:lnSpc>
                          <a:spcPct val="150000"/>
                        </a:lnSpc>
                      </a:pPr>
                      <a:r>
                        <a:rPr lang="ru-RU" sz="1200" kern="150">
                          <a:effectLst/>
                          <a:latin typeface="PT Astra Serif" panose="020A0603040505020204" pitchFamily="18" charset="-52"/>
                          <a:ea typeface="PT Astra Serif" panose="020A0603040505020204" pitchFamily="18" charset="-52"/>
                        </a:rPr>
                        <a:t>Открытие страницы магазина.</a:t>
                      </a:r>
                      <a:endParaRPr lang="ru-RU" sz="1200" kern="150">
                        <a:solidFill>
                          <a:srgbClr val="000000"/>
                        </a:solidFill>
                        <a:effectLst/>
                        <a:latin typeface="PT Astra Serif" panose="020A0603040505020204" pitchFamily="18" charset="-52"/>
                        <a:ea typeface="PT Astra Serif" panose="020A0603040505020204" pitchFamily="18" charset="-52"/>
                        <a:cs typeface="PT Astra Serif" panose="020A0603040505020204" pitchFamily="18" charset="-52"/>
                      </a:endParaRPr>
                    </a:p>
                  </a:txBody>
                  <a:tcPr marL="28533" marR="28533" marT="0" marB="0"/>
                </a:tc>
                <a:extLst>
                  <a:ext uri="{0D108BD9-81ED-4DB2-BD59-A6C34878D82A}">
                    <a16:rowId xmlns:a16="http://schemas.microsoft.com/office/drawing/2014/main" val="113354423"/>
                  </a:ext>
                </a:extLst>
              </a:tr>
              <a:tr h="1094334">
                <a:tc>
                  <a:txBody>
                    <a:bodyPr/>
                    <a:lstStyle/>
                    <a:p>
                      <a:pPr marR="90170" algn="just" hangingPunct="0">
                        <a:lnSpc>
                          <a:spcPct val="150000"/>
                        </a:lnSpc>
                      </a:pPr>
                      <a:r>
                        <a:rPr lang="ru-RU" sz="1200" kern="150">
                          <a:effectLst/>
                          <a:latin typeface="PT Astra Serif" panose="020A0603040505020204" pitchFamily="18" charset="-52"/>
                          <a:ea typeface="PT Astra Serif" panose="020A0603040505020204" pitchFamily="18" charset="-52"/>
                        </a:rPr>
                        <a:t>Примечание/комментарии</a:t>
                      </a:r>
                      <a:endParaRPr lang="ru-RU" sz="1200" kern="150">
                        <a:solidFill>
                          <a:srgbClr val="000000"/>
                        </a:solidFill>
                        <a:effectLst/>
                        <a:latin typeface="PT Astra Serif" panose="020A0603040505020204" pitchFamily="18" charset="-52"/>
                        <a:ea typeface="PT Astra Serif" panose="020A0603040505020204" pitchFamily="18" charset="-52"/>
                        <a:cs typeface="PT Astra Serif" panose="020A0603040505020204" pitchFamily="18" charset="-52"/>
                      </a:endParaRPr>
                    </a:p>
                  </a:txBody>
                  <a:tcPr marL="28533" marR="28533" marT="0" marB="0" anchor="ctr"/>
                </a:tc>
                <a:tc>
                  <a:txBody>
                    <a:bodyPr/>
                    <a:lstStyle/>
                    <a:p>
                      <a:pPr marR="90170" algn="just" hangingPunct="0">
                        <a:lnSpc>
                          <a:spcPct val="150000"/>
                        </a:lnSpc>
                      </a:pPr>
                      <a:r>
                        <a:rPr lang="ru-RU" sz="1200" kern="150" dirty="0">
                          <a:effectLst/>
                          <a:latin typeface="PT Astra Serif" panose="020A0603040505020204" pitchFamily="18" charset="-52"/>
                          <a:ea typeface="PT Astra Serif" panose="020A0603040505020204" pitchFamily="18" charset="-52"/>
                        </a:rPr>
                        <a:t>Протестированы следующие случаи: </a:t>
                      </a:r>
                    </a:p>
                    <a:p>
                      <a:pPr marR="90170" algn="just" hangingPunct="0">
                        <a:lnSpc>
                          <a:spcPct val="150000"/>
                        </a:lnSpc>
                      </a:pPr>
                      <a:r>
                        <a:rPr lang="ru-RU" sz="1200" kern="150" dirty="0">
                          <a:effectLst/>
                          <a:latin typeface="PT Astra Serif" panose="020A0603040505020204" pitchFamily="18" charset="-52"/>
                          <a:ea typeface="PT Astra Serif" panose="020A0603040505020204" pitchFamily="18" charset="-52"/>
                        </a:rPr>
                        <a:t>1. Ввод логина и пароля зарегистрированного пользователя.</a:t>
                      </a:r>
                    </a:p>
                    <a:p>
                      <a:pPr marR="90170" algn="just" hangingPunct="0">
                        <a:lnSpc>
                          <a:spcPct val="150000"/>
                        </a:lnSpc>
                      </a:pPr>
                      <a:r>
                        <a:rPr lang="ru-RU" sz="1200" kern="150" dirty="0">
                          <a:effectLst/>
                          <a:latin typeface="PT Astra Serif" panose="020A0603040505020204" pitchFamily="18" charset="-52"/>
                          <a:ea typeface="PT Astra Serif" panose="020A0603040505020204" pitchFamily="18" charset="-52"/>
                        </a:rPr>
                        <a:t>2. Ввод несуществующего логина.</a:t>
                      </a:r>
                    </a:p>
                    <a:p>
                      <a:pPr marR="90170" algn="just" hangingPunct="0">
                        <a:lnSpc>
                          <a:spcPct val="150000"/>
                        </a:lnSpc>
                      </a:pPr>
                      <a:r>
                        <a:rPr lang="ru-RU" sz="1200" kern="150" dirty="0">
                          <a:effectLst/>
                          <a:latin typeface="PT Astra Serif" panose="020A0603040505020204" pitchFamily="18" charset="-52"/>
                          <a:ea typeface="PT Astra Serif" panose="020A0603040505020204" pitchFamily="18" charset="-52"/>
                        </a:rPr>
                        <a:t>3. Пустое поле для логина.</a:t>
                      </a:r>
                    </a:p>
                  </a:txBody>
                  <a:tcPr marL="28533" marR="28533" marT="0" marB="0"/>
                </a:tc>
                <a:extLst>
                  <a:ext uri="{0D108BD9-81ED-4DB2-BD59-A6C34878D82A}">
                    <a16:rowId xmlns:a16="http://schemas.microsoft.com/office/drawing/2014/main" val="35882750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69152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0" y="0"/>
            <a:ext cx="12191040" cy="999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ctr">
              <a:lnSpc>
                <a:spcPct val="85000"/>
              </a:lnSpc>
            </a:pPr>
            <a:r>
              <a:rPr lang="ru-RU" sz="4800" b="0" strike="noStrike" spc="-52" dirty="0">
                <a:solidFill>
                  <a:srgbClr val="000000"/>
                </a:solidFill>
                <a:latin typeface="PT Astra Serif" panose="020A0603040505020204" pitchFamily="18" charset="0"/>
                <a:ea typeface="PT Astra Serif" panose="020A0603040505020204" pitchFamily="18" charset="0"/>
              </a:rPr>
              <a:t>Примеры тест-кейсов</a:t>
            </a:r>
            <a:endParaRPr lang="ru-RU" sz="4800" b="0" strike="noStrike" spc="-1" dirty="0">
              <a:latin typeface="PT Astra Serif" panose="020A0603040505020204" pitchFamily="18" charset="0"/>
              <a:ea typeface="PT Astra Serif" panose="020A0603040505020204" pitchFamily="18" charset="0"/>
            </a:endParaRPr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26EFDECE-1FA2-4657-89BB-158ADB1B34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6811759"/>
              </p:ext>
            </p:extLst>
          </p:nvPr>
        </p:nvGraphicFramePr>
        <p:xfrm>
          <a:off x="0" y="1222242"/>
          <a:ext cx="12191040" cy="564032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81225">
                  <a:extLst>
                    <a:ext uri="{9D8B030D-6E8A-4147-A177-3AD203B41FA5}">
                      <a16:colId xmlns:a16="http://schemas.microsoft.com/office/drawing/2014/main" val="3395426326"/>
                    </a:ext>
                  </a:extLst>
                </a:gridCol>
                <a:gridCol w="10009815">
                  <a:extLst>
                    <a:ext uri="{9D8B030D-6E8A-4147-A177-3AD203B41FA5}">
                      <a16:colId xmlns:a16="http://schemas.microsoft.com/office/drawing/2014/main" val="573006186"/>
                    </a:ext>
                  </a:extLst>
                </a:gridCol>
              </a:tblGrid>
              <a:tr h="239682">
                <a:tc>
                  <a:txBody>
                    <a:bodyPr/>
                    <a:lstStyle/>
                    <a:p>
                      <a:pPr marR="90170" algn="just" hangingPunct="0">
                        <a:lnSpc>
                          <a:spcPct val="150000"/>
                        </a:lnSpc>
                      </a:pPr>
                      <a:r>
                        <a:rPr lang="ru-RU" sz="1200" kern="150">
                          <a:effectLst/>
                          <a:latin typeface="PT Astra Serif" panose="020A0603040505020204" pitchFamily="18" charset="-52"/>
                          <a:ea typeface="PT Astra Serif" panose="020A0603040505020204" pitchFamily="18" charset="-52"/>
                        </a:rPr>
                        <a:t>Тестовый пример</a:t>
                      </a:r>
                      <a:r>
                        <a:rPr lang="en-US" sz="1200" kern="150">
                          <a:effectLst/>
                          <a:latin typeface="PT Astra Serif" panose="020A0603040505020204" pitchFamily="18" charset="-52"/>
                          <a:ea typeface="PT Astra Serif" panose="020A0603040505020204" pitchFamily="18" charset="-52"/>
                        </a:rPr>
                        <a:t>#</a:t>
                      </a:r>
                      <a:endParaRPr lang="ru-RU" sz="1200" kern="150">
                        <a:solidFill>
                          <a:srgbClr val="000000"/>
                        </a:solidFill>
                        <a:effectLst/>
                        <a:latin typeface="PT Astra Serif" panose="020A0603040505020204" pitchFamily="18" charset="-52"/>
                        <a:ea typeface="PT Astra Serif" panose="020A0603040505020204" pitchFamily="18" charset="-52"/>
                        <a:cs typeface="PT Astra Serif" panose="020A0603040505020204" pitchFamily="18" charset="-52"/>
                      </a:endParaRPr>
                    </a:p>
                  </a:txBody>
                  <a:tcPr marL="11277" marR="11277" marT="0" marB="0" anchor="ctr"/>
                </a:tc>
                <a:tc>
                  <a:txBody>
                    <a:bodyPr/>
                    <a:lstStyle/>
                    <a:p>
                      <a:pPr marR="90170" algn="just" hangingPunct="0">
                        <a:lnSpc>
                          <a:spcPct val="150000"/>
                        </a:lnSpc>
                      </a:pPr>
                      <a:r>
                        <a:rPr lang="ru-RU" sz="1200" kern="150" dirty="0">
                          <a:effectLst/>
                          <a:latin typeface="PT Astra Serif" panose="020A0603040505020204" pitchFamily="18" charset="-52"/>
                          <a:ea typeface="PT Astra Serif" panose="020A0603040505020204" pitchFamily="18" charset="-52"/>
                        </a:rPr>
                        <a:t>ТП_П_1</a:t>
                      </a:r>
                      <a:endParaRPr lang="ru-RU" sz="1200" kern="150" dirty="0">
                        <a:solidFill>
                          <a:srgbClr val="000000"/>
                        </a:solidFill>
                        <a:effectLst/>
                        <a:latin typeface="PT Astra Serif" panose="020A0603040505020204" pitchFamily="18" charset="-52"/>
                        <a:ea typeface="PT Astra Serif" panose="020A0603040505020204" pitchFamily="18" charset="-52"/>
                        <a:cs typeface="PT Astra Serif" panose="020A0603040505020204" pitchFamily="18" charset="-52"/>
                      </a:endParaRPr>
                    </a:p>
                  </a:txBody>
                  <a:tcPr marL="11277" marR="11277" marT="0" marB="0" anchor="ctr"/>
                </a:tc>
                <a:extLst>
                  <a:ext uri="{0D108BD9-81ED-4DB2-BD59-A6C34878D82A}">
                    <a16:rowId xmlns:a16="http://schemas.microsoft.com/office/drawing/2014/main" val="17750561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R="90170" algn="just" hangingPunct="0">
                        <a:lnSpc>
                          <a:spcPct val="150000"/>
                        </a:lnSpc>
                      </a:pPr>
                      <a:r>
                        <a:rPr lang="ru-RU" sz="1200" kern="150">
                          <a:effectLst/>
                          <a:latin typeface="PT Astra Serif" panose="020A0603040505020204" pitchFamily="18" charset="-52"/>
                          <a:ea typeface="PT Astra Serif" panose="020A0603040505020204" pitchFamily="18" charset="-52"/>
                        </a:rPr>
                        <a:t>Приоритет тестирования</a:t>
                      </a:r>
                      <a:endParaRPr lang="ru-RU" sz="1200" kern="150">
                        <a:solidFill>
                          <a:srgbClr val="000000"/>
                        </a:solidFill>
                        <a:effectLst/>
                        <a:latin typeface="PT Astra Serif" panose="020A0603040505020204" pitchFamily="18" charset="-52"/>
                        <a:ea typeface="PT Astra Serif" panose="020A0603040505020204" pitchFamily="18" charset="-52"/>
                        <a:cs typeface="PT Astra Serif" panose="020A0603040505020204" pitchFamily="18" charset="-52"/>
                      </a:endParaRPr>
                    </a:p>
                  </a:txBody>
                  <a:tcPr marL="11277" marR="11277" marT="0" marB="0" anchor="ctr"/>
                </a:tc>
                <a:tc>
                  <a:txBody>
                    <a:bodyPr/>
                    <a:lstStyle/>
                    <a:p>
                      <a:pPr marR="90170" algn="just" hangingPunct="0">
                        <a:lnSpc>
                          <a:spcPct val="150000"/>
                        </a:lnSpc>
                      </a:pPr>
                      <a:r>
                        <a:rPr lang="ru-RU" sz="1200" kern="150">
                          <a:effectLst/>
                          <a:latin typeface="PT Astra Serif" panose="020A0603040505020204" pitchFamily="18" charset="-52"/>
                          <a:ea typeface="PT Astra Serif" panose="020A0603040505020204" pitchFamily="18" charset="-52"/>
                        </a:rPr>
                        <a:t>Высокий</a:t>
                      </a:r>
                      <a:endParaRPr lang="ru-RU" sz="1200" kern="150">
                        <a:solidFill>
                          <a:srgbClr val="000000"/>
                        </a:solidFill>
                        <a:effectLst/>
                        <a:latin typeface="PT Astra Serif" panose="020A0603040505020204" pitchFamily="18" charset="-52"/>
                        <a:ea typeface="PT Astra Serif" panose="020A0603040505020204" pitchFamily="18" charset="-52"/>
                        <a:cs typeface="PT Astra Serif" panose="020A0603040505020204" pitchFamily="18" charset="-52"/>
                      </a:endParaRPr>
                    </a:p>
                  </a:txBody>
                  <a:tcPr marL="11277" marR="11277" marT="0" marB="0" anchor="ctr"/>
                </a:tc>
                <a:extLst>
                  <a:ext uri="{0D108BD9-81ED-4DB2-BD59-A6C34878D82A}">
                    <a16:rowId xmlns:a16="http://schemas.microsoft.com/office/drawing/2014/main" val="1505702992"/>
                  </a:ext>
                </a:extLst>
              </a:tr>
              <a:tr h="54796">
                <a:tc>
                  <a:txBody>
                    <a:bodyPr/>
                    <a:lstStyle/>
                    <a:p>
                      <a:pPr marR="90170" algn="just" hangingPunct="0">
                        <a:lnSpc>
                          <a:spcPct val="150000"/>
                        </a:lnSpc>
                      </a:pPr>
                      <a:r>
                        <a:rPr lang="ru-RU" sz="1200" kern="150">
                          <a:effectLst/>
                          <a:latin typeface="PT Astra Serif" panose="020A0603040505020204" pitchFamily="18" charset="-52"/>
                          <a:ea typeface="PT Astra Serif" panose="020A0603040505020204" pitchFamily="18" charset="-52"/>
                        </a:rPr>
                        <a:t>Заголовок/название теста</a:t>
                      </a:r>
                      <a:endParaRPr lang="ru-RU" sz="1200" kern="150">
                        <a:solidFill>
                          <a:srgbClr val="000000"/>
                        </a:solidFill>
                        <a:effectLst/>
                        <a:latin typeface="PT Astra Serif" panose="020A0603040505020204" pitchFamily="18" charset="-52"/>
                        <a:ea typeface="PT Astra Serif" panose="020A0603040505020204" pitchFamily="18" charset="-52"/>
                        <a:cs typeface="PT Astra Serif" panose="020A0603040505020204" pitchFamily="18" charset="-52"/>
                      </a:endParaRPr>
                    </a:p>
                  </a:txBody>
                  <a:tcPr marL="11277" marR="11277" marT="0" marB="0" anchor="ctr"/>
                </a:tc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50000"/>
                        </a:lnSpc>
                      </a:pPr>
                      <a:r>
                        <a:rPr lang="ru-RU" sz="1200" kern="150">
                          <a:effectLst/>
                          <a:latin typeface="PT Astra Serif" panose="020A0603040505020204" pitchFamily="18" charset="-52"/>
                          <a:ea typeface="PT Astra Serif" panose="020A0603040505020204" pitchFamily="18" charset="-52"/>
                        </a:rPr>
                        <a:t>Тест регистрации пользователя.</a:t>
                      </a:r>
                      <a:endParaRPr lang="ru-RU" sz="1200" kern="150">
                        <a:solidFill>
                          <a:srgbClr val="000000"/>
                        </a:solidFill>
                        <a:effectLst/>
                        <a:latin typeface="PT Astra Serif" panose="020A0603040505020204" pitchFamily="18" charset="-52"/>
                        <a:ea typeface="PT Astra Serif" panose="020A0603040505020204" pitchFamily="18" charset="-52"/>
                        <a:cs typeface="PT Astra Serif" panose="020A0603040505020204" pitchFamily="18" charset="-52"/>
                      </a:endParaRPr>
                    </a:p>
                  </a:txBody>
                  <a:tcPr marL="11277" marR="11277" marT="0" marB="0" anchor="ctr"/>
                </a:tc>
                <a:extLst>
                  <a:ext uri="{0D108BD9-81ED-4DB2-BD59-A6C34878D82A}">
                    <a16:rowId xmlns:a16="http://schemas.microsoft.com/office/drawing/2014/main" val="3185179236"/>
                  </a:ext>
                </a:extLst>
              </a:tr>
              <a:tr h="784787">
                <a:tc>
                  <a:txBody>
                    <a:bodyPr/>
                    <a:lstStyle/>
                    <a:p>
                      <a:pPr marR="90170" algn="just" hangingPunct="0">
                        <a:lnSpc>
                          <a:spcPct val="150000"/>
                        </a:lnSpc>
                      </a:pPr>
                      <a:r>
                        <a:rPr lang="ru-RU" sz="1200" kern="150">
                          <a:effectLst/>
                          <a:latin typeface="PT Astra Serif" panose="020A0603040505020204" pitchFamily="18" charset="-52"/>
                          <a:ea typeface="PT Astra Serif" panose="020A0603040505020204" pitchFamily="18" charset="-52"/>
                        </a:rPr>
                        <a:t>Краткое изложение теста</a:t>
                      </a:r>
                      <a:endParaRPr lang="ru-RU" sz="1200" kern="150">
                        <a:solidFill>
                          <a:srgbClr val="000000"/>
                        </a:solidFill>
                        <a:effectLst/>
                        <a:latin typeface="PT Astra Serif" panose="020A0603040505020204" pitchFamily="18" charset="-52"/>
                        <a:ea typeface="PT Astra Serif" panose="020A0603040505020204" pitchFamily="18" charset="-52"/>
                        <a:cs typeface="PT Astra Serif" panose="020A0603040505020204" pitchFamily="18" charset="-52"/>
                      </a:endParaRPr>
                    </a:p>
                  </a:txBody>
                  <a:tcPr marL="11277" marR="11277" marT="0" marB="0" anchor="ctr"/>
                </a:tc>
                <a:tc>
                  <a:txBody>
                    <a:bodyPr/>
                    <a:lstStyle/>
                    <a:p>
                      <a:pPr marR="90170" algn="just" hangingPunct="0">
                        <a:lnSpc>
                          <a:spcPct val="150000"/>
                        </a:lnSpc>
                      </a:pPr>
                      <a:r>
                        <a:rPr lang="ru-RU" sz="1200" kern="150" dirty="0">
                          <a:effectLst/>
                          <a:latin typeface="PT Astra Serif" panose="020A0603040505020204" pitchFamily="18" charset="-52"/>
                          <a:ea typeface="PT Astra Serif" panose="020A0603040505020204" pitchFamily="18" charset="-52"/>
                        </a:rPr>
                        <a:t>Проверка вводимых данных для регистрации Условия:</a:t>
                      </a:r>
                    </a:p>
                    <a:p>
                      <a:pPr marR="90170" algn="just" hangingPunct="0">
                        <a:lnSpc>
                          <a:spcPct val="150000"/>
                        </a:lnSpc>
                      </a:pPr>
                      <a:r>
                        <a:rPr lang="ru-RU" sz="1200" kern="150" dirty="0">
                          <a:effectLst/>
                          <a:latin typeface="PT Astra Serif" panose="020A0603040505020204" pitchFamily="18" charset="-52"/>
                          <a:ea typeface="PT Astra Serif" panose="020A0603040505020204" pitchFamily="18" charset="-52"/>
                        </a:rPr>
                        <a:t>1. Логин и пароль должны быть заполнены</a:t>
                      </a:r>
                    </a:p>
                    <a:p>
                      <a:pPr marR="90170" algn="just" hangingPunct="0">
                        <a:lnSpc>
                          <a:spcPct val="150000"/>
                        </a:lnSpc>
                      </a:pPr>
                      <a:r>
                        <a:rPr lang="ru-RU" sz="1200" kern="150" dirty="0">
                          <a:effectLst/>
                          <a:latin typeface="PT Astra Serif" panose="020A0603040505020204" pitchFamily="18" charset="-52"/>
                          <a:ea typeface="PT Astra Serif" panose="020A0603040505020204" pitchFamily="18" charset="-52"/>
                        </a:rPr>
                        <a:t>2. Логины разных пользователей не должны совпадать</a:t>
                      </a:r>
                      <a:endParaRPr lang="ru-RU" sz="1200" kern="150" dirty="0">
                        <a:solidFill>
                          <a:srgbClr val="000000"/>
                        </a:solidFill>
                        <a:effectLst/>
                        <a:latin typeface="PT Astra Serif" panose="020A0603040505020204" pitchFamily="18" charset="-52"/>
                        <a:ea typeface="PT Astra Serif" panose="020A0603040505020204" pitchFamily="18" charset="-52"/>
                        <a:cs typeface="PT Astra Serif" panose="020A0603040505020204" pitchFamily="18" charset="-52"/>
                      </a:endParaRPr>
                    </a:p>
                  </a:txBody>
                  <a:tcPr marL="11277" marR="11277" marT="0" marB="0" anchor="ctr"/>
                </a:tc>
                <a:extLst>
                  <a:ext uri="{0D108BD9-81ED-4DB2-BD59-A6C34878D82A}">
                    <a16:rowId xmlns:a16="http://schemas.microsoft.com/office/drawing/2014/main" val="127172606"/>
                  </a:ext>
                </a:extLst>
              </a:tr>
              <a:tr h="512235">
                <a:tc>
                  <a:txBody>
                    <a:bodyPr/>
                    <a:lstStyle/>
                    <a:p>
                      <a:pPr marR="90170" algn="just" hangingPunct="0">
                        <a:lnSpc>
                          <a:spcPct val="150000"/>
                        </a:lnSpc>
                      </a:pPr>
                      <a:r>
                        <a:rPr lang="ru-RU" sz="1200" kern="150">
                          <a:effectLst/>
                          <a:latin typeface="PT Astra Serif" panose="020A0603040505020204" pitchFamily="18" charset="-52"/>
                          <a:ea typeface="PT Astra Serif" panose="020A0603040505020204" pitchFamily="18" charset="-52"/>
                        </a:rPr>
                        <a:t>Этапы теста</a:t>
                      </a:r>
                      <a:endParaRPr lang="ru-RU" sz="1200" kern="150">
                        <a:solidFill>
                          <a:srgbClr val="000000"/>
                        </a:solidFill>
                        <a:effectLst/>
                        <a:latin typeface="PT Astra Serif" panose="020A0603040505020204" pitchFamily="18" charset="-52"/>
                        <a:ea typeface="PT Astra Serif" panose="020A0603040505020204" pitchFamily="18" charset="-52"/>
                        <a:cs typeface="PT Astra Serif" panose="020A0603040505020204" pitchFamily="18" charset="-52"/>
                      </a:endParaRPr>
                    </a:p>
                  </a:txBody>
                  <a:tcPr marL="11277" marR="11277" marT="0" marB="0" anchor="ctr"/>
                </a:tc>
                <a:tc>
                  <a:txBody>
                    <a:bodyPr/>
                    <a:lstStyle/>
                    <a:p>
                      <a:pPr marR="90170" algn="just" hangingPunct="0">
                        <a:lnSpc>
                          <a:spcPct val="150000"/>
                        </a:lnSpc>
                      </a:pPr>
                      <a:r>
                        <a:rPr lang="ru-RU" sz="1200" kern="150">
                          <a:effectLst/>
                          <a:latin typeface="PT Astra Serif" panose="020A0603040505020204" pitchFamily="18" charset="-52"/>
                          <a:ea typeface="PT Astra Serif" panose="020A0603040505020204" pitchFamily="18" charset="-52"/>
                        </a:rPr>
                        <a:t>1. Ввод необходимых данных</a:t>
                      </a:r>
                    </a:p>
                    <a:p>
                      <a:pPr marR="90170" algn="just" hangingPunct="0">
                        <a:lnSpc>
                          <a:spcPct val="150000"/>
                        </a:lnSpc>
                      </a:pPr>
                      <a:r>
                        <a:rPr lang="ru-RU" sz="1200" kern="150">
                          <a:effectLst/>
                          <a:latin typeface="PT Astra Serif" panose="020A0603040505020204" pitchFamily="18" charset="-52"/>
                          <a:ea typeface="PT Astra Serif" panose="020A0603040505020204" pitchFamily="18" charset="-52"/>
                        </a:rPr>
                        <a:t>2. Проверка данных на валидность</a:t>
                      </a:r>
                      <a:endParaRPr lang="ru-RU" sz="1200" kern="150">
                        <a:solidFill>
                          <a:srgbClr val="000000"/>
                        </a:solidFill>
                        <a:effectLst/>
                        <a:latin typeface="PT Astra Serif" panose="020A0603040505020204" pitchFamily="18" charset="-52"/>
                        <a:ea typeface="PT Astra Serif" panose="020A0603040505020204" pitchFamily="18" charset="-52"/>
                        <a:cs typeface="PT Astra Serif" panose="020A0603040505020204" pitchFamily="18" charset="-52"/>
                      </a:endParaRPr>
                    </a:p>
                  </a:txBody>
                  <a:tcPr marL="11277" marR="11277" marT="0" marB="0" anchor="ctr"/>
                </a:tc>
                <a:extLst>
                  <a:ext uri="{0D108BD9-81ED-4DB2-BD59-A6C34878D82A}">
                    <a16:rowId xmlns:a16="http://schemas.microsoft.com/office/drawing/2014/main" val="2211022020"/>
                  </a:ext>
                </a:extLst>
              </a:tr>
              <a:tr h="784030">
                <a:tc>
                  <a:txBody>
                    <a:bodyPr/>
                    <a:lstStyle/>
                    <a:p>
                      <a:pPr marR="90170" algn="just" hangingPunct="0">
                        <a:lnSpc>
                          <a:spcPct val="150000"/>
                        </a:lnSpc>
                      </a:pPr>
                      <a:r>
                        <a:rPr lang="ru-RU" sz="1200" kern="150">
                          <a:effectLst/>
                          <a:latin typeface="PT Astra Serif" panose="020A0603040505020204" pitchFamily="18" charset="-52"/>
                          <a:ea typeface="PT Astra Serif" panose="020A0603040505020204" pitchFamily="18" charset="-52"/>
                        </a:rPr>
                        <a:t>Тестовые данные</a:t>
                      </a:r>
                      <a:endParaRPr lang="ru-RU" sz="1200" kern="150">
                        <a:solidFill>
                          <a:srgbClr val="000000"/>
                        </a:solidFill>
                        <a:effectLst/>
                        <a:latin typeface="PT Astra Serif" panose="020A0603040505020204" pitchFamily="18" charset="-52"/>
                        <a:ea typeface="PT Astra Serif" panose="020A0603040505020204" pitchFamily="18" charset="-52"/>
                        <a:cs typeface="PT Astra Serif" panose="020A0603040505020204" pitchFamily="18" charset="-52"/>
                      </a:endParaRPr>
                    </a:p>
                  </a:txBody>
                  <a:tcPr marL="11277" marR="11277" marT="0" marB="0" anchor="ctr"/>
                </a:tc>
                <a:tc>
                  <a:txBody>
                    <a:bodyPr/>
                    <a:lstStyle/>
                    <a:p>
                      <a:pPr marR="90170" algn="just" hangingPunct="0">
                        <a:lnSpc>
                          <a:spcPct val="150000"/>
                        </a:lnSpc>
                      </a:pPr>
                      <a:r>
                        <a:rPr lang="ru-RU" sz="1200" kern="150" dirty="0">
                          <a:effectLst/>
                          <a:latin typeface="PT Astra Serif" panose="020A0603040505020204" pitchFamily="18" charset="-52"/>
                          <a:ea typeface="PT Astra Serif" panose="020A0603040505020204" pitchFamily="18" charset="-52"/>
                        </a:rPr>
                        <a:t>1. Логин: </a:t>
                      </a:r>
                      <a:r>
                        <a:rPr lang="ru-RU" sz="1200" kern="150" dirty="0" err="1">
                          <a:effectLst/>
                          <a:latin typeface="PT Astra Serif" panose="020A0603040505020204" pitchFamily="18" charset="-52"/>
                          <a:ea typeface="PT Astra Serif" panose="020A0603040505020204" pitchFamily="18" charset="-52"/>
                        </a:rPr>
                        <a:t>log</a:t>
                      </a:r>
                      <a:r>
                        <a:rPr lang="ru-RU" sz="1200" kern="150" dirty="0">
                          <a:effectLst/>
                          <a:latin typeface="PT Astra Serif" panose="020A0603040505020204" pitchFamily="18" charset="-52"/>
                          <a:ea typeface="PT Astra Serif" panose="020A0603040505020204" pitchFamily="18" charset="-52"/>
                        </a:rPr>
                        <a:t>, пароль: </a:t>
                      </a:r>
                      <a:r>
                        <a:rPr lang="en-US" sz="1200" kern="150" dirty="0">
                          <a:effectLst/>
                          <a:latin typeface="PT Astra Serif" panose="020A0603040505020204" pitchFamily="18" charset="-52"/>
                          <a:ea typeface="PT Astra Serif" panose="020A0603040505020204" pitchFamily="18" charset="-52"/>
                        </a:rPr>
                        <a:t>pass</a:t>
                      </a:r>
                      <a:r>
                        <a:rPr lang="ru-RU" sz="1200" kern="150" dirty="0">
                          <a:effectLst/>
                          <a:latin typeface="PT Astra Serif" panose="020A0603040505020204" pitchFamily="18" charset="-52"/>
                          <a:ea typeface="PT Astra Serif" panose="020A0603040505020204" pitchFamily="18" charset="-52"/>
                        </a:rPr>
                        <a:t>, имя: Иван, фамилия: Иванов, отчество: Иванович, должность: Администратор.</a:t>
                      </a:r>
                    </a:p>
                    <a:p>
                      <a:pPr marR="90170" algn="just" hangingPunct="0">
                        <a:lnSpc>
                          <a:spcPct val="150000"/>
                        </a:lnSpc>
                      </a:pPr>
                      <a:r>
                        <a:rPr lang="ru-RU" sz="1200" kern="150" dirty="0">
                          <a:effectLst/>
                          <a:latin typeface="PT Astra Serif" panose="020A0603040505020204" pitchFamily="18" charset="-52"/>
                          <a:ea typeface="PT Astra Serif" panose="020A0603040505020204" pitchFamily="18" charset="-52"/>
                        </a:rPr>
                        <a:t>2. Логин: «», пароль: </a:t>
                      </a:r>
                      <a:r>
                        <a:rPr lang="en-US" sz="1200" kern="150" dirty="0">
                          <a:effectLst/>
                          <a:latin typeface="PT Astra Serif" panose="020A0603040505020204" pitchFamily="18" charset="-52"/>
                          <a:ea typeface="PT Astra Serif" panose="020A0603040505020204" pitchFamily="18" charset="-52"/>
                        </a:rPr>
                        <a:t>pass</a:t>
                      </a:r>
                      <a:r>
                        <a:rPr lang="ru-RU" sz="1200" kern="150" dirty="0">
                          <a:effectLst/>
                          <a:latin typeface="PT Astra Serif" panose="020A0603040505020204" pitchFamily="18" charset="-52"/>
                          <a:ea typeface="PT Astra Serif" panose="020A0603040505020204" pitchFamily="18" charset="-52"/>
                        </a:rPr>
                        <a:t>, имя: Иван, фамилия: Иванов, отчество: Иванович, должность: Администратор.</a:t>
                      </a:r>
                    </a:p>
                    <a:p>
                      <a:pPr marR="90170" algn="just" hangingPunct="0">
                        <a:lnSpc>
                          <a:spcPct val="150000"/>
                        </a:lnSpc>
                      </a:pPr>
                      <a:r>
                        <a:rPr lang="ru-RU" sz="1200" kern="150" dirty="0">
                          <a:effectLst/>
                          <a:latin typeface="PT Astra Serif" panose="020A0603040505020204" pitchFamily="18" charset="-52"/>
                          <a:ea typeface="PT Astra Serif" panose="020A0603040505020204" pitchFamily="18" charset="-52"/>
                        </a:rPr>
                        <a:t>3. Логин: </a:t>
                      </a:r>
                      <a:r>
                        <a:rPr lang="en-US" sz="1200" kern="150" dirty="0">
                          <a:effectLst/>
                          <a:latin typeface="PT Astra Serif" panose="020A0603040505020204" pitchFamily="18" charset="-52"/>
                          <a:ea typeface="PT Astra Serif" panose="020A0603040505020204" pitchFamily="18" charset="-52"/>
                        </a:rPr>
                        <a:t>log</a:t>
                      </a:r>
                      <a:r>
                        <a:rPr lang="ru-RU" sz="1200" kern="150" dirty="0">
                          <a:effectLst/>
                          <a:latin typeface="PT Astra Serif" panose="020A0603040505020204" pitchFamily="18" charset="-52"/>
                          <a:ea typeface="PT Astra Serif" panose="020A0603040505020204" pitchFamily="18" charset="-52"/>
                        </a:rPr>
                        <a:t>, пароль: «», имя: Иван, фамилия: Иванов, отчество: Иванович, должность: Администратор.</a:t>
                      </a:r>
                    </a:p>
                  </a:txBody>
                  <a:tcPr marL="11277" marR="11277" marT="0" marB="0" anchor="ctr"/>
                </a:tc>
                <a:extLst>
                  <a:ext uri="{0D108BD9-81ED-4DB2-BD59-A6C34878D82A}">
                    <a16:rowId xmlns:a16="http://schemas.microsoft.com/office/drawing/2014/main" val="3681452088"/>
                  </a:ext>
                </a:extLst>
              </a:tr>
              <a:tr h="784030">
                <a:tc>
                  <a:txBody>
                    <a:bodyPr/>
                    <a:lstStyle/>
                    <a:p>
                      <a:pPr marR="90170" algn="just" hangingPunct="0">
                        <a:lnSpc>
                          <a:spcPct val="150000"/>
                        </a:lnSpc>
                      </a:pPr>
                      <a:r>
                        <a:rPr lang="ru-RU" sz="1200" kern="150">
                          <a:effectLst/>
                          <a:latin typeface="PT Astra Serif" panose="020A0603040505020204" pitchFamily="18" charset="-52"/>
                          <a:ea typeface="PT Astra Serif" panose="020A0603040505020204" pitchFamily="18" charset="-52"/>
                        </a:rPr>
                        <a:t>Ожидаемый результат</a:t>
                      </a:r>
                      <a:endParaRPr lang="ru-RU" sz="1200" kern="150">
                        <a:solidFill>
                          <a:srgbClr val="000000"/>
                        </a:solidFill>
                        <a:effectLst/>
                        <a:latin typeface="PT Astra Serif" panose="020A0603040505020204" pitchFamily="18" charset="-52"/>
                        <a:ea typeface="PT Astra Serif" panose="020A0603040505020204" pitchFamily="18" charset="-52"/>
                        <a:cs typeface="PT Astra Serif" panose="020A0603040505020204" pitchFamily="18" charset="-52"/>
                      </a:endParaRPr>
                    </a:p>
                  </a:txBody>
                  <a:tcPr marL="11277" marR="11277" marT="0" marB="0" anchor="ctr"/>
                </a:tc>
                <a:tc>
                  <a:txBody>
                    <a:bodyPr/>
                    <a:lstStyle/>
                    <a:p>
                      <a:pPr marR="90170" algn="just" hangingPunct="0">
                        <a:lnSpc>
                          <a:spcPct val="150000"/>
                        </a:lnSpc>
                      </a:pPr>
                      <a:r>
                        <a:rPr lang="ru-RU" sz="1200" kern="150" dirty="0">
                          <a:effectLst/>
                          <a:latin typeface="PT Astra Serif" panose="020A0603040505020204" pitchFamily="18" charset="-52"/>
                          <a:ea typeface="PT Astra Serif" panose="020A0603040505020204" pitchFamily="18" charset="-52"/>
                        </a:rPr>
                        <a:t>1. Пройден.</a:t>
                      </a:r>
                    </a:p>
                    <a:p>
                      <a:pPr marR="90170" algn="just" hangingPunct="0">
                        <a:lnSpc>
                          <a:spcPct val="150000"/>
                        </a:lnSpc>
                      </a:pPr>
                      <a:r>
                        <a:rPr lang="ru-RU" sz="1200" kern="150" dirty="0">
                          <a:effectLst/>
                          <a:latin typeface="PT Astra Serif" panose="020A0603040505020204" pitchFamily="18" charset="-52"/>
                          <a:ea typeface="PT Astra Serif" panose="020A0603040505020204" pitchFamily="18" charset="-52"/>
                        </a:rPr>
                        <a:t>2. Не пройден.</a:t>
                      </a:r>
                    </a:p>
                    <a:p>
                      <a:pPr marR="90170" algn="just" hangingPunct="0">
                        <a:lnSpc>
                          <a:spcPct val="150000"/>
                        </a:lnSpc>
                      </a:pPr>
                      <a:r>
                        <a:rPr lang="ru-RU" sz="1200" kern="150" dirty="0">
                          <a:effectLst/>
                          <a:latin typeface="PT Astra Serif" panose="020A0603040505020204" pitchFamily="18" charset="-52"/>
                          <a:ea typeface="PT Astra Serif" panose="020A0603040505020204" pitchFamily="18" charset="-52"/>
                        </a:rPr>
                        <a:t>3. Не пройден.</a:t>
                      </a:r>
                    </a:p>
                  </a:txBody>
                  <a:tcPr marL="11277" marR="11277" marT="0" marB="0" anchor="ctr"/>
                </a:tc>
                <a:extLst>
                  <a:ext uri="{0D108BD9-81ED-4DB2-BD59-A6C34878D82A}">
                    <a16:rowId xmlns:a16="http://schemas.microsoft.com/office/drawing/2014/main" val="2908838244"/>
                  </a:ext>
                </a:extLst>
              </a:tr>
              <a:tr h="239682">
                <a:tc>
                  <a:txBody>
                    <a:bodyPr/>
                    <a:lstStyle/>
                    <a:p>
                      <a:pPr marR="90170" algn="just" hangingPunct="0">
                        <a:lnSpc>
                          <a:spcPct val="150000"/>
                        </a:lnSpc>
                      </a:pPr>
                      <a:r>
                        <a:rPr lang="ru-RU" sz="1200" kern="150">
                          <a:effectLst/>
                          <a:latin typeface="PT Astra Serif" panose="020A0603040505020204" pitchFamily="18" charset="-52"/>
                          <a:ea typeface="PT Astra Serif" panose="020A0603040505020204" pitchFamily="18" charset="-52"/>
                        </a:rPr>
                        <a:t>Фактический результат</a:t>
                      </a:r>
                      <a:endParaRPr lang="ru-RU" sz="1200" kern="150">
                        <a:solidFill>
                          <a:srgbClr val="000000"/>
                        </a:solidFill>
                        <a:effectLst/>
                        <a:latin typeface="PT Astra Serif" panose="020A0603040505020204" pitchFamily="18" charset="-52"/>
                        <a:ea typeface="PT Astra Serif" panose="020A0603040505020204" pitchFamily="18" charset="-52"/>
                        <a:cs typeface="PT Astra Serif" panose="020A0603040505020204" pitchFamily="18" charset="-52"/>
                      </a:endParaRPr>
                    </a:p>
                  </a:txBody>
                  <a:tcPr marL="11277" marR="11277" marT="0" marB="0" anchor="ctr"/>
                </a:tc>
                <a:tc>
                  <a:txBody>
                    <a:bodyPr/>
                    <a:lstStyle/>
                    <a:p>
                      <a:pPr marR="90170" algn="just" hangingPunct="0">
                        <a:lnSpc>
                          <a:spcPct val="150000"/>
                        </a:lnSpc>
                      </a:pPr>
                      <a:r>
                        <a:rPr lang="ru-RU" sz="1200" kern="150">
                          <a:effectLst/>
                          <a:latin typeface="PT Astra Serif" panose="020A0603040505020204" pitchFamily="18" charset="-52"/>
                          <a:ea typeface="PT Astra Serif" panose="020A0603040505020204" pitchFamily="18" charset="-52"/>
                        </a:rPr>
                        <a:t>Совпадает с ожидаемым.</a:t>
                      </a:r>
                      <a:endParaRPr lang="ru-RU" sz="1200" kern="150">
                        <a:solidFill>
                          <a:srgbClr val="000000"/>
                        </a:solidFill>
                        <a:effectLst/>
                        <a:latin typeface="PT Astra Serif" panose="020A0603040505020204" pitchFamily="18" charset="-52"/>
                        <a:ea typeface="PT Astra Serif" panose="020A0603040505020204" pitchFamily="18" charset="-52"/>
                        <a:cs typeface="PT Astra Serif" panose="020A0603040505020204" pitchFamily="18" charset="-52"/>
                      </a:endParaRPr>
                    </a:p>
                  </a:txBody>
                  <a:tcPr marL="11277" marR="11277" marT="0" marB="0" anchor="ctr"/>
                </a:tc>
                <a:extLst>
                  <a:ext uri="{0D108BD9-81ED-4DB2-BD59-A6C34878D82A}">
                    <a16:rowId xmlns:a16="http://schemas.microsoft.com/office/drawing/2014/main" val="48613598"/>
                  </a:ext>
                </a:extLst>
              </a:tr>
              <a:tr h="239682">
                <a:tc>
                  <a:txBody>
                    <a:bodyPr/>
                    <a:lstStyle/>
                    <a:p>
                      <a:pPr marR="90170" algn="just" hangingPunct="0">
                        <a:lnSpc>
                          <a:spcPct val="150000"/>
                        </a:lnSpc>
                      </a:pPr>
                      <a:r>
                        <a:rPr lang="ru-RU" sz="1200" kern="150">
                          <a:effectLst/>
                          <a:latin typeface="PT Astra Serif" panose="020A0603040505020204" pitchFamily="18" charset="-52"/>
                          <a:ea typeface="PT Astra Serif" panose="020A0603040505020204" pitchFamily="18" charset="-52"/>
                        </a:rPr>
                        <a:t>Статус</a:t>
                      </a:r>
                      <a:endParaRPr lang="ru-RU" sz="1200" kern="150">
                        <a:solidFill>
                          <a:srgbClr val="000000"/>
                        </a:solidFill>
                        <a:effectLst/>
                        <a:latin typeface="PT Astra Serif" panose="020A0603040505020204" pitchFamily="18" charset="-52"/>
                        <a:ea typeface="PT Astra Serif" panose="020A0603040505020204" pitchFamily="18" charset="-52"/>
                        <a:cs typeface="PT Astra Serif" panose="020A0603040505020204" pitchFamily="18" charset="-52"/>
                      </a:endParaRPr>
                    </a:p>
                  </a:txBody>
                  <a:tcPr marL="11277" marR="11277" marT="0" marB="0" anchor="ctr"/>
                </a:tc>
                <a:tc>
                  <a:txBody>
                    <a:bodyPr/>
                    <a:lstStyle/>
                    <a:p>
                      <a:pPr marR="90170" algn="just" hangingPunct="0">
                        <a:lnSpc>
                          <a:spcPct val="150000"/>
                        </a:lnSpc>
                      </a:pPr>
                      <a:r>
                        <a:rPr lang="ru-RU" sz="1200" kern="150">
                          <a:effectLst/>
                          <a:latin typeface="PT Astra Serif" panose="020A0603040505020204" pitchFamily="18" charset="-52"/>
                          <a:ea typeface="PT Astra Serif" panose="020A0603040505020204" pitchFamily="18" charset="-52"/>
                        </a:rPr>
                        <a:t>Зачёт.</a:t>
                      </a:r>
                      <a:endParaRPr lang="ru-RU" sz="1200" kern="150">
                        <a:solidFill>
                          <a:srgbClr val="000000"/>
                        </a:solidFill>
                        <a:effectLst/>
                        <a:latin typeface="PT Astra Serif" panose="020A0603040505020204" pitchFamily="18" charset="-52"/>
                        <a:ea typeface="PT Astra Serif" panose="020A0603040505020204" pitchFamily="18" charset="-52"/>
                        <a:cs typeface="PT Astra Serif" panose="020A0603040505020204" pitchFamily="18" charset="-52"/>
                      </a:endParaRPr>
                    </a:p>
                  </a:txBody>
                  <a:tcPr marL="11277" marR="11277" marT="0" marB="0" anchor="ctr"/>
                </a:tc>
                <a:extLst>
                  <a:ext uri="{0D108BD9-81ED-4DB2-BD59-A6C34878D82A}">
                    <a16:rowId xmlns:a16="http://schemas.microsoft.com/office/drawing/2014/main" val="1033710425"/>
                  </a:ext>
                </a:extLst>
              </a:tr>
              <a:tr h="239682">
                <a:tc>
                  <a:txBody>
                    <a:bodyPr/>
                    <a:lstStyle/>
                    <a:p>
                      <a:pPr marR="90170" algn="just" hangingPunct="0">
                        <a:lnSpc>
                          <a:spcPct val="150000"/>
                        </a:lnSpc>
                      </a:pPr>
                      <a:r>
                        <a:rPr lang="ru-RU" sz="1200" kern="150">
                          <a:effectLst/>
                          <a:latin typeface="PT Astra Serif" panose="020A0603040505020204" pitchFamily="18" charset="-52"/>
                          <a:ea typeface="PT Astra Serif" panose="020A0603040505020204" pitchFamily="18" charset="-52"/>
                        </a:rPr>
                        <a:t>Предварительное условие</a:t>
                      </a:r>
                      <a:endParaRPr lang="ru-RU" sz="1200" kern="150">
                        <a:solidFill>
                          <a:srgbClr val="000000"/>
                        </a:solidFill>
                        <a:effectLst/>
                        <a:latin typeface="PT Astra Serif" panose="020A0603040505020204" pitchFamily="18" charset="-52"/>
                        <a:ea typeface="PT Astra Serif" panose="020A0603040505020204" pitchFamily="18" charset="-52"/>
                        <a:cs typeface="PT Astra Serif" panose="020A0603040505020204" pitchFamily="18" charset="-52"/>
                      </a:endParaRPr>
                    </a:p>
                  </a:txBody>
                  <a:tcPr marL="11277" marR="11277" marT="0" marB="0" anchor="ctr"/>
                </a:tc>
                <a:tc>
                  <a:txBody>
                    <a:bodyPr/>
                    <a:lstStyle/>
                    <a:p>
                      <a:pPr marR="90170" algn="just" hangingPunct="0">
                        <a:lnSpc>
                          <a:spcPct val="150000"/>
                        </a:lnSpc>
                      </a:pPr>
                      <a:r>
                        <a:rPr lang="ru-RU" sz="1200" kern="150">
                          <a:effectLst/>
                          <a:latin typeface="PT Astra Serif" panose="020A0603040505020204" pitchFamily="18" charset="-52"/>
                          <a:ea typeface="PT Astra Serif" panose="020A0603040505020204" pitchFamily="18" charset="-52"/>
                        </a:rPr>
                        <a:t>Открыта страница добавления сотрудников «Добавление сотрудников».</a:t>
                      </a:r>
                      <a:endParaRPr lang="ru-RU" sz="1200" kern="150">
                        <a:solidFill>
                          <a:srgbClr val="000000"/>
                        </a:solidFill>
                        <a:effectLst/>
                        <a:latin typeface="PT Astra Serif" panose="020A0603040505020204" pitchFamily="18" charset="-52"/>
                        <a:ea typeface="PT Astra Serif" panose="020A0603040505020204" pitchFamily="18" charset="-52"/>
                        <a:cs typeface="PT Astra Serif" panose="020A0603040505020204" pitchFamily="18" charset="-52"/>
                      </a:endParaRPr>
                    </a:p>
                  </a:txBody>
                  <a:tcPr marL="11277" marR="11277" marT="0" marB="0" anchor="ctr"/>
                </a:tc>
                <a:extLst>
                  <a:ext uri="{0D108BD9-81ED-4DB2-BD59-A6C34878D82A}">
                    <a16:rowId xmlns:a16="http://schemas.microsoft.com/office/drawing/2014/main" val="1532188161"/>
                  </a:ext>
                </a:extLst>
              </a:tr>
              <a:tr h="239682">
                <a:tc>
                  <a:txBody>
                    <a:bodyPr/>
                    <a:lstStyle/>
                    <a:p>
                      <a:pPr marR="90170" algn="just" hangingPunct="0">
                        <a:lnSpc>
                          <a:spcPct val="150000"/>
                        </a:lnSpc>
                      </a:pPr>
                      <a:r>
                        <a:rPr lang="ru-RU" sz="1200" kern="150">
                          <a:effectLst/>
                          <a:latin typeface="PT Astra Serif" panose="020A0603040505020204" pitchFamily="18" charset="-52"/>
                          <a:ea typeface="PT Astra Serif" panose="020A0603040505020204" pitchFamily="18" charset="-52"/>
                        </a:rPr>
                        <a:t>Постусловие</a:t>
                      </a:r>
                      <a:endParaRPr lang="ru-RU" sz="1200" kern="150">
                        <a:solidFill>
                          <a:srgbClr val="000000"/>
                        </a:solidFill>
                        <a:effectLst/>
                        <a:latin typeface="PT Astra Serif" panose="020A0603040505020204" pitchFamily="18" charset="-52"/>
                        <a:ea typeface="PT Astra Serif" panose="020A0603040505020204" pitchFamily="18" charset="-52"/>
                        <a:cs typeface="PT Astra Serif" panose="020A0603040505020204" pitchFamily="18" charset="-52"/>
                      </a:endParaRPr>
                    </a:p>
                  </a:txBody>
                  <a:tcPr marL="11277" marR="11277" marT="0" marB="0" anchor="ctr"/>
                </a:tc>
                <a:tc>
                  <a:txBody>
                    <a:bodyPr/>
                    <a:lstStyle/>
                    <a:p>
                      <a:pPr marR="90170" algn="just" hangingPunct="0">
                        <a:lnSpc>
                          <a:spcPct val="150000"/>
                        </a:lnSpc>
                      </a:pPr>
                      <a:r>
                        <a:rPr lang="ru-RU" sz="1200" kern="150">
                          <a:effectLst/>
                          <a:latin typeface="PT Astra Serif" panose="020A0603040505020204" pitchFamily="18" charset="-52"/>
                          <a:ea typeface="PT Astra Serif" panose="020A0603040505020204" pitchFamily="18" charset="-52"/>
                        </a:rPr>
                        <a:t>Регистрация нового пользователя.</a:t>
                      </a:r>
                      <a:endParaRPr lang="ru-RU" sz="1200" kern="150">
                        <a:solidFill>
                          <a:srgbClr val="000000"/>
                        </a:solidFill>
                        <a:effectLst/>
                        <a:latin typeface="PT Astra Serif" panose="020A0603040505020204" pitchFamily="18" charset="-52"/>
                        <a:ea typeface="PT Astra Serif" panose="020A0603040505020204" pitchFamily="18" charset="-52"/>
                        <a:cs typeface="PT Astra Serif" panose="020A0603040505020204" pitchFamily="18" charset="-52"/>
                      </a:endParaRPr>
                    </a:p>
                  </a:txBody>
                  <a:tcPr marL="11277" marR="11277" marT="0" marB="0" anchor="ctr"/>
                </a:tc>
                <a:extLst>
                  <a:ext uri="{0D108BD9-81ED-4DB2-BD59-A6C34878D82A}">
                    <a16:rowId xmlns:a16="http://schemas.microsoft.com/office/drawing/2014/main" val="269909014"/>
                  </a:ext>
                </a:extLst>
              </a:tr>
              <a:tr h="1056582">
                <a:tc>
                  <a:txBody>
                    <a:bodyPr/>
                    <a:lstStyle/>
                    <a:p>
                      <a:pPr marR="90170" algn="just" hangingPunct="0">
                        <a:lnSpc>
                          <a:spcPct val="150000"/>
                        </a:lnSpc>
                      </a:pPr>
                      <a:r>
                        <a:rPr lang="ru-RU" sz="1200" kern="150">
                          <a:effectLst/>
                          <a:latin typeface="PT Astra Serif" panose="020A0603040505020204" pitchFamily="18" charset="-52"/>
                          <a:ea typeface="PT Astra Serif" panose="020A0603040505020204" pitchFamily="18" charset="-52"/>
                        </a:rPr>
                        <a:t>Примечание/комментарии</a:t>
                      </a:r>
                      <a:endParaRPr lang="ru-RU" sz="1200" kern="150">
                        <a:solidFill>
                          <a:srgbClr val="000000"/>
                        </a:solidFill>
                        <a:effectLst/>
                        <a:latin typeface="PT Astra Serif" panose="020A0603040505020204" pitchFamily="18" charset="-52"/>
                        <a:ea typeface="PT Astra Serif" panose="020A0603040505020204" pitchFamily="18" charset="-52"/>
                        <a:cs typeface="PT Astra Serif" panose="020A0603040505020204" pitchFamily="18" charset="-52"/>
                      </a:endParaRPr>
                    </a:p>
                  </a:txBody>
                  <a:tcPr marL="11277" marR="11277" marT="0" marB="0" anchor="ctr"/>
                </a:tc>
                <a:tc>
                  <a:txBody>
                    <a:bodyPr/>
                    <a:lstStyle/>
                    <a:p>
                      <a:pPr marR="90170" algn="just" hangingPunct="0">
                        <a:lnSpc>
                          <a:spcPct val="150000"/>
                        </a:lnSpc>
                      </a:pPr>
                      <a:r>
                        <a:rPr lang="ru-RU" sz="1200" kern="150" dirty="0">
                          <a:effectLst/>
                          <a:latin typeface="PT Astra Serif" panose="020A0603040505020204" pitchFamily="18" charset="-52"/>
                          <a:ea typeface="PT Astra Serif" panose="020A0603040505020204" pitchFamily="18" charset="-52"/>
                        </a:rPr>
                        <a:t>Протестированы следующие случаи:</a:t>
                      </a:r>
                    </a:p>
                    <a:p>
                      <a:pPr marR="90170" algn="just" hangingPunct="0">
                        <a:lnSpc>
                          <a:spcPct val="150000"/>
                        </a:lnSpc>
                      </a:pPr>
                      <a:r>
                        <a:rPr lang="ru-RU" sz="1200" kern="150" dirty="0">
                          <a:effectLst/>
                          <a:latin typeface="PT Astra Serif" panose="020A0603040505020204" pitchFamily="18" charset="-52"/>
                          <a:ea typeface="PT Astra Serif" panose="020A0603040505020204" pitchFamily="18" charset="-52"/>
                        </a:rPr>
                        <a:t>1. Все поля заполнены верно.</a:t>
                      </a:r>
                    </a:p>
                    <a:p>
                      <a:pPr marR="90170" algn="just" hangingPunct="0">
                        <a:lnSpc>
                          <a:spcPct val="150000"/>
                        </a:lnSpc>
                      </a:pPr>
                      <a:r>
                        <a:rPr lang="ru-RU" sz="1200" kern="150" dirty="0">
                          <a:effectLst/>
                          <a:latin typeface="PT Astra Serif" panose="020A0603040505020204" pitchFamily="18" charset="-52"/>
                          <a:ea typeface="PT Astra Serif" panose="020A0603040505020204" pitchFamily="18" charset="-52"/>
                        </a:rPr>
                        <a:t>2. Заполнены все поля кроме логина.</a:t>
                      </a:r>
                    </a:p>
                    <a:p>
                      <a:pPr marR="90170" algn="just" hangingPunct="0">
                        <a:lnSpc>
                          <a:spcPct val="150000"/>
                        </a:lnSpc>
                      </a:pPr>
                      <a:r>
                        <a:rPr lang="ru-RU" sz="1200" kern="150" dirty="0">
                          <a:effectLst/>
                          <a:latin typeface="PT Astra Serif" panose="020A0603040505020204" pitchFamily="18" charset="-52"/>
                          <a:ea typeface="PT Astra Serif" panose="020A0603040505020204" pitchFamily="18" charset="-52"/>
                        </a:rPr>
                        <a:t>3. Заполнены все поля кроме пароля.</a:t>
                      </a:r>
                    </a:p>
                  </a:txBody>
                  <a:tcPr marL="11277" marR="11277" marT="0" marB="0" anchor="ctr"/>
                </a:tc>
                <a:extLst>
                  <a:ext uri="{0D108BD9-81ED-4DB2-BD59-A6C34878D82A}">
                    <a16:rowId xmlns:a16="http://schemas.microsoft.com/office/drawing/2014/main" val="194231881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960" y="-93585"/>
            <a:ext cx="12191040" cy="999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ctr">
              <a:lnSpc>
                <a:spcPct val="85000"/>
              </a:lnSpc>
            </a:pPr>
            <a:r>
              <a:rPr lang="ru-RU" sz="4800" b="0" strike="noStrike" spc="-52" dirty="0">
                <a:solidFill>
                  <a:srgbClr val="000000"/>
                </a:solidFill>
                <a:latin typeface="PT Astra Serif" panose="020A0603040505020204" pitchFamily="18" charset="0"/>
                <a:ea typeface="PT Astra Serif" panose="020A0603040505020204" pitchFamily="18" charset="0"/>
              </a:rPr>
              <a:t>Примеры тест-кейсов</a:t>
            </a:r>
            <a:endParaRPr lang="ru-RU" sz="4800" b="0" strike="noStrike" spc="-1" dirty="0">
              <a:latin typeface="PT Astra Serif" panose="020A0603040505020204" pitchFamily="18" charset="0"/>
              <a:ea typeface="PT Astra Serif" panose="020A0603040505020204" pitchFamily="18" charset="0"/>
            </a:endParaRPr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49F8B469-DDF4-43AE-A49B-60BFAD69D9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4044136"/>
              </p:ext>
            </p:extLst>
          </p:nvPr>
        </p:nvGraphicFramePr>
        <p:xfrm>
          <a:off x="-960" y="1010511"/>
          <a:ext cx="12192000" cy="584996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65189">
                  <a:extLst>
                    <a:ext uri="{9D8B030D-6E8A-4147-A177-3AD203B41FA5}">
                      <a16:colId xmlns:a16="http://schemas.microsoft.com/office/drawing/2014/main" val="3902648016"/>
                    </a:ext>
                  </a:extLst>
                </a:gridCol>
                <a:gridCol w="9926811">
                  <a:extLst>
                    <a:ext uri="{9D8B030D-6E8A-4147-A177-3AD203B41FA5}">
                      <a16:colId xmlns:a16="http://schemas.microsoft.com/office/drawing/2014/main" val="4184377849"/>
                    </a:ext>
                  </a:extLst>
                </a:gridCol>
              </a:tblGrid>
              <a:tr h="162764">
                <a:tc>
                  <a:txBody>
                    <a:bodyPr/>
                    <a:lstStyle/>
                    <a:p>
                      <a:pPr marR="90170" algn="just" hangingPunct="0">
                        <a:lnSpc>
                          <a:spcPct val="150000"/>
                        </a:lnSpc>
                      </a:pPr>
                      <a:r>
                        <a:rPr lang="ru-RU" sz="1200" kern="150">
                          <a:effectLst/>
                          <a:latin typeface="PT Astra Serif" panose="020A0603040505020204" pitchFamily="18" charset="-52"/>
                          <a:ea typeface="PT Astra Serif" panose="020A0603040505020204" pitchFamily="18" charset="-52"/>
                        </a:rPr>
                        <a:t>Тестовый пример</a:t>
                      </a:r>
                      <a:r>
                        <a:rPr lang="en-US" sz="1200" kern="150">
                          <a:effectLst/>
                          <a:latin typeface="PT Astra Serif" panose="020A0603040505020204" pitchFamily="18" charset="-52"/>
                          <a:ea typeface="PT Astra Serif" panose="020A0603040505020204" pitchFamily="18" charset="-52"/>
                        </a:rPr>
                        <a:t>#</a:t>
                      </a:r>
                      <a:endParaRPr lang="ru-RU" sz="1200" kern="150">
                        <a:solidFill>
                          <a:srgbClr val="000000"/>
                        </a:solidFill>
                        <a:effectLst/>
                        <a:latin typeface="PT Astra Serif" panose="020A0603040505020204" pitchFamily="18" charset="-52"/>
                        <a:ea typeface="PT Astra Serif" panose="020A0603040505020204" pitchFamily="18" charset="-52"/>
                        <a:cs typeface="PT Astra Serif" panose="020A0603040505020204" pitchFamily="18" charset="-52"/>
                      </a:endParaRPr>
                    </a:p>
                  </a:txBody>
                  <a:tcPr marL="33333" marR="33333" marT="0" marB="0" anchor="ctr"/>
                </a:tc>
                <a:tc>
                  <a:txBody>
                    <a:bodyPr/>
                    <a:lstStyle/>
                    <a:p>
                      <a:pPr marR="90170" algn="just" hangingPunct="0">
                        <a:lnSpc>
                          <a:spcPct val="150000"/>
                        </a:lnSpc>
                      </a:pPr>
                      <a:r>
                        <a:rPr lang="ru-RU" sz="1200" kern="150">
                          <a:effectLst/>
                          <a:latin typeface="PT Astra Serif" panose="020A0603040505020204" pitchFamily="18" charset="-52"/>
                          <a:ea typeface="PT Astra Serif" panose="020A0603040505020204" pitchFamily="18" charset="-52"/>
                        </a:rPr>
                        <a:t>ТП_П_</a:t>
                      </a:r>
                      <a:r>
                        <a:rPr lang="en-US" sz="1200" kern="150">
                          <a:effectLst/>
                          <a:latin typeface="PT Astra Serif" panose="020A0603040505020204" pitchFamily="18" charset="-52"/>
                          <a:ea typeface="PT Astra Serif" panose="020A0603040505020204" pitchFamily="18" charset="-52"/>
                        </a:rPr>
                        <a:t>3</a:t>
                      </a:r>
                      <a:endParaRPr lang="ru-RU" sz="1200" kern="150">
                        <a:solidFill>
                          <a:srgbClr val="000000"/>
                        </a:solidFill>
                        <a:effectLst/>
                        <a:latin typeface="PT Astra Serif" panose="020A0603040505020204" pitchFamily="18" charset="-52"/>
                        <a:ea typeface="PT Astra Serif" panose="020A0603040505020204" pitchFamily="18" charset="-52"/>
                        <a:cs typeface="PT Astra Serif" panose="020A0603040505020204" pitchFamily="18" charset="-52"/>
                      </a:endParaRPr>
                    </a:p>
                  </a:txBody>
                  <a:tcPr marL="33333" marR="33333" marT="0" marB="0" anchor="ctr"/>
                </a:tc>
                <a:extLst>
                  <a:ext uri="{0D108BD9-81ED-4DB2-BD59-A6C34878D82A}">
                    <a16:rowId xmlns:a16="http://schemas.microsoft.com/office/drawing/2014/main" val="945924097"/>
                  </a:ext>
                </a:extLst>
              </a:tr>
              <a:tr h="347856">
                <a:tc>
                  <a:txBody>
                    <a:bodyPr/>
                    <a:lstStyle/>
                    <a:p>
                      <a:pPr marR="90170" algn="just" hangingPunct="0">
                        <a:lnSpc>
                          <a:spcPct val="150000"/>
                        </a:lnSpc>
                      </a:pPr>
                      <a:r>
                        <a:rPr lang="ru-RU" sz="1200" kern="150">
                          <a:effectLst/>
                          <a:latin typeface="PT Astra Serif" panose="020A0603040505020204" pitchFamily="18" charset="-52"/>
                          <a:ea typeface="PT Astra Serif" panose="020A0603040505020204" pitchFamily="18" charset="-52"/>
                        </a:rPr>
                        <a:t>Приоритет тестирования</a:t>
                      </a:r>
                      <a:endParaRPr lang="ru-RU" sz="1200" kern="150">
                        <a:solidFill>
                          <a:srgbClr val="000000"/>
                        </a:solidFill>
                        <a:effectLst/>
                        <a:latin typeface="PT Astra Serif" panose="020A0603040505020204" pitchFamily="18" charset="-52"/>
                        <a:ea typeface="PT Astra Serif" panose="020A0603040505020204" pitchFamily="18" charset="-52"/>
                        <a:cs typeface="PT Astra Serif" panose="020A0603040505020204" pitchFamily="18" charset="-52"/>
                      </a:endParaRPr>
                    </a:p>
                  </a:txBody>
                  <a:tcPr marL="33333" marR="33333" marT="0" marB="0" anchor="ctr"/>
                </a:tc>
                <a:tc>
                  <a:txBody>
                    <a:bodyPr/>
                    <a:lstStyle/>
                    <a:p>
                      <a:pPr marR="90170" algn="just" hangingPunct="0">
                        <a:lnSpc>
                          <a:spcPct val="150000"/>
                        </a:lnSpc>
                      </a:pPr>
                      <a:r>
                        <a:rPr lang="ru-RU" sz="1200" kern="150">
                          <a:effectLst/>
                          <a:latin typeface="PT Astra Serif" panose="020A0603040505020204" pitchFamily="18" charset="-52"/>
                          <a:ea typeface="PT Astra Serif" panose="020A0603040505020204" pitchFamily="18" charset="-52"/>
                        </a:rPr>
                        <a:t>Высокий.</a:t>
                      </a:r>
                      <a:endParaRPr lang="ru-RU" sz="1200" kern="150">
                        <a:solidFill>
                          <a:srgbClr val="000000"/>
                        </a:solidFill>
                        <a:effectLst/>
                        <a:latin typeface="PT Astra Serif" panose="020A0603040505020204" pitchFamily="18" charset="-52"/>
                        <a:ea typeface="PT Astra Serif" panose="020A0603040505020204" pitchFamily="18" charset="-52"/>
                        <a:cs typeface="PT Astra Serif" panose="020A0603040505020204" pitchFamily="18" charset="-52"/>
                      </a:endParaRPr>
                    </a:p>
                  </a:txBody>
                  <a:tcPr marL="33333" marR="33333" marT="0" marB="0" anchor="ctr"/>
                </a:tc>
                <a:extLst>
                  <a:ext uri="{0D108BD9-81ED-4DB2-BD59-A6C34878D82A}">
                    <a16:rowId xmlns:a16="http://schemas.microsoft.com/office/drawing/2014/main" val="1074002849"/>
                  </a:ext>
                </a:extLst>
              </a:tr>
              <a:tr h="347856">
                <a:tc>
                  <a:txBody>
                    <a:bodyPr/>
                    <a:lstStyle/>
                    <a:p>
                      <a:pPr marR="90170" algn="just" hangingPunct="0">
                        <a:lnSpc>
                          <a:spcPct val="150000"/>
                        </a:lnSpc>
                      </a:pPr>
                      <a:r>
                        <a:rPr lang="ru-RU" sz="1200" kern="150">
                          <a:effectLst/>
                          <a:latin typeface="PT Astra Serif" panose="020A0603040505020204" pitchFamily="18" charset="-52"/>
                          <a:ea typeface="PT Astra Serif" panose="020A0603040505020204" pitchFamily="18" charset="-52"/>
                        </a:rPr>
                        <a:t>Заголовок/название теста</a:t>
                      </a:r>
                      <a:endParaRPr lang="ru-RU" sz="1200" kern="150">
                        <a:solidFill>
                          <a:srgbClr val="000000"/>
                        </a:solidFill>
                        <a:effectLst/>
                        <a:latin typeface="PT Astra Serif" panose="020A0603040505020204" pitchFamily="18" charset="-52"/>
                        <a:ea typeface="PT Astra Serif" panose="020A0603040505020204" pitchFamily="18" charset="-52"/>
                        <a:cs typeface="PT Astra Serif" panose="020A0603040505020204" pitchFamily="18" charset="-52"/>
                      </a:endParaRPr>
                    </a:p>
                  </a:txBody>
                  <a:tcPr marL="33333" marR="33333" marT="0" marB="0" anchor="ctr"/>
                </a:tc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50000"/>
                        </a:lnSpc>
                      </a:pPr>
                      <a:r>
                        <a:rPr lang="ru-RU" sz="1200" kern="150">
                          <a:effectLst/>
                          <a:latin typeface="PT Astra Serif" panose="020A0603040505020204" pitchFamily="18" charset="-52"/>
                          <a:ea typeface="PT Astra Serif" panose="020A0603040505020204" pitchFamily="18" charset="-52"/>
                        </a:rPr>
                        <a:t>Добавление блюда.</a:t>
                      </a:r>
                      <a:endParaRPr lang="ru-RU" sz="1200" kern="150">
                        <a:solidFill>
                          <a:srgbClr val="000000"/>
                        </a:solidFill>
                        <a:effectLst/>
                        <a:latin typeface="PT Astra Serif" panose="020A0603040505020204" pitchFamily="18" charset="-52"/>
                        <a:ea typeface="PT Astra Serif" panose="020A0603040505020204" pitchFamily="18" charset="-52"/>
                        <a:cs typeface="PT Astra Serif" panose="020A0603040505020204" pitchFamily="18" charset="-52"/>
                      </a:endParaRPr>
                    </a:p>
                  </a:txBody>
                  <a:tcPr marL="33333" marR="33333" marT="0" marB="0" anchor="ctr"/>
                </a:tc>
                <a:extLst>
                  <a:ext uri="{0D108BD9-81ED-4DB2-BD59-A6C34878D82A}">
                    <a16:rowId xmlns:a16="http://schemas.microsoft.com/office/drawing/2014/main" val="2234900055"/>
                  </a:ext>
                </a:extLst>
              </a:tr>
              <a:tr h="532949">
                <a:tc>
                  <a:txBody>
                    <a:bodyPr/>
                    <a:lstStyle/>
                    <a:p>
                      <a:pPr marR="90170" algn="just" hangingPunct="0">
                        <a:lnSpc>
                          <a:spcPct val="150000"/>
                        </a:lnSpc>
                      </a:pPr>
                      <a:r>
                        <a:rPr lang="ru-RU" sz="1200" kern="150">
                          <a:effectLst/>
                          <a:latin typeface="PT Astra Serif" panose="020A0603040505020204" pitchFamily="18" charset="-52"/>
                          <a:ea typeface="PT Astra Serif" panose="020A0603040505020204" pitchFamily="18" charset="-52"/>
                        </a:rPr>
                        <a:t>Краткое изложение теста</a:t>
                      </a:r>
                      <a:endParaRPr lang="ru-RU" sz="1200" kern="150">
                        <a:solidFill>
                          <a:srgbClr val="000000"/>
                        </a:solidFill>
                        <a:effectLst/>
                        <a:latin typeface="PT Astra Serif" panose="020A0603040505020204" pitchFamily="18" charset="-52"/>
                        <a:ea typeface="PT Astra Serif" panose="020A0603040505020204" pitchFamily="18" charset="-52"/>
                        <a:cs typeface="PT Astra Serif" panose="020A0603040505020204" pitchFamily="18" charset="-52"/>
                      </a:endParaRPr>
                    </a:p>
                  </a:txBody>
                  <a:tcPr marL="33333" marR="33333" marT="0" marB="0" anchor="ctr"/>
                </a:tc>
                <a:tc>
                  <a:txBody>
                    <a:bodyPr/>
                    <a:lstStyle/>
                    <a:p>
                      <a:pPr marR="90170" algn="just" hangingPunct="0">
                        <a:lnSpc>
                          <a:spcPct val="150000"/>
                        </a:lnSpc>
                      </a:pPr>
                      <a:r>
                        <a:rPr lang="ru-RU" sz="1200" kern="150" dirty="0">
                          <a:effectLst/>
                          <a:latin typeface="PT Astra Serif" panose="020A0603040505020204" pitchFamily="18" charset="-52"/>
                          <a:ea typeface="PT Astra Serif" panose="020A0603040505020204" pitchFamily="18" charset="-52"/>
                        </a:rPr>
                        <a:t>Проверка вводимых данных для добавления. Условия:</a:t>
                      </a:r>
                    </a:p>
                    <a:p>
                      <a:pPr marR="90170" algn="just" hangingPunct="0">
                        <a:lnSpc>
                          <a:spcPct val="150000"/>
                        </a:lnSpc>
                      </a:pPr>
                      <a:r>
                        <a:rPr lang="ru-RU" sz="1200" kern="150" dirty="0">
                          <a:effectLst/>
                          <a:latin typeface="PT Astra Serif" panose="020A0603040505020204" pitchFamily="18" charset="-52"/>
                          <a:ea typeface="PT Astra Serif" panose="020A0603040505020204" pitchFamily="18" charset="-52"/>
                        </a:rPr>
                        <a:t>1. Имя и цена должны быть заполнены.</a:t>
                      </a:r>
                      <a:endParaRPr lang="ru-RU" sz="1200" kern="150" dirty="0">
                        <a:solidFill>
                          <a:srgbClr val="000000"/>
                        </a:solidFill>
                        <a:effectLst/>
                        <a:latin typeface="PT Astra Serif" panose="020A0603040505020204" pitchFamily="18" charset="-52"/>
                        <a:ea typeface="PT Astra Serif" panose="020A0603040505020204" pitchFamily="18" charset="-52"/>
                        <a:cs typeface="PT Astra Serif" panose="020A0603040505020204" pitchFamily="18" charset="-52"/>
                      </a:endParaRPr>
                    </a:p>
                  </a:txBody>
                  <a:tcPr marL="33333" marR="33333" marT="0" marB="0" anchor="ctr"/>
                </a:tc>
                <a:extLst>
                  <a:ext uri="{0D108BD9-81ED-4DB2-BD59-A6C34878D82A}">
                    <a16:rowId xmlns:a16="http://schemas.microsoft.com/office/drawing/2014/main" val="3282233772"/>
                  </a:ext>
                </a:extLst>
              </a:tr>
              <a:tr h="532949">
                <a:tc>
                  <a:txBody>
                    <a:bodyPr/>
                    <a:lstStyle/>
                    <a:p>
                      <a:pPr marR="90170" algn="just" hangingPunct="0">
                        <a:lnSpc>
                          <a:spcPct val="150000"/>
                        </a:lnSpc>
                      </a:pPr>
                      <a:r>
                        <a:rPr lang="ru-RU" sz="1200" kern="150">
                          <a:effectLst/>
                          <a:latin typeface="PT Astra Serif" panose="020A0603040505020204" pitchFamily="18" charset="-52"/>
                          <a:ea typeface="PT Astra Serif" panose="020A0603040505020204" pitchFamily="18" charset="-52"/>
                        </a:rPr>
                        <a:t>Этапы теста</a:t>
                      </a:r>
                      <a:endParaRPr lang="ru-RU" sz="1200" kern="150">
                        <a:solidFill>
                          <a:srgbClr val="000000"/>
                        </a:solidFill>
                        <a:effectLst/>
                        <a:latin typeface="PT Astra Serif" panose="020A0603040505020204" pitchFamily="18" charset="-52"/>
                        <a:ea typeface="PT Astra Serif" panose="020A0603040505020204" pitchFamily="18" charset="-52"/>
                        <a:cs typeface="PT Astra Serif" panose="020A0603040505020204" pitchFamily="18" charset="-52"/>
                      </a:endParaRPr>
                    </a:p>
                  </a:txBody>
                  <a:tcPr marL="33333" marR="33333" marT="0" marB="0" anchor="ctr"/>
                </a:tc>
                <a:tc>
                  <a:txBody>
                    <a:bodyPr/>
                    <a:lstStyle/>
                    <a:p>
                      <a:pPr marR="90170" algn="just" hangingPunct="0">
                        <a:lnSpc>
                          <a:spcPct val="150000"/>
                        </a:lnSpc>
                      </a:pPr>
                      <a:r>
                        <a:rPr lang="ru-RU" sz="1200" kern="150" dirty="0">
                          <a:effectLst/>
                          <a:latin typeface="PT Astra Serif" panose="020A0603040505020204" pitchFamily="18" charset="-52"/>
                          <a:ea typeface="PT Astra Serif" panose="020A0603040505020204" pitchFamily="18" charset="-52"/>
                        </a:rPr>
                        <a:t>1. Открытие окна добавление блюда «Добавление блюда».</a:t>
                      </a:r>
                    </a:p>
                    <a:p>
                      <a:pPr marR="90170" algn="just" hangingPunct="0">
                        <a:lnSpc>
                          <a:spcPct val="150000"/>
                        </a:lnSpc>
                      </a:pPr>
                      <a:r>
                        <a:rPr lang="ru-RU" sz="1200" kern="150" dirty="0">
                          <a:effectLst/>
                          <a:latin typeface="PT Astra Serif" panose="020A0603040505020204" pitchFamily="18" charset="-52"/>
                          <a:ea typeface="PT Astra Serif" panose="020A0603040505020204" pitchFamily="18" charset="-52"/>
                        </a:rPr>
                        <a:t>2. Ввод необходимых данных.</a:t>
                      </a:r>
                      <a:endParaRPr lang="ru-RU" sz="1200" kern="150" dirty="0">
                        <a:solidFill>
                          <a:srgbClr val="000000"/>
                        </a:solidFill>
                        <a:effectLst/>
                        <a:latin typeface="PT Astra Serif" panose="020A0603040505020204" pitchFamily="18" charset="-52"/>
                        <a:ea typeface="PT Astra Serif" panose="020A0603040505020204" pitchFamily="18" charset="-52"/>
                        <a:cs typeface="PT Astra Serif" panose="020A0603040505020204" pitchFamily="18" charset="-52"/>
                      </a:endParaRPr>
                    </a:p>
                  </a:txBody>
                  <a:tcPr marL="33333" marR="33333" marT="0" marB="0" anchor="ctr"/>
                </a:tc>
                <a:extLst>
                  <a:ext uri="{0D108BD9-81ED-4DB2-BD59-A6C34878D82A}">
                    <a16:rowId xmlns:a16="http://schemas.microsoft.com/office/drawing/2014/main" val="508115790"/>
                  </a:ext>
                </a:extLst>
              </a:tr>
              <a:tr h="718041">
                <a:tc>
                  <a:txBody>
                    <a:bodyPr/>
                    <a:lstStyle/>
                    <a:p>
                      <a:pPr marR="90170" algn="just" hangingPunct="0">
                        <a:lnSpc>
                          <a:spcPct val="150000"/>
                        </a:lnSpc>
                      </a:pPr>
                      <a:r>
                        <a:rPr lang="ru-RU" sz="1200" kern="150">
                          <a:effectLst/>
                          <a:latin typeface="PT Astra Serif" panose="020A0603040505020204" pitchFamily="18" charset="-52"/>
                          <a:ea typeface="PT Astra Serif" panose="020A0603040505020204" pitchFamily="18" charset="-52"/>
                        </a:rPr>
                        <a:t>Тестовые данные</a:t>
                      </a:r>
                      <a:endParaRPr lang="ru-RU" sz="1200" kern="150">
                        <a:solidFill>
                          <a:srgbClr val="000000"/>
                        </a:solidFill>
                        <a:effectLst/>
                        <a:latin typeface="PT Astra Serif" panose="020A0603040505020204" pitchFamily="18" charset="-52"/>
                        <a:ea typeface="PT Astra Serif" panose="020A0603040505020204" pitchFamily="18" charset="-52"/>
                        <a:cs typeface="PT Astra Serif" panose="020A0603040505020204" pitchFamily="18" charset="-52"/>
                      </a:endParaRPr>
                    </a:p>
                  </a:txBody>
                  <a:tcPr marL="33333" marR="33333" marT="0" marB="0" anchor="ctr"/>
                </a:tc>
                <a:tc>
                  <a:txBody>
                    <a:bodyPr/>
                    <a:lstStyle/>
                    <a:p>
                      <a:pPr marR="90170" algn="just" hangingPunct="0">
                        <a:lnSpc>
                          <a:spcPct val="150000"/>
                        </a:lnSpc>
                      </a:pPr>
                      <a:r>
                        <a:rPr lang="ru-RU" sz="1200" kern="150" dirty="0">
                          <a:effectLst/>
                          <a:latin typeface="PT Astra Serif" panose="020A0603040505020204" pitchFamily="18" charset="-52"/>
                          <a:ea typeface="PT Astra Serif" panose="020A0603040505020204" pitchFamily="18" charset="-52"/>
                        </a:rPr>
                        <a:t>1. Название: булочка, цена: 30,5.</a:t>
                      </a:r>
                    </a:p>
                    <a:p>
                      <a:pPr marR="90170" algn="just" hangingPunct="0">
                        <a:lnSpc>
                          <a:spcPct val="150000"/>
                        </a:lnSpc>
                      </a:pPr>
                      <a:r>
                        <a:rPr lang="ru-RU" sz="1200" kern="150" dirty="0">
                          <a:effectLst/>
                          <a:latin typeface="PT Astra Serif" panose="020A0603040505020204" pitchFamily="18" charset="-52"/>
                          <a:ea typeface="PT Astra Serif" panose="020A0603040505020204" pitchFamily="18" charset="-52"/>
                        </a:rPr>
                        <a:t>2. Название: «», цена: 30,5.</a:t>
                      </a:r>
                    </a:p>
                    <a:p>
                      <a:pPr marR="90170" algn="just" hangingPunct="0">
                        <a:lnSpc>
                          <a:spcPct val="150000"/>
                        </a:lnSpc>
                      </a:pPr>
                      <a:r>
                        <a:rPr lang="ru-RU" sz="1200" kern="150" dirty="0">
                          <a:effectLst/>
                          <a:latin typeface="PT Astra Serif" panose="020A0603040505020204" pitchFamily="18" charset="-52"/>
                          <a:ea typeface="PT Astra Serif" panose="020A0603040505020204" pitchFamily="18" charset="-52"/>
                        </a:rPr>
                        <a:t>3. Название: булочка, цена: «».</a:t>
                      </a:r>
                    </a:p>
                  </a:txBody>
                  <a:tcPr marL="33333" marR="33333" marT="0" marB="0" anchor="ctr"/>
                </a:tc>
                <a:extLst>
                  <a:ext uri="{0D108BD9-81ED-4DB2-BD59-A6C34878D82A}">
                    <a16:rowId xmlns:a16="http://schemas.microsoft.com/office/drawing/2014/main" val="3476672591"/>
                  </a:ext>
                </a:extLst>
              </a:tr>
              <a:tr h="718041">
                <a:tc>
                  <a:txBody>
                    <a:bodyPr/>
                    <a:lstStyle/>
                    <a:p>
                      <a:pPr marR="90170" algn="just" hangingPunct="0">
                        <a:lnSpc>
                          <a:spcPct val="150000"/>
                        </a:lnSpc>
                      </a:pPr>
                      <a:r>
                        <a:rPr lang="ru-RU" sz="1200" kern="150">
                          <a:effectLst/>
                          <a:latin typeface="PT Astra Serif" panose="020A0603040505020204" pitchFamily="18" charset="-52"/>
                          <a:ea typeface="PT Astra Serif" panose="020A0603040505020204" pitchFamily="18" charset="-52"/>
                        </a:rPr>
                        <a:t>Ожидаемый результат</a:t>
                      </a:r>
                      <a:endParaRPr lang="ru-RU" sz="1200" kern="150">
                        <a:solidFill>
                          <a:srgbClr val="000000"/>
                        </a:solidFill>
                        <a:effectLst/>
                        <a:latin typeface="PT Astra Serif" panose="020A0603040505020204" pitchFamily="18" charset="-52"/>
                        <a:ea typeface="PT Astra Serif" panose="020A0603040505020204" pitchFamily="18" charset="-52"/>
                        <a:cs typeface="PT Astra Serif" panose="020A0603040505020204" pitchFamily="18" charset="-52"/>
                      </a:endParaRPr>
                    </a:p>
                  </a:txBody>
                  <a:tcPr marL="33333" marR="33333" marT="0" marB="0" anchor="ctr"/>
                </a:tc>
                <a:tc>
                  <a:txBody>
                    <a:bodyPr/>
                    <a:lstStyle/>
                    <a:p>
                      <a:pPr marR="90170" algn="just" hangingPunct="0">
                        <a:lnSpc>
                          <a:spcPct val="150000"/>
                        </a:lnSpc>
                      </a:pPr>
                      <a:r>
                        <a:rPr lang="ru-RU" sz="1200" kern="150" dirty="0">
                          <a:effectLst/>
                          <a:latin typeface="PT Astra Serif" panose="020A0603040505020204" pitchFamily="18" charset="-52"/>
                          <a:ea typeface="PT Astra Serif" panose="020A0603040505020204" pitchFamily="18" charset="-52"/>
                        </a:rPr>
                        <a:t>1. Пройден.</a:t>
                      </a:r>
                    </a:p>
                    <a:p>
                      <a:pPr marR="90170" algn="just" hangingPunct="0">
                        <a:lnSpc>
                          <a:spcPct val="150000"/>
                        </a:lnSpc>
                      </a:pPr>
                      <a:r>
                        <a:rPr lang="ru-RU" sz="1200" kern="150" dirty="0">
                          <a:effectLst/>
                          <a:latin typeface="PT Astra Serif" panose="020A0603040505020204" pitchFamily="18" charset="-52"/>
                          <a:ea typeface="PT Astra Serif" panose="020A0603040505020204" pitchFamily="18" charset="-52"/>
                        </a:rPr>
                        <a:t>2. Не пройден.</a:t>
                      </a:r>
                    </a:p>
                    <a:p>
                      <a:pPr marR="90170" algn="just" hangingPunct="0">
                        <a:lnSpc>
                          <a:spcPct val="150000"/>
                        </a:lnSpc>
                      </a:pPr>
                      <a:r>
                        <a:rPr lang="ru-RU" sz="1200" kern="150" dirty="0">
                          <a:effectLst/>
                          <a:latin typeface="PT Astra Serif" panose="020A0603040505020204" pitchFamily="18" charset="-52"/>
                          <a:ea typeface="PT Astra Serif" panose="020A0603040505020204" pitchFamily="18" charset="-52"/>
                        </a:rPr>
                        <a:t>3. Не пройден.</a:t>
                      </a:r>
                    </a:p>
                  </a:txBody>
                  <a:tcPr marL="33333" marR="33333" marT="0" marB="0" anchor="ctr"/>
                </a:tc>
                <a:extLst>
                  <a:ext uri="{0D108BD9-81ED-4DB2-BD59-A6C34878D82A}">
                    <a16:rowId xmlns:a16="http://schemas.microsoft.com/office/drawing/2014/main" val="2539727791"/>
                  </a:ext>
                </a:extLst>
              </a:tr>
              <a:tr h="347856">
                <a:tc>
                  <a:txBody>
                    <a:bodyPr/>
                    <a:lstStyle/>
                    <a:p>
                      <a:pPr marR="90170" algn="just" hangingPunct="0">
                        <a:lnSpc>
                          <a:spcPct val="150000"/>
                        </a:lnSpc>
                      </a:pPr>
                      <a:r>
                        <a:rPr lang="ru-RU" sz="1200" kern="150" dirty="0">
                          <a:effectLst/>
                          <a:latin typeface="PT Astra Serif" panose="020A0603040505020204" pitchFamily="18" charset="-52"/>
                          <a:ea typeface="PT Astra Serif" panose="020A0603040505020204" pitchFamily="18" charset="-52"/>
                        </a:rPr>
                        <a:t>Фактический результат</a:t>
                      </a:r>
                      <a:endParaRPr lang="ru-RU" sz="1200" kern="150" dirty="0">
                        <a:solidFill>
                          <a:srgbClr val="000000"/>
                        </a:solidFill>
                        <a:effectLst/>
                        <a:latin typeface="PT Astra Serif" panose="020A0603040505020204" pitchFamily="18" charset="-52"/>
                        <a:ea typeface="PT Astra Serif" panose="020A0603040505020204" pitchFamily="18" charset="-52"/>
                        <a:cs typeface="PT Astra Serif" panose="020A0603040505020204" pitchFamily="18" charset="-52"/>
                      </a:endParaRPr>
                    </a:p>
                  </a:txBody>
                  <a:tcPr marL="33333" marR="33333" marT="0" marB="0" anchor="ctr"/>
                </a:tc>
                <a:tc>
                  <a:txBody>
                    <a:bodyPr/>
                    <a:lstStyle/>
                    <a:p>
                      <a:pPr marR="90170" algn="just" hangingPunct="0">
                        <a:lnSpc>
                          <a:spcPct val="150000"/>
                        </a:lnSpc>
                      </a:pPr>
                      <a:r>
                        <a:rPr lang="ru-RU" sz="1200" kern="150">
                          <a:effectLst/>
                          <a:latin typeface="PT Astra Serif" panose="020A0603040505020204" pitchFamily="18" charset="-52"/>
                          <a:ea typeface="PT Astra Serif" panose="020A0603040505020204" pitchFamily="18" charset="-52"/>
                        </a:rPr>
                        <a:t>Совпадает с ожидаемым.</a:t>
                      </a:r>
                      <a:endParaRPr lang="ru-RU" sz="1200" kern="150">
                        <a:solidFill>
                          <a:srgbClr val="000000"/>
                        </a:solidFill>
                        <a:effectLst/>
                        <a:latin typeface="PT Astra Serif" panose="020A0603040505020204" pitchFamily="18" charset="-52"/>
                        <a:ea typeface="PT Astra Serif" panose="020A0603040505020204" pitchFamily="18" charset="-52"/>
                        <a:cs typeface="PT Astra Serif" panose="020A0603040505020204" pitchFamily="18" charset="-52"/>
                      </a:endParaRPr>
                    </a:p>
                  </a:txBody>
                  <a:tcPr marL="33333" marR="33333" marT="0" marB="0" anchor="ctr"/>
                </a:tc>
                <a:extLst>
                  <a:ext uri="{0D108BD9-81ED-4DB2-BD59-A6C34878D82A}">
                    <a16:rowId xmlns:a16="http://schemas.microsoft.com/office/drawing/2014/main" val="3788225117"/>
                  </a:ext>
                </a:extLst>
              </a:tr>
              <a:tr h="162764">
                <a:tc>
                  <a:txBody>
                    <a:bodyPr/>
                    <a:lstStyle/>
                    <a:p>
                      <a:pPr marR="90170" algn="just" hangingPunct="0">
                        <a:lnSpc>
                          <a:spcPct val="150000"/>
                        </a:lnSpc>
                      </a:pPr>
                      <a:r>
                        <a:rPr lang="ru-RU" sz="1200" kern="150">
                          <a:effectLst/>
                          <a:latin typeface="PT Astra Serif" panose="020A0603040505020204" pitchFamily="18" charset="-52"/>
                          <a:ea typeface="PT Astra Serif" panose="020A0603040505020204" pitchFamily="18" charset="-52"/>
                        </a:rPr>
                        <a:t>Статус</a:t>
                      </a:r>
                      <a:endParaRPr lang="ru-RU" sz="1200" kern="150">
                        <a:solidFill>
                          <a:srgbClr val="000000"/>
                        </a:solidFill>
                        <a:effectLst/>
                        <a:latin typeface="PT Astra Serif" panose="020A0603040505020204" pitchFamily="18" charset="-52"/>
                        <a:ea typeface="PT Astra Serif" panose="020A0603040505020204" pitchFamily="18" charset="-52"/>
                        <a:cs typeface="PT Astra Serif" panose="020A0603040505020204" pitchFamily="18" charset="-52"/>
                      </a:endParaRPr>
                    </a:p>
                  </a:txBody>
                  <a:tcPr marL="33333" marR="33333" marT="0" marB="0" anchor="ctr"/>
                </a:tc>
                <a:tc>
                  <a:txBody>
                    <a:bodyPr/>
                    <a:lstStyle/>
                    <a:p>
                      <a:pPr marR="90170" algn="just" hangingPunct="0">
                        <a:lnSpc>
                          <a:spcPct val="150000"/>
                        </a:lnSpc>
                      </a:pPr>
                      <a:r>
                        <a:rPr lang="ru-RU" sz="1200" kern="150">
                          <a:effectLst/>
                          <a:latin typeface="PT Astra Serif" panose="020A0603040505020204" pitchFamily="18" charset="-52"/>
                          <a:ea typeface="PT Astra Serif" panose="020A0603040505020204" pitchFamily="18" charset="-52"/>
                        </a:rPr>
                        <a:t>Зачёт.</a:t>
                      </a:r>
                      <a:endParaRPr lang="ru-RU" sz="1200" kern="150">
                        <a:solidFill>
                          <a:srgbClr val="000000"/>
                        </a:solidFill>
                        <a:effectLst/>
                        <a:latin typeface="PT Astra Serif" panose="020A0603040505020204" pitchFamily="18" charset="-52"/>
                        <a:ea typeface="PT Astra Serif" panose="020A0603040505020204" pitchFamily="18" charset="-52"/>
                        <a:cs typeface="PT Astra Serif" panose="020A0603040505020204" pitchFamily="18" charset="-52"/>
                      </a:endParaRPr>
                    </a:p>
                  </a:txBody>
                  <a:tcPr marL="33333" marR="33333" marT="0" marB="0" anchor="ctr"/>
                </a:tc>
                <a:extLst>
                  <a:ext uri="{0D108BD9-81ED-4DB2-BD59-A6C34878D82A}">
                    <a16:rowId xmlns:a16="http://schemas.microsoft.com/office/drawing/2014/main" val="2470893070"/>
                  </a:ext>
                </a:extLst>
              </a:tr>
              <a:tr h="347856">
                <a:tc>
                  <a:txBody>
                    <a:bodyPr/>
                    <a:lstStyle/>
                    <a:p>
                      <a:pPr marR="90170" algn="just" hangingPunct="0">
                        <a:lnSpc>
                          <a:spcPct val="150000"/>
                        </a:lnSpc>
                      </a:pPr>
                      <a:r>
                        <a:rPr lang="ru-RU" sz="1200" kern="150">
                          <a:effectLst/>
                          <a:latin typeface="PT Astra Serif" panose="020A0603040505020204" pitchFamily="18" charset="-52"/>
                          <a:ea typeface="PT Astra Serif" panose="020A0603040505020204" pitchFamily="18" charset="-52"/>
                        </a:rPr>
                        <a:t>Предварительное условие</a:t>
                      </a:r>
                      <a:endParaRPr lang="ru-RU" sz="1200" kern="150">
                        <a:solidFill>
                          <a:srgbClr val="000000"/>
                        </a:solidFill>
                        <a:effectLst/>
                        <a:latin typeface="PT Astra Serif" panose="020A0603040505020204" pitchFamily="18" charset="-52"/>
                        <a:ea typeface="PT Astra Serif" panose="020A0603040505020204" pitchFamily="18" charset="-52"/>
                        <a:cs typeface="PT Astra Serif" panose="020A0603040505020204" pitchFamily="18" charset="-52"/>
                      </a:endParaRPr>
                    </a:p>
                  </a:txBody>
                  <a:tcPr marL="33333" marR="33333" marT="0" marB="0" anchor="ctr"/>
                </a:tc>
                <a:tc>
                  <a:txBody>
                    <a:bodyPr/>
                    <a:lstStyle/>
                    <a:p>
                      <a:pPr marR="90170" algn="just" hangingPunct="0">
                        <a:lnSpc>
                          <a:spcPct val="150000"/>
                        </a:lnSpc>
                      </a:pPr>
                      <a:r>
                        <a:rPr lang="ru-RU" sz="1200" kern="150" dirty="0">
                          <a:effectLst/>
                          <a:latin typeface="PT Astra Serif" panose="020A0603040505020204" pitchFamily="18" charset="-52"/>
                          <a:ea typeface="PT Astra Serif" panose="020A0603040505020204" pitchFamily="18" charset="-52"/>
                        </a:rPr>
                        <a:t>Открыто окно добавления блюда «Добавить блюдо».</a:t>
                      </a:r>
                      <a:endParaRPr lang="ru-RU" sz="1200" kern="150" dirty="0">
                        <a:solidFill>
                          <a:srgbClr val="000000"/>
                        </a:solidFill>
                        <a:effectLst/>
                        <a:latin typeface="PT Astra Serif" panose="020A0603040505020204" pitchFamily="18" charset="-52"/>
                        <a:ea typeface="PT Astra Serif" panose="020A0603040505020204" pitchFamily="18" charset="-52"/>
                        <a:cs typeface="PT Astra Serif" panose="020A0603040505020204" pitchFamily="18" charset="-52"/>
                      </a:endParaRPr>
                    </a:p>
                  </a:txBody>
                  <a:tcPr marL="33333" marR="33333" marT="0" marB="0" anchor="ctr"/>
                </a:tc>
                <a:extLst>
                  <a:ext uri="{0D108BD9-81ED-4DB2-BD59-A6C34878D82A}">
                    <a16:rowId xmlns:a16="http://schemas.microsoft.com/office/drawing/2014/main" val="1712324655"/>
                  </a:ext>
                </a:extLst>
              </a:tr>
              <a:tr h="162764">
                <a:tc>
                  <a:txBody>
                    <a:bodyPr/>
                    <a:lstStyle/>
                    <a:p>
                      <a:pPr marR="90170" algn="just" hangingPunct="0">
                        <a:lnSpc>
                          <a:spcPct val="150000"/>
                        </a:lnSpc>
                      </a:pPr>
                      <a:r>
                        <a:rPr lang="ru-RU" sz="1200" kern="150">
                          <a:effectLst/>
                          <a:latin typeface="PT Astra Serif" panose="020A0603040505020204" pitchFamily="18" charset="-52"/>
                          <a:ea typeface="PT Astra Serif" panose="020A0603040505020204" pitchFamily="18" charset="-52"/>
                        </a:rPr>
                        <a:t>Постусловие</a:t>
                      </a:r>
                      <a:endParaRPr lang="ru-RU" sz="1200" kern="150">
                        <a:solidFill>
                          <a:srgbClr val="000000"/>
                        </a:solidFill>
                        <a:effectLst/>
                        <a:latin typeface="PT Astra Serif" panose="020A0603040505020204" pitchFamily="18" charset="-52"/>
                        <a:ea typeface="PT Astra Serif" panose="020A0603040505020204" pitchFamily="18" charset="-52"/>
                        <a:cs typeface="PT Astra Serif" panose="020A0603040505020204" pitchFamily="18" charset="-52"/>
                      </a:endParaRPr>
                    </a:p>
                  </a:txBody>
                  <a:tcPr marL="33333" marR="33333" marT="0" marB="0" anchor="ctr"/>
                </a:tc>
                <a:tc>
                  <a:txBody>
                    <a:bodyPr/>
                    <a:lstStyle/>
                    <a:p>
                      <a:pPr marR="90170" algn="just" hangingPunct="0">
                        <a:lnSpc>
                          <a:spcPct val="150000"/>
                        </a:lnSpc>
                      </a:pPr>
                      <a:r>
                        <a:rPr lang="ru-RU" sz="1200" kern="150">
                          <a:effectLst/>
                          <a:latin typeface="PT Astra Serif" panose="020A0603040505020204" pitchFamily="18" charset="-52"/>
                          <a:ea typeface="PT Astra Serif" panose="020A0603040505020204" pitchFamily="18" charset="-52"/>
                        </a:rPr>
                        <a:t>Добавлено новое блюдо.</a:t>
                      </a:r>
                      <a:endParaRPr lang="ru-RU" sz="1200" kern="150">
                        <a:solidFill>
                          <a:srgbClr val="000000"/>
                        </a:solidFill>
                        <a:effectLst/>
                        <a:latin typeface="PT Astra Serif" panose="020A0603040505020204" pitchFamily="18" charset="-52"/>
                        <a:ea typeface="PT Astra Serif" panose="020A0603040505020204" pitchFamily="18" charset="-52"/>
                        <a:cs typeface="PT Astra Serif" panose="020A0603040505020204" pitchFamily="18" charset="-52"/>
                      </a:endParaRPr>
                    </a:p>
                  </a:txBody>
                  <a:tcPr marL="33333" marR="33333" marT="0" marB="0" anchor="ctr"/>
                </a:tc>
                <a:extLst>
                  <a:ext uri="{0D108BD9-81ED-4DB2-BD59-A6C34878D82A}">
                    <a16:rowId xmlns:a16="http://schemas.microsoft.com/office/drawing/2014/main" val="1463115150"/>
                  </a:ext>
                </a:extLst>
              </a:tr>
              <a:tr h="1088226">
                <a:tc>
                  <a:txBody>
                    <a:bodyPr/>
                    <a:lstStyle/>
                    <a:p>
                      <a:pPr marR="90170" algn="just" hangingPunct="0">
                        <a:lnSpc>
                          <a:spcPct val="150000"/>
                        </a:lnSpc>
                      </a:pPr>
                      <a:r>
                        <a:rPr lang="ru-RU" sz="1200" kern="150">
                          <a:effectLst/>
                          <a:latin typeface="PT Astra Serif" panose="020A0603040505020204" pitchFamily="18" charset="-52"/>
                          <a:ea typeface="PT Astra Serif" panose="020A0603040505020204" pitchFamily="18" charset="-52"/>
                        </a:rPr>
                        <a:t>Примечание/комментарии</a:t>
                      </a:r>
                      <a:endParaRPr lang="ru-RU" sz="1200" kern="150">
                        <a:solidFill>
                          <a:srgbClr val="000000"/>
                        </a:solidFill>
                        <a:effectLst/>
                        <a:latin typeface="PT Astra Serif" panose="020A0603040505020204" pitchFamily="18" charset="-52"/>
                        <a:ea typeface="PT Astra Serif" panose="020A0603040505020204" pitchFamily="18" charset="-52"/>
                        <a:cs typeface="PT Astra Serif" panose="020A0603040505020204" pitchFamily="18" charset="-52"/>
                      </a:endParaRPr>
                    </a:p>
                  </a:txBody>
                  <a:tcPr marL="33333" marR="33333" marT="0" marB="0" anchor="ctr"/>
                </a:tc>
                <a:tc>
                  <a:txBody>
                    <a:bodyPr/>
                    <a:lstStyle/>
                    <a:p>
                      <a:pPr marR="90170" algn="just" hangingPunct="0">
                        <a:lnSpc>
                          <a:spcPct val="150000"/>
                        </a:lnSpc>
                      </a:pPr>
                      <a:r>
                        <a:rPr lang="ru-RU" sz="1200" kern="150" dirty="0">
                          <a:effectLst/>
                          <a:latin typeface="PT Astra Serif" panose="020A0603040505020204" pitchFamily="18" charset="-52"/>
                          <a:ea typeface="PT Astra Serif" panose="020A0603040505020204" pitchFamily="18" charset="-52"/>
                        </a:rPr>
                        <a:t>Протестированы следующие случаи:</a:t>
                      </a:r>
                    </a:p>
                    <a:p>
                      <a:pPr marR="90170" algn="just" hangingPunct="0">
                        <a:lnSpc>
                          <a:spcPct val="150000"/>
                        </a:lnSpc>
                      </a:pPr>
                      <a:r>
                        <a:rPr lang="ru-RU" sz="1200" kern="150" dirty="0">
                          <a:effectLst/>
                          <a:latin typeface="PT Astra Serif" panose="020A0603040505020204" pitchFamily="18" charset="-52"/>
                          <a:ea typeface="PT Astra Serif" panose="020A0603040505020204" pitchFamily="18" charset="-52"/>
                        </a:rPr>
                        <a:t>1. Заполнение всех полей.</a:t>
                      </a:r>
                    </a:p>
                    <a:p>
                      <a:pPr marR="90170" algn="just" hangingPunct="0">
                        <a:lnSpc>
                          <a:spcPct val="150000"/>
                        </a:lnSpc>
                      </a:pPr>
                      <a:r>
                        <a:rPr lang="ru-RU" sz="1200" kern="150" dirty="0">
                          <a:effectLst/>
                          <a:latin typeface="PT Astra Serif" panose="020A0603040505020204" pitchFamily="18" charset="-52"/>
                          <a:ea typeface="PT Astra Serif" panose="020A0603040505020204" pitchFamily="18" charset="-52"/>
                        </a:rPr>
                        <a:t>2. Заполнение всех полей, кроме названия.</a:t>
                      </a:r>
                    </a:p>
                    <a:p>
                      <a:pPr marR="90170" algn="just" hangingPunct="0">
                        <a:lnSpc>
                          <a:spcPct val="150000"/>
                        </a:lnSpc>
                      </a:pPr>
                      <a:r>
                        <a:rPr lang="ru-RU" sz="1200" kern="150" dirty="0">
                          <a:effectLst/>
                          <a:latin typeface="PT Astra Serif" panose="020A0603040505020204" pitchFamily="18" charset="-52"/>
                          <a:ea typeface="PT Astra Serif" panose="020A0603040505020204" pitchFamily="18" charset="-52"/>
                        </a:rPr>
                        <a:t>3. Заполнение всех полей, кроме цены.</a:t>
                      </a:r>
                    </a:p>
                  </a:txBody>
                  <a:tcPr marL="33333" marR="33333" marT="0" marB="0" anchor="ctr"/>
                </a:tc>
                <a:extLst>
                  <a:ext uri="{0D108BD9-81ED-4DB2-BD59-A6C34878D82A}">
                    <a16:rowId xmlns:a16="http://schemas.microsoft.com/office/drawing/2014/main" val="27874658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47620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960" y="-93585"/>
            <a:ext cx="12191040" cy="999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ctr">
              <a:lnSpc>
                <a:spcPct val="85000"/>
              </a:lnSpc>
            </a:pPr>
            <a:r>
              <a:rPr lang="ru-RU" sz="4800" b="0" strike="noStrike" spc="-52" dirty="0">
                <a:solidFill>
                  <a:srgbClr val="000000"/>
                </a:solidFill>
                <a:latin typeface="PT Astra Serif" panose="020A0603040505020204" pitchFamily="18" charset="0"/>
                <a:ea typeface="PT Astra Serif" panose="020A0603040505020204" pitchFamily="18" charset="0"/>
              </a:rPr>
              <a:t>Примеры тест-кейсов</a:t>
            </a:r>
            <a:endParaRPr lang="ru-RU" sz="4800" b="0" strike="noStrike" spc="-1" dirty="0">
              <a:latin typeface="PT Astra Serif" panose="020A0603040505020204" pitchFamily="18" charset="0"/>
              <a:ea typeface="PT Astra Serif" panose="020A0603040505020204" pitchFamily="18" charset="0"/>
            </a:endParaRPr>
          </a:p>
        </p:txBody>
      </p:sp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BC9DDB82-5A51-43DC-89DD-EDA0F7A152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497104"/>
              </p:ext>
            </p:extLst>
          </p:nvPr>
        </p:nvGraphicFramePr>
        <p:xfrm>
          <a:off x="0" y="1015365"/>
          <a:ext cx="12192000" cy="682059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06171">
                  <a:extLst>
                    <a:ext uri="{9D8B030D-6E8A-4147-A177-3AD203B41FA5}">
                      <a16:colId xmlns:a16="http://schemas.microsoft.com/office/drawing/2014/main" val="528611737"/>
                    </a:ext>
                  </a:extLst>
                </a:gridCol>
                <a:gridCol w="9985829">
                  <a:extLst>
                    <a:ext uri="{9D8B030D-6E8A-4147-A177-3AD203B41FA5}">
                      <a16:colId xmlns:a16="http://schemas.microsoft.com/office/drawing/2014/main" val="3412492840"/>
                    </a:ext>
                  </a:extLst>
                </a:gridCol>
              </a:tblGrid>
              <a:tr h="55373">
                <a:tc>
                  <a:txBody>
                    <a:bodyPr/>
                    <a:lstStyle/>
                    <a:p>
                      <a:pPr marR="90170" algn="just" hangingPunct="0">
                        <a:lnSpc>
                          <a:spcPct val="150000"/>
                        </a:lnSpc>
                      </a:pPr>
                      <a:r>
                        <a:rPr lang="ru-RU" sz="1200" kern="150">
                          <a:effectLst/>
                          <a:latin typeface="PT Astra Serif" panose="020A0603040505020204" pitchFamily="18" charset="-52"/>
                          <a:ea typeface="PT Astra Serif" panose="020A0603040505020204" pitchFamily="18" charset="-52"/>
                        </a:rPr>
                        <a:t>Тестовый пример</a:t>
                      </a:r>
                      <a:r>
                        <a:rPr lang="en-US" sz="1200" kern="150">
                          <a:effectLst/>
                          <a:latin typeface="PT Astra Serif" panose="020A0603040505020204" pitchFamily="18" charset="-52"/>
                          <a:ea typeface="PT Astra Serif" panose="020A0603040505020204" pitchFamily="18" charset="-52"/>
                        </a:rPr>
                        <a:t>#</a:t>
                      </a:r>
                      <a:endParaRPr lang="ru-RU" sz="1200" kern="150">
                        <a:solidFill>
                          <a:srgbClr val="000000"/>
                        </a:solidFill>
                        <a:effectLst/>
                        <a:latin typeface="PT Astra Serif" panose="020A0603040505020204" pitchFamily="18" charset="-52"/>
                        <a:ea typeface="PT Astra Serif" panose="020A0603040505020204" pitchFamily="18" charset="-52"/>
                        <a:cs typeface="PT Astra Serif" panose="020A0603040505020204" pitchFamily="18" charset="-52"/>
                      </a:endParaRPr>
                    </a:p>
                  </a:txBody>
                  <a:tcPr marL="13478" marR="13478" marT="0" marB="0" anchor="ctr"/>
                </a:tc>
                <a:tc>
                  <a:txBody>
                    <a:bodyPr/>
                    <a:lstStyle/>
                    <a:p>
                      <a:pPr marR="90170" algn="just" hangingPunct="0">
                        <a:lnSpc>
                          <a:spcPct val="150000"/>
                        </a:lnSpc>
                      </a:pPr>
                      <a:r>
                        <a:rPr lang="ru-RU" sz="1200" kern="150">
                          <a:effectLst/>
                          <a:latin typeface="PT Astra Serif" panose="020A0603040505020204" pitchFamily="18" charset="-52"/>
                          <a:ea typeface="PT Astra Serif" panose="020A0603040505020204" pitchFamily="18" charset="-52"/>
                        </a:rPr>
                        <a:t>ТП_П_4</a:t>
                      </a:r>
                      <a:endParaRPr lang="ru-RU" sz="1200" kern="150">
                        <a:solidFill>
                          <a:srgbClr val="000000"/>
                        </a:solidFill>
                        <a:effectLst/>
                        <a:latin typeface="PT Astra Serif" panose="020A0603040505020204" pitchFamily="18" charset="-52"/>
                        <a:ea typeface="PT Astra Serif" panose="020A0603040505020204" pitchFamily="18" charset="-52"/>
                        <a:cs typeface="PT Astra Serif" panose="020A0603040505020204" pitchFamily="18" charset="-52"/>
                      </a:endParaRPr>
                    </a:p>
                  </a:txBody>
                  <a:tcPr marL="13478" marR="13478" marT="0" marB="0" anchor="ctr"/>
                </a:tc>
                <a:extLst>
                  <a:ext uri="{0D108BD9-81ED-4DB2-BD59-A6C34878D82A}">
                    <a16:rowId xmlns:a16="http://schemas.microsoft.com/office/drawing/2014/main" val="3281398023"/>
                  </a:ext>
                </a:extLst>
              </a:tr>
              <a:tr h="55373">
                <a:tc>
                  <a:txBody>
                    <a:bodyPr/>
                    <a:lstStyle/>
                    <a:p>
                      <a:pPr marR="90170" algn="just" hangingPunct="0">
                        <a:lnSpc>
                          <a:spcPct val="150000"/>
                        </a:lnSpc>
                      </a:pPr>
                      <a:r>
                        <a:rPr lang="ru-RU" sz="1200" kern="150">
                          <a:effectLst/>
                          <a:latin typeface="PT Astra Serif" panose="020A0603040505020204" pitchFamily="18" charset="-52"/>
                          <a:ea typeface="PT Astra Serif" panose="020A0603040505020204" pitchFamily="18" charset="-52"/>
                        </a:rPr>
                        <a:t>Приоритет тестирования</a:t>
                      </a:r>
                      <a:endParaRPr lang="ru-RU" sz="1200" kern="150">
                        <a:solidFill>
                          <a:srgbClr val="000000"/>
                        </a:solidFill>
                        <a:effectLst/>
                        <a:latin typeface="PT Astra Serif" panose="020A0603040505020204" pitchFamily="18" charset="-52"/>
                        <a:ea typeface="PT Astra Serif" panose="020A0603040505020204" pitchFamily="18" charset="-52"/>
                        <a:cs typeface="PT Astra Serif" panose="020A0603040505020204" pitchFamily="18" charset="-52"/>
                      </a:endParaRPr>
                    </a:p>
                  </a:txBody>
                  <a:tcPr marL="13478" marR="13478" marT="0" marB="0" anchor="ctr"/>
                </a:tc>
                <a:tc>
                  <a:txBody>
                    <a:bodyPr/>
                    <a:lstStyle/>
                    <a:p>
                      <a:pPr marR="90170" algn="just" hangingPunct="0">
                        <a:lnSpc>
                          <a:spcPct val="150000"/>
                        </a:lnSpc>
                      </a:pPr>
                      <a:r>
                        <a:rPr lang="ru-RU" sz="1200" kern="150">
                          <a:effectLst/>
                          <a:latin typeface="PT Astra Serif" panose="020A0603040505020204" pitchFamily="18" charset="-52"/>
                          <a:ea typeface="PT Astra Serif" panose="020A0603040505020204" pitchFamily="18" charset="-52"/>
                        </a:rPr>
                        <a:t>Средний.</a:t>
                      </a:r>
                      <a:endParaRPr lang="ru-RU" sz="1200" kern="150">
                        <a:solidFill>
                          <a:srgbClr val="000000"/>
                        </a:solidFill>
                        <a:effectLst/>
                        <a:latin typeface="PT Astra Serif" panose="020A0603040505020204" pitchFamily="18" charset="-52"/>
                        <a:ea typeface="PT Astra Serif" panose="020A0603040505020204" pitchFamily="18" charset="-52"/>
                        <a:cs typeface="PT Astra Serif" panose="020A0603040505020204" pitchFamily="18" charset="-52"/>
                      </a:endParaRPr>
                    </a:p>
                  </a:txBody>
                  <a:tcPr marL="13478" marR="13478" marT="0" marB="0" anchor="ctr"/>
                </a:tc>
                <a:extLst>
                  <a:ext uri="{0D108BD9-81ED-4DB2-BD59-A6C34878D82A}">
                    <a16:rowId xmlns:a16="http://schemas.microsoft.com/office/drawing/2014/main" val="3211783941"/>
                  </a:ext>
                </a:extLst>
              </a:tr>
              <a:tr h="55373">
                <a:tc>
                  <a:txBody>
                    <a:bodyPr/>
                    <a:lstStyle/>
                    <a:p>
                      <a:pPr marR="90170" algn="just" hangingPunct="0">
                        <a:lnSpc>
                          <a:spcPct val="150000"/>
                        </a:lnSpc>
                      </a:pPr>
                      <a:r>
                        <a:rPr lang="ru-RU" sz="1200" kern="150">
                          <a:effectLst/>
                          <a:latin typeface="PT Astra Serif" panose="020A0603040505020204" pitchFamily="18" charset="-52"/>
                          <a:ea typeface="PT Astra Serif" panose="020A0603040505020204" pitchFamily="18" charset="-52"/>
                        </a:rPr>
                        <a:t>Заголовок/название теста</a:t>
                      </a:r>
                      <a:endParaRPr lang="ru-RU" sz="1200" kern="150">
                        <a:solidFill>
                          <a:srgbClr val="000000"/>
                        </a:solidFill>
                        <a:effectLst/>
                        <a:latin typeface="PT Astra Serif" panose="020A0603040505020204" pitchFamily="18" charset="-52"/>
                        <a:ea typeface="PT Astra Serif" panose="020A0603040505020204" pitchFamily="18" charset="-52"/>
                        <a:cs typeface="PT Astra Serif" panose="020A0603040505020204" pitchFamily="18" charset="-52"/>
                      </a:endParaRPr>
                    </a:p>
                  </a:txBody>
                  <a:tcPr marL="13478" marR="13478" marT="0" marB="0" anchor="ctr"/>
                </a:tc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50000"/>
                        </a:lnSpc>
                      </a:pPr>
                      <a:r>
                        <a:rPr lang="ru-RU" sz="1200" kern="150">
                          <a:effectLst/>
                          <a:latin typeface="PT Astra Serif" panose="020A0603040505020204" pitchFamily="18" charset="-52"/>
                          <a:ea typeface="PT Astra Serif" panose="020A0603040505020204" pitchFamily="18" charset="-52"/>
                        </a:rPr>
                        <a:t>Изменение пароля.</a:t>
                      </a:r>
                      <a:endParaRPr lang="ru-RU" sz="1200" kern="150">
                        <a:solidFill>
                          <a:srgbClr val="000000"/>
                        </a:solidFill>
                        <a:effectLst/>
                        <a:latin typeface="PT Astra Serif" panose="020A0603040505020204" pitchFamily="18" charset="-52"/>
                        <a:ea typeface="PT Astra Serif" panose="020A0603040505020204" pitchFamily="18" charset="-52"/>
                        <a:cs typeface="PT Astra Serif" panose="020A0603040505020204" pitchFamily="18" charset="-52"/>
                      </a:endParaRPr>
                    </a:p>
                  </a:txBody>
                  <a:tcPr marL="13478" marR="13478" marT="0" marB="0" anchor="ctr"/>
                </a:tc>
                <a:extLst>
                  <a:ext uri="{0D108BD9-81ED-4DB2-BD59-A6C34878D82A}">
                    <a16:rowId xmlns:a16="http://schemas.microsoft.com/office/drawing/2014/main" val="3781273677"/>
                  </a:ext>
                </a:extLst>
              </a:tr>
              <a:tr h="495665">
                <a:tc>
                  <a:txBody>
                    <a:bodyPr/>
                    <a:lstStyle/>
                    <a:p>
                      <a:pPr marR="90170" algn="just" hangingPunct="0">
                        <a:lnSpc>
                          <a:spcPct val="150000"/>
                        </a:lnSpc>
                      </a:pPr>
                      <a:r>
                        <a:rPr lang="ru-RU" sz="1200" kern="150">
                          <a:effectLst/>
                          <a:latin typeface="PT Astra Serif" panose="020A0603040505020204" pitchFamily="18" charset="-52"/>
                          <a:ea typeface="PT Astra Serif" panose="020A0603040505020204" pitchFamily="18" charset="-52"/>
                        </a:rPr>
                        <a:t>Краткое изложение теста</a:t>
                      </a:r>
                      <a:endParaRPr lang="ru-RU" sz="1200" kern="150">
                        <a:solidFill>
                          <a:srgbClr val="000000"/>
                        </a:solidFill>
                        <a:effectLst/>
                        <a:latin typeface="PT Astra Serif" panose="020A0603040505020204" pitchFamily="18" charset="-52"/>
                        <a:ea typeface="PT Astra Serif" panose="020A0603040505020204" pitchFamily="18" charset="-52"/>
                        <a:cs typeface="PT Astra Serif" panose="020A0603040505020204" pitchFamily="18" charset="-52"/>
                      </a:endParaRPr>
                    </a:p>
                  </a:txBody>
                  <a:tcPr marL="13478" marR="13478" marT="0" marB="0" anchor="ctr"/>
                </a:tc>
                <a:tc>
                  <a:txBody>
                    <a:bodyPr/>
                    <a:lstStyle/>
                    <a:p>
                      <a:pPr marR="90170" algn="just" hangingPunct="0">
                        <a:lnSpc>
                          <a:spcPct val="150000"/>
                        </a:lnSpc>
                      </a:pPr>
                      <a:r>
                        <a:rPr lang="ru-RU" sz="1200" kern="150" dirty="0">
                          <a:effectLst/>
                          <a:latin typeface="PT Astra Serif" panose="020A0603040505020204" pitchFamily="18" charset="-52"/>
                          <a:ea typeface="PT Astra Serif" panose="020A0603040505020204" pitchFamily="18" charset="-52"/>
                        </a:rPr>
                        <a:t>Проверка вводимых данных для смены пароля. Условия:</a:t>
                      </a:r>
                    </a:p>
                    <a:p>
                      <a:pPr marR="90170" algn="just" hangingPunct="0">
                        <a:lnSpc>
                          <a:spcPct val="150000"/>
                        </a:lnSpc>
                      </a:pPr>
                      <a:r>
                        <a:rPr lang="ru-RU" sz="1200" kern="150" dirty="0">
                          <a:effectLst/>
                          <a:latin typeface="PT Astra Serif" panose="020A0603040505020204" pitchFamily="18" charset="-52"/>
                          <a:ea typeface="PT Astra Serif" panose="020A0603040505020204" pitchFamily="18" charset="-52"/>
                        </a:rPr>
                        <a:t>1. Новый пароль не должен совпадать текущим.</a:t>
                      </a:r>
                    </a:p>
                    <a:p>
                      <a:pPr marR="90170" algn="just" hangingPunct="0">
                        <a:lnSpc>
                          <a:spcPct val="150000"/>
                        </a:lnSpc>
                      </a:pPr>
                      <a:r>
                        <a:rPr lang="ru-RU" sz="1200" kern="150" dirty="0">
                          <a:effectLst/>
                          <a:latin typeface="PT Astra Serif" panose="020A0603040505020204" pitchFamily="18" charset="-52"/>
                          <a:ea typeface="PT Astra Serif" panose="020A0603040505020204" pitchFamily="18" charset="-52"/>
                        </a:rPr>
                        <a:t>2. Все поля должны быть заполнены.</a:t>
                      </a:r>
                    </a:p>
                    <a:p>
                      <a:pPr marR="90170" algn="just" hangingPunct="0">
                        <a:lnSpc>
                          <a:spcPct val="150000"/>
                        </a:lnSpc>
                      </a:pPr>
                      <a:r>
                        <a:rPr lang="ru-RU" sz="1200" kern="150" dirty="0">
                          <a:effectLst/>
                          <a:latin typeface="PT Astra Serif" panose="020A0603040505020204" pitchFamily="18" charset="-52"/>
                          <a:ea typeface="PT Astra Serif" panose="020A0603040505020204" pitchFamily="18" charset="-52"/>
                        </a:rPr>
                        <a:t>3. Поля «новый пароль» и «повторите пароль» должны совпадать.</a:t>
                      </a:r>
                    </a:p>
                    <a:p>
                      <a:pPr marR="90170" algn="just" hangingPunct="0">
                        <a:lnSpc>
                          <a:spcPct val="150000"/>
                        </a:lnSpc>
                      </a:pPr>
                      <a:r>
                        <a:rPr lang="ru-RU" sz="1200" kern="150" dirty="0">
                          <a:effectLst/>
                          <a:latin typeface="PT Astra Serif" panose="020A0603040505020204" pitchFamily="18" charset="-52"/>
                          <a:ea typeface="PT Astra Serif" panose="020A0603040505020204" pitchFamily="18" charset="-52"/>
                        </a:rPr>
                        <a:t>4. Поле «текущий пароль» должно совпадать с паролем авторизованного пользователя.</a:t>
                      </a:r>
                      <a:endParaRPr lang="ru-RU" sz="1200" kern="150" dirty="0">
                        <a:solidFill>
                          <a:srgbClr val="000000"/>
                        </a:solidFill>
                        <a:effectLst/>
                        <a:latin typeface="PT Astra Serif" panose="020A0603040505020204" pitchFamily="18" charset="-52"/>
                        <a:ea typeface="PT Astra Serif" panose="020A0603040505020204" pitchFamily="18" charset="-52"/>
                        <a:cs typeface="PT Astra Serif" panose="020A0603040505020204" pitchFamily="18" charset="-52"/>
                      </a:endParaRPr>
                    </a:p>
                  </a:txBody>
                  <a:tcPr marL="13478" marR="13478" marT="0" marB="0" anchor="ctr"/>
                </a:tc>
                <a:extLst>
                  <a:ext uri="{0D108BD9-81ED-4DB2-BD59-A6C34878D82A}">
                    <a16:rowId xmlns:a16="http://schemas.microsoft.com/office/drawing/2014/main" val="2951339414"/>
                  </a:ext>
                </a:extLst>
              </a:tr>
              <a:tr h="159743">
                <a:tc>
                  <a:txBody>
                    <a:bodyPr/>
                    <a:lstStyle/>
                    <a:p>
                      <a:pPr marR="90170" algn="just" hangingPunct="0">
                        <a:lnSpc>
                          <a:spcPct val="150000"/>
                        </a:lnSpc>
                      </a:pPr>
                      <a:r>
                        <a:rPr lang="ru-RU" sz="1200" kern="150">
                          <a:effectLst/>
                          <a:latin typeface="PT Astra Serif" panose="020A0603040505020204" pitchFamily="18" charset="-52"/>
                          <a:ea typeface="PT Astra Serif" panose="020A0603040505020204" pitchFamily="18" charset="-52"/>
                        </a:rPr>
                        <a:t>Этапы теста</a:t>
                      </a:r>
                      <a:endParaRPr lang="ru-RU" sz="1200" kern="150">
                        <a:solidFill>
                          <a:srgbClr val="000000"/>
                        </a:solidFill>
                        <a:effectLst/>
                        <a:latin typeface="PT Astra Serif" panose="020A0603040505020204" pitchFamily="18" charset="-52"/>
                        <a:ea typeface="PT Astra Serif" panose="020A0603040505020204" pitchFamily="18" charset="-52"/>
                        <a:cs typeface="PT Astra Serif" panose="020A0603040505020204" pitchFamily="18" charset="-52"/>
                      </a:endParaRPr>
                    </a:p>
                  </a:txBody>
                  <a:tcPr marL="13478" marR="13478" marT="0" marB="0" anchor="ctr"/>
                </a:tc>
                <a:tc>
                  <a:txBody>
                    <a:bodyPr/>
                    <a:lstStyle/>
                    <a:p>
                      <a:pPr marR="90170" algn="just" hangingPunct="0">
                        <a:lnSpc>
                          <a:spcPct val="150000"/>
                        </a:lnSpc>
                      </a:pPr>
                      <a:r>
                        <a:rPr lang="ru-RU" sz="1200" kern="150" dirty="0">
                          <a:effectLst/>
                          <a:latin typeface="PT Astra Serif" panose="020A0603040505020204" pitchFamily="18" charset="-52"/>
                          <a:ea typeface="PT Astra Serif" panose="020A0603040505020204" pitchFamily="18" charset="-52"/>
                        </a:rPr>
                        <a:t>1. Открытие окна смены пароля «Смена пароля».</a:t>
                      </a:r>
                    </a:p>
                    <a:p>
                      <a:pPr marR="90170" algn="just" hangingPunct="0">
                        <a:lnSpc>
                          <a:spcPct val="150000"/>
                        </a:lnSpc>
                      </a:pPr>
                      <a:r>
                        <a:rPr lang="ru-RU" sz="1200" kern="150" dirty="0">
                          <a:effectLst/>
                          <a:latin typeface="PT Astra Serif" panose="020A0603040505020204" pitchFamily="18" charset="-52"/>
                          <a:ea typeface="PT Astra Serif" panose="020A0603040505020204" pitchFamily="18" charset="-52"/>
                        </a:rPr>
                        <a:t>2. Ввод необходимых данных.</a:t>
                      </a:r>
                      <a:endParaRPr lang="ru-RU" sz="1200" kern="150" dirty="0">
                        <a:solidFill>
                          <a:srgbClr val="000000"/>
                        </a:solidFill>
                        <a:effectLst/>
                        <a:latin typeface="PT Astra Serif" panose="020A0603040505020204" pitchFamily="18" charset="-52"/>
                        <a:ea typeface="PT Astra Serif" panose="020A0603040505020204" pitchFamily="18" charset="-52"/>
                        <a:cs typeface="PT Astra Serif" panose="020A0603040505020204" pitchFamily="18" charset="-52"/>
                      </a:endParaRPr>
                    </a:p>
                  </a:txBody>
                  <a:tcPr marL="13478" marR="13478" marT="0" marB="0" anchor="ctr"/>
                </a:tc>
                <a:extLst>
                  <a:ext uri="{0D108BD9-81ED-4DB2-BD59-A6C34878D82A}">
                    <a16:rowId xmlns:a16="http://schemas.microsoft.com/office/drawing/2014/main" val="748710833"/>
                  </a:ext>
                </a:extLst>
              </a:tr>
              <a:tr h="873057">
                <a:tc>
                  <a:txBody>
                    <a:bodyPr/>
                    <a:lstStyle/>
                    <a:p>
                      <a:pPr marR="90170" algn="just" hangingPunct="0">
                        <a:lnSpc>
                          <a:spcPct val="150000"/>
                        </a:lnSpc>
                      </a:pPr>
                      <a:r>
                        <a:rPr lang="ru-RU" sz="1200" kern="150">
                          <a:effectLst/>
                          <a:latin typeface="PT Astra Serif" panose="020A0603040505020204" pitchFamily="18" charset="-52"/>
                          <a:ea typeface="PT Astra Serif" panose="020A0603040505020204" pitchFamily="18" charset="-52"/>
                        </a:rPr>
                        <a:t>Тестовые данные</a:t>
                      </a:r>
                      <a:endParaRPr lang="ru-RU" sz="1200" kern="150">
                        <a:solidFill>
                          <a:srgbClr val="000000"/>
                        </a:solidFill>
                        <a:effectLst/>
                        <a:latin typeface="PT Astra Serif" panose="020A0603040505020204" pitchFamily="18" charset="-52"/>
                        <a:ea typeface="PT Astra Serif" panose="020A0603040505020204" pitchFamily="18" charset="-52"/>
                        <a:cs typeface="PT Astra Serif" panose="020A0603040505020204" pitchFamily="18" charset="-52"/>
                      </a:endParaRPr>
                    </a:p>
                  </a:txBody>
                  <a:tcPr marL="13478" marR="13478" marT="0" marB="0" anchor="ctr"/>
                </a:tc>
                <a:tc>
                  <a:txBody>
                    <a:bodyPr/>
                    <a:lstStyle/>
                    <a:p>
                      <a:pPr marR="90170" algn="just" hangingPunct="0">
                        <a:lnSpc>
                          <a:spcPct val="150000"/>
                        </a:lnSpc>
                      </a:pPr>
                      <a:r>
                        <a:rPr lang="ru-RU" sz="1200" kern="150" dirty="0">
                          <a:effectLst/>
                          <a:latin typeface="PT Astra Serif" panose="020A0603040505020204" pitchFamily="18" charset="-52"/>
                          <a:ea typeface="PT Astra Serif" panose="020A0603040505020204" pitchFamily="18" charset="-52"/>
                        </a:rPr>
                        <a:t>1. Текущий пароль: 1, новый пароль: 12, повторите пароль: 12.</a:t>
                      </a:r>
                    </a:p>
                    <a:p>
                      <a:pPr marR="90170" algn="just" hangingPunct="0">
                        <a:lnSpc>
                          <a:spcPct val="150000"/>
                        </a:lnSpc>
                      </a:pPr>
                      <a:r>
                        <a:rPr lang="ru-RU" sz="1200" kern="150" dirty="0">
                          <a:effectLst/>
                          <a:latin typeface="PT Astra Serif" panose="020A0603040505020204" pitchFamily="18" charset="-52"/>
                          <a:ea typeface="PT Astra Serif" panose="020A0603040505020204" pitchFamily="18" charset="-52"/>
                        </a:rPr>
                        <a:t>2. Текущий пароль: 1, новый пароль: 1, повторите пароль: 1.</a:t>
                      </a:r>
                    </a:p>
                    <a:p>
                      <a:pPr marR="90170" algn="just" hangingPunct="0">
                        <a:lnSpc>
                          <a:spcPct val="150000"/>
                        </a:lnSpc>
                      </a:pPr>
                      <a:r>
                        <a:rPr lang="ru-RU" sz="1200" kern="150" dirty="0">
                          <a:effectLst/>
                          <a:latin typeface="PT Astra Serif" panose="020A0603040505020204" pitchFamily="18" charset="-52"/>
                          <a:ea typeface="PT Astra Serif" panose="020A0603040505020204" pitchFamily="18" charset="-52"/>
                        </a:rPr>
                        <a:t>3. Текущий пароль: «», новый пароль: 1, повторите пароль: 1.</a:t>
                      </a:r>
                    </a:p>
                  </a:txBody>
                  <a:tcPr marL="13478" marR="13478" marT="0" marB="0" anchor="ctr"/>
                </a:tc>
                <a:extLst>
                  <a:ext uri="{0D108BD9-81ED-4DB2-BD59-A6C34878D82A}">
                    <a16:rowId xmlns:a16="http://schemas.microsoft.com/office/drawing/2014/main" val="2059668232"/>
                  </a:ext>
                </a:extLst>
              </a:tr>
              <a:tr h="432766">
                <a:tc>
                  <a:txBody>
                    <a:bodyPr/>
                    <a:lstStyle/>
                    <a:p>
                      <a:pPr marR="90170" algn="just" hangingPunct="0">
                        <a:lnSpc>
                          <a:spcPct val="150000"/>
                        </a:lnSpc>
                      </a:pPr>
                      <a:r>
                        <a:rPr lang="ru-RU" sz="1200" kern="150" dirty="0">
                          <a:effectLst/>
                          <a:latin typeface="PT Astra Serif" panose="020A0603040505020204" pitchFamily="18" charset="-52"/>
                          <a:ea typeface="PT Astra Serif" panose="020A0603040505020204" pitchFamily="18" charset="-52"/>
                        </a:rPr>
                        <a:t>Ожидаемый результат</a:t>
                      </a:r>
                      <a:endParaRPr lang="ru-RU" sz="1200" kern="150" dirty="0">
                        <a:solidFill>
                          <a:srgbClr val="000000"/>
                        </a:solidFill>
                        <a:effectLst/>
                        <a:latin typeface="PT Astra Serif" panose="020A0603040505020204" pitchFamily="18" charset="-52"/>
                        <a:ea typeface="PT Astra Serif" panose="020A0603040505020204" pitchFamily="18" charset="-52"/>
                        <a:cs typeface="PT Astra Serif" panose="020A0603040505020204" pitchFamily="18" charset="-52"/>
                      </a:endParaRPr>
                    </a:p>
                  </a:txBody>
                  <a:tcPr marL="13478" marR="13478" marT="0" marB="0" anchor="ctr"/>
                </a:tc>
                <a:tc>
                  <a:txBody>
                    <a:bodyPr/>
                    <a:lstStyle/>
                    <a:p>
                      <a:pPr marR="90170" algn="just" hangingPunct="0">
                        <a:lnSpc>
                          <a:spcPct val="150000"/>
                        </a:lnSpc>
                      </a:pPr>
                      <a:r>
                        <a:rPr lang="ru-RU" sz="1200" kern="150" dirty="0">
                          <a:effectLst/>
                          <a:latin typeface="PT Astra Serif" panose="020A0603040505020204" pitchFamily="18" charset="-52"/>
                          <a:ea typeface="PT Astra Serif" panose="020A0603040505020204" pitchFamily="18" charset="-52"/>
                        </a:rPr>
                        <a:t>1. Пройден.</a:t>
                      </a:r>
                    </a:p>
                    <a:p>
                      <a:pPr marR="90170" algn="just" hangingPunct="0">
                        <a:lnSpc>
                          <a:spcPct val="150000"/>
                        </a:lnSpc>
                      </a:pPr>
                      <a:r>
                        <a:rPr lang="ru-RU" sz="1200" kern="150" dirty="0">
                          <a:effectLst/>
                          <a:latin typeface="PT Astra Serif" panose="020A0603040505020204" pitchFamily="18" charset="-52"/>
                          <a:ea typeface="PT Astra Serif" panose="020A0603040505020204" pitchFamily="18" charset="-52"/>
                        </a:rPr>
                        <a:t>2. Пройден.</a:t>
                      </a:r>
                    </a:p>
                    <a:p>
                      <a:pPr marR="90170" algn="just" hangingPunct="0">
                        <a:lnSpc>
                          <a:spcPct val="150000"/>
                        </a:lnSpc>
                      </a:pPr>
                      <a:r>
                        <a:rPr lang="ru-RU" sz="1200" kern="150" dirty="0">
                          <a:effectLst/>
                          <a:latin typeface="PT Astra Serif" panose="020A0603040505020204" pitchFamily="18" charset="-52"/>
                          <a:ea typeface="PT Astra Serif" panose="020A0603040505020204" pitchFamily="18" charset="-52"/>
                        </a:rPr>
                        <a:t>3. Не пройден.</a:t>
                      </a:r>
                    </a:p>
                  </a:txBody>
                  <a:tcPr marL="13478" marR="13478" marT="0" marB="0" anchor="ctr"/>
                </a:tc>
                <a:extLst>
                  <a:ext uri="{0D108BD9-81ED-4DB2-BD59-A6C34878D82A}">
                    <a16:rowId xmlns:a16="http://schemas.microsoft.com/office/drawing/2014/main" val="3248796811"/>
                  </a:ext>
                </a:extLst>
              </a:tr>
              <a:tr h="55373">
                <a:tc>
                  <a:txBody>
                    <a:bodyPr/>
                    <a:lstStyle/>
                    <a:p>
                      <a:pPr marR="90170" algn="just" hangingPunct="0">
                        <a:lnSpc>
                          <a:spcPct val="150000"/>
                        </a:lnSpc>
                      </a:pPr>
                      <a:r>
                        <a:rPr lang="ru-RU" sz="1200" kern="150">
                          <a:effectLst/>
                          <a:latin typeface="PT Astra Serif" panose="020A0603040505020204" pitchFamily="18" charset="-52"/>
                          <a:ea typeface="PT Astra Serif" panose="020A0603040505020204" pitchFamily="18" charset="-52"/>
                        </a:rPr>
                        <a:t>Фактический результат</a:t>
                      </a:r>
                      <a:endParaRPr lang="ru-RU" sz="1200" kern="150">
                        <a:solidFill>
                          <a:srgbClr val="000000"/>
                        </a:solidFill>
                        <a:effectLst/>
                        <a:latin typeface="PT Astra Serif" panose="020A0603040505020204" pitchFamily="18" charset="-52"/>
                        <a:ea typeface="PT Astra Serif" panose="020A0603040505020204" pitchFamily="18" charset="-52"/>
                        <a:cs typeface="PT Astra Serif" panose="020A0603040505020204" pitchFamily="18" charset="-52"/>
                      </a:endParaRPr>
                    </a:p>
                  </a:txBody>
                  <a:tcPr marL="13478" marR="13478" marT="0" marB="0" anchor="ctr"/>
                </a:tc>
                <a:tc>
                  <a:txBody>
                    <a:bodyPr/>
                    <a:lstStyle/>
                    <a:p>
                      <a:pPr marR="90170" algn="just" hangingPunct="0">
                        <a:lnSpc>
                          <a:spcPct val="150000"/>
                        </a:lnSpc>
                      </a:pPr>
                      <a:r>
                        <a:rPr lang="ru-RU" sz="1200" kern="150">
                          <a:effectLst/>
                          <a:latin typeface="PT Astra Serif" panose="020A0603040505020204" pitchFamily="18" charset="-52"/>
                          <a:ea typeface="PT Astra Serif" panose="020A0603040505020204" pitchFamily="18" charset="-52"/>
                        </a:rPr>
                        <a:t>Совпадает с ожидаемым.</a:t>
                      </a:r>
                      <a:endParaRPr lang="ru-RU" sz="1200" kern="150">
                        <a:solidFill>
                          <a:srgbClr val="000000"/>
                        </a:solidFill>
                        <a:effectLst/>
                        <a:latin typeface="PT Astra Serif" panose="020A0603040505020204" pitchFamily="18" charset="-52"/>
                        <a:ea typeface="PT Astra Serif" panose="020A0603040505020204" pitchFamily="18" charset="-52"/>
                        <a:cs typeface="PT Astra Serif" panose="020A0603040505020204" pitchFamily="18" charset="-52"/>
                      </a:endParaRPr>
                    </a:p>
                  </a:txBody>
                  <a:tcPr marL="13478" marR="13478" marT="0" marB="0" anchor="ctr"/>
                </a:tc>
                <a:extLst>
                  <a:ext uri="{0D108BD9-81ED-4DB2-BD59-A6C34878D82A}">
                    <a16:rowId xmlns:a16="http://schemas.microsoft.com/office/drawing/2014/main" val="969206637"/>
                  </a:ext>
                </a:extLst>
              </a:tr>
              <a:tr h="55373">
                <a:tc>
                  <a:txBody>
                    <a:bodyPr/>
                    <a:lstStyle/>
                    <a:p>
                      <a:pPr marR="90170" algn="just" hangingPunct="0">
                        <a:lnSpc>
                          <a:spcPct val="150000"/>
                        </a:lnSpc>
                      </a:pPr>
                      <a:r>
                        <a:rPr lang="ru-RU" sz="1200" kern="150">
                          <a:effectLst/>
                          <a:latin typeface="PT Astra Serif" panose="020A0603040505020204" pitchFamily="18" charset="-52"/>
                          <a:ea typeface="PT Astra Serif" panose="020A0603040505020204" pitchFamily="18" charset="-52"/>
                        </a:rPr>
                        <a:t>Статус</a:t>
                      </a:r>
                      <a:endParaRPr lang="ru-RU" sz="1200" kern="150">
                        <a:solidFill>
                          <a:srgbClr val="000000"/>
                        </a:solidFill>
                        <a:effectLst/>
                        <a:latin typeface="PT Astra Serif" panose="020A0603040505020204" pitchFamily="18" charset="-52"/>
                        <a:ea typeface="PT Astra Serif" panose="020A0603040505020204" pitchFamily="18" charset="-52"/>
                        <a:cs typeface="PT Astra Serif" panose="020A0603040505020204" pitchFamily="18" charset="-52"/>
                      </a:endParaRPr>
                    </a:p>
                  </a:txBody>
                  <a:tcPr marL="13478" marR="13478" marT="0" marB="0" anchor="ctr"/>
                </a:tc>
                <a:tc>
                  <a:txBody>
                    <a:bodyPr/>
                    <a:lstStyle/>
                    <a:p>
                      <a:pPr marR="90170" algn="just" hangingPunct="0">
                        <a:lnSpc>
                          <a:spcPct val="150000"/>
                        </a:lnSpc>
                      </a:pPr>
                      <a:r>
                        <a:rPr lang="ru-RU" sz="1200" kern="150">
                          <a:effectLst/>
                          <a:latin typeface="PT Astra Serif" panose="020A0603040505020204" pitchFamily="18" charset="-52"/>
                          <a:ea typeface="PT Astra Serif" panose="020A0603040505020204" pitchFamily="18" charset="-52"/>
                        </a:rPr>
                        <a:t>Не зачёт.</a:t>
                      </a:r>
                      <a:endParaRPr lang="ru-RU" sz="1200" kern="150">
                        <a:solidFill>
                          <a:srgbClr val="000000"/>
                        </a:solidFill>
                        <a:effectLst/>
                        <a:latin typeface="PT Astra Serif" panose="020A0603040505020204" pitchFamily="18" charset="-52"/>
                        <a:ea typeface="PT Astra Serif" panose="020A0603040505020204" pitchFamily="18" charset="-52"/>
                        <a:cs typeface="PT Astra Serif" panose="020A0603040505020204" pitchFamily="18" charset="-52"/>
                      </a:endParaRPr>
                    </a:p>
                  </a:txBody>
                  <a:tcPr marL="13478" marR="13478" marT="0" marB="0" anchor="ctr"/>
                </a:tc>
                <a:extLst>
                  <a:ext uri="{0D108BD9-81ED-4DB2-BD59-A6C34878D82A}">
                    <a16:rowId xmlns:a16="http://schemas.microsoft.com/office/drawing/2014/main" val="1756530705"/>
                  </a:ext>
                </a:extLst>
              </a:tr>
              <a:tr h="118272">
                <a:tc>
                  <a:txBody>
                    <a:bodyPr/>
                    <a:lstStyle/>
                    <a:p>
                      <a:pPr marR="90170" algn="just" hangingPunct="0">
                        <a:lnSpc>
                          <a:spcPct val="150000"/>
                        </a:lnSpc>
                      </a:pPr>
                      <a:r>
                        <a:rPr lang="ru-RU" sz="1200" kern="150">
                          <a:effectLst/>
                          <a:latin typeface="PT Astra Serif" panose="020A0603040505020204" pitchFamily="18" charset="-52"/>
                          <a:ea typeface="PT Astra Serif" panose="020A0603040505020204" pitchFamily="18" charset="-52"/>
                        </a:rPr>
                        <a:t>Предварительное условие</a:t>
                      </a:r>
                      <a:endParaRPr lang="ru-RU" sz="1200" kern="150">
                        <a:solidFill>
                          <a:srgbClr val="000000"/>
                        </a:solidFill>
                        <a:effectLst/>
                        <a:latin typeface="PT Astra Serif" panose="020A0603040505020204" pitchFamily="18" charset="-52"/>
                        <a:ea typeface="PT Astra Serif" panose="020A0603040505020204" pitchFamily="18" charset="-52"/>
                        <a:cs typeface="PT Astra Serif" panose="020A0603040505020204" pitchFamily="18" charset="-52"/>
                      </a:endParaRPr>
                    </a:p>
                  </a:txBody>
                  <a:tcPr marL="13478" marR="13478" marT="0" marB="0" anchor="ctr"/>
                </a:tc>
                <a:tc>
                  <a:txBody>
                    <a:bodyPr/>
                    <a:lstStyle/>
                    <a:p>
                      <a:pPr marR="90170" algn="just" hangingPunct="0">
                        <a:lnSpc>
                          <a:spcPct val="150000"/>
                        </a:lnSpc>
                      </a:pPr>
                      <a:r>
                        <a:rPr lang="ru-RU" sz="1200" kern="150">
                          <a:effectLst/>
                          <a:latin typeface="PT Astra Serif" panose="020A0603040505020204" pitchFamily="18" charset="-52"/>
                          <a:ea typeface="PT Astra Serif" panose="020A0603040505020204" pitchFamily="18" charset="-52"/>
                        </a:rPr>
                        <a:t>Открыто окно смены пароля «Смена пароля».</a:t>
                      </a:r>
                      <a:endParaRPr lang="ru-RU" sz="1200" kern="150">
                        <a:solidFill>
                          <a:srgbClr val="000000"/>
                        </a:solidFill>
                        <a:effectLst/>
                        <a:latin typeface="PT Astra Serif" panose="020A0603040505020204" pitchFamily="18" charset="-52"/>
                        <a:ea typeface="PT Astra Serif" panose="020A0603040505020204" pitchFamily="18" charset="-52"/>
                        <a:cs typeface="PT Astra Serif" panose="020A0603040505020204" pitchFamily="18" charset="-52"/>
                      </a:endParaRPr>
                    </a:p>
                  </a:txBody>
                  <a:tcPr marL="13478" marR="13478" marT="0" marB="0" anchor="ctr"/>
                </a:tc>
                <a:extLst>
                  <a:ext uri="{0D108BD9-81ED-4DB2-BD59-A6C34878D82A}">
                    <a16:rowId xmlns:a16="http://schemas.microsoft.com/office/drawing/2014/main" val="3985910575"/>
                  </a:ext>
                </a:extLst>
              </a:tr>
              <a:tr h="55373">
                <a:tc>
                  <a:txBody>
                    <a:bodyPr/>
                    <a:lstStyle/>
                    <a:p>
                      <a:pPr marR="90170" algn="just" hangingPunct="0">
                        <a:lnSpc>
                          <a:spcPct val="150000"/>
                        </a:lnSpc>
                      </a:pPr>
                      <a:r>
                        <a:rPr lang="ru-RU" sz="1200" kern="150">
                          <a:effectLst/>
                          <a:latin typeface="PT Astra Serif" panose="020A0603040505020204" pitchFamily="18" charset="-52"/>
                          <a:ea typeface="PT Astra Serif" panose="020A0603040505020204" pitchFamily="18" charset="-52"/>
                        </a:rPr>
                        <a:t>Постусловие</a:t>
                      </a:r>
                      <a:endParaRPr lang="ru-RU" sz="1200" kern="150">
                        <a:solidFill>
                          <a:srgbClr val="000000"/>
                        </a:solidFill>
                        <a:effectLst/>
                        <a:latin typeface="PT Astra Serif" panose="020A0603040505020204" pitchFamily="18" charset="-52"/>
                        <a:ea typeface="PT Astra Serif" panose="020A0603040505020204" pitchFamily="18" charset="-52"/>
                        <a:cs typeface="PT Astra Serif" panose="020A0603040505020204" pitchFamily="18" charset="-52"/>
                      </a:endParaRPr>
                    </a:p>
                  </a:txBody>
                  <a:tcPr marL="13478" marR="13478" marT="0" marB="0" anchor="ctr"/>
                </a:tc>
                <a:tc>
                  <a:txBody>
                    <a:bodyPr/>
                    <a:lstStyle/>
                    <a:p>
                      <a:pPr marR="90170" algn="just" hangingPunct="0">
                        <a:lnSpc>
                          <a:spcPct val="150000"/>
                        </a:lnSpc>
                      </a:pPr>
                      <a:r>
                        <a:rPr lang="ru-RU" sz="1200" kern="150">
                          <a:effectLst/>
                          <a:latin typeface="PT Astra Serif" panose="020A0603040505020204" pitchFamily="18" charset="-52"/>
                          <a:ea typeface="PT Astra Serif" panose="020A0603040505020204" pitchFamily="18" charset="-52"/>
                        </a:rPr>
                        <a:t>Изменение пароля пользователя.</a:t>
                      </a:r>
                      <a:endParaRPr lang="ru-RU" sz="1200" kern="150">
                        <a:solidFill>
                          <a:srgbClr val="000000"/>
                        </a:solidFill>
                        <a:effectLst/>
                        <a:latin typeface="PT Astra Serif" panose="020A0603040505020204" pitchFamily="18" charset="-52"/>
                        <a:ea typeface="PT Astra Serif" panose="020A0603040505020204" pitchFamily="18" charset="-52"/>
                        <a:cs typeface="PT Astra Serif" panose="020A0603040505020204" pitchFamily="18" charset="-52"/>
                      </a:endParaRPr>
                    </a:p>
                  </a:txBody>
                  <a:tcPr marL="13478" marR="13478" marT="0" marB="0" anchor="ctr"/>
                </a:tc>
                <a:extLst>
                  <a:ext uri="{0D108BD9-81ED-4DB2-BD59-A6C34878D82A}">
                    <a16:rowId xmlns:a16="http://schemas.microsoft.com/office/drawing/2014/main" val="3227338171"/>
                  </a:ext>
                </a:extLst>
              </a:tr>
              <a:tr h="1564943">
                <a:tc>
                  <a:txBody>
                    <a:bodyPr/>
                    <a:lstStyle/>
                    <a:p>
                      <a:pPr marR="90170" algn="just" hangingPunct="0">
                        <a:lnSpc>
                          <a:spcPct val="150000"/>
                        </a:lnSpc>
                      </a:pPr>
                      <a:r>
                        <a:rPr lang="ru-RU" sz="1200" kern="150">
                          <a:effectLst/>
                          <a:latin typeface="PT Astra Serif" panose="020A0603040505020204" pitchFamily="18" charset="-52"/>
                          <a:ea typeface="PT Astra Serif" panose="020A0603040505020204" pitchFamily="18" charset="-52"/>
                        </a:rPr>
                        <a:t>Примечание/комментарии</a:t>
                      </a:r>
                      <a:endParaRPr lang="ru-RU" sz="1200" kern="150">
                        <a:solidFill>
                          <a:srgbClr val="000000"/>
                        </a:solidFill>
                        <a:effectLst/>
                        <a:latin typeface="PT Astra Serif" panose="020A0603040505020204" pitchFamily="18" charset="-52"/>
                        <a:ea typeface="PT Astra Serif" panose="020A0603040505020204" pitchFamily="18" charset="-52"/>
                        <a:cs typeface="PT Astra Serif" panose="020A0603040505020204" pitchFamily="18" charset="-52"/>
                      </a:endParaRPr>
                    </a:p>
                  </a:txBody>
                  <a:tcPr marL="13478" marR="13478" marT="0" marB="0" anchor="ctr"/>
                </a:tc>
                <a:tc>
                  <a:txBody>
                    <a:bodyPr/>
                    <a:lstStyle/>
                    <a:p>
                      <a:pPr marR="90170" algn="just" hangingPunct="0">
                        <a:lnSpc>
                          <a:spcPct val="150000"/>
                        </a:lnSpc>
                      </a:pPr>
                      <a:r>
                        <a:rPr lang="ru-RU" sz="1200" kern="150" dirty="0">
                          <a:effectLst/>
                          <a:latin typeface="PT Astra Serif" panose="020A0603040505020204" pitchFamily="18" charset="-52"/>
                          <a:ea typeface="PT Astra Serif" panose="020A0603040505020204" pitchFamily="18" charset="-52"/>
                        </a:rPr>
                        <a:t>Протестированы следующие случаи:</a:t>
                      </a:r>
                    </a:p>
                    <a:p>
                      <a:pPr marR="90170" algn="just" hangingPunct="0">
                        <a:lnSpc>
                          <a:spcPct val="150000"/>
                        </a:lnSpc>
                      </a:pPr>
                      <a:r>
                        <a:rPr lang="ru-RU" sz="1200" kern="150" dirty="0">
                          <a:effectLst/>
                          <a:latin typeface="PT Astra Serif" panose="020A0603040505020204" pitchFamily="18" charset="-52"/>
                          <a:ea typeface="PT Astra Serif" panose="020A0603040505020204" pitchFamily="18" charset="-52"/>
                        </a:rPr>
                        <a:t>1. Заполнение всех полей, текущий пароль и поле «текущий пароль» совпадают, текущий пароль и поле «новый пароль» не совпадают, поле «новый пароль» и поле «повторите пароль» совпадают.</a:t>
                      </a:r>
                    </a:p>
                    <a:p>
                      <a:pPr marR="90170" algn="just" hangingPunct="0">
                        <a:lnSpc>
                          <a:spcPct val="150000"/>
                        </a:lnSpc>
                      </a:pPr>
                      <a:r>
                        <a:rPr lang="ru-RU" sz="1200" kern="150" dirty="0">
                          <a:effectLst/>
                          <a:latin typeface="PT Astra Serif" panose="020A0603040505020204" pitchFamily="18" charset="-52"/>
                          <a:ea typeface="PT Astra Serif" panose="020A0603040505020204" pitchFamily="18" charset="-52"/>
                        </a:rPr>
                        <a:t>2. Заполнение всех полей, текущий пароль и поле «текущий пароль» совпадают, текущий пароль и поле «новый пароль» совпадают, поле «новый пароль» и поле «повторите пароль» совпадают.</a:t>
                      </a:r>
                    </a:p>
                    <a:p>
                      <a:pPr marR="90170" algn="just" hangingPunct="0">
                        <a:lnSpc>
                          <a:spcPct val="150000"/>
                        </a:lnSpc>
                      </a:pPr>
                      <a:r>
                        <a:rPr lang="ru-RU" sz="1200" kern="150" dirty="0">
                          <a:effectLst/>
                          <a:latin typeface="PT Astra Serif" panose="020A0603040505020204" pitchFamily="18" charset="-52"/>
                          <a:ea typeface="PT Astra Serif" panose="020A0603040505020204" pitchFamily="18" charset="-52"/>
                        </a:rPr>
                        <a:t>3. Заполнение полей только «новый пароль» и «повторите пароль», поле «новый пароль» и поле «повторите пароль» совпадают.</a:t>
                      </a:r>
                    </a:p>
                  </a:txBody>
                  <a:tcPr marL="13478" marR="13478" marT="0" marB="0" anchor="ctr"/>
                </a:tc>
                <a:extLst>
                  <a:ext uri="{0D108BD9-81ED-4DB2-BD59-A6C34878D82A}">
                    <a16:rowId xmlns:a16="http://schemas.microsoft.com/office/drawing/2014/main" val="3432885037"/>
                  </a:ext>
                </a:extLst>
              </a:tr>
            </a:tbl>
          </a:graphicData>
        </a:graphic>
      </p:graphicFrame>
      <p:sp>
        <p:nvSpPr>
          <p:cNvPr id="4" name="Rectangle 1">
            <a:extLst>
              <a:ext uri="{FF2B5EF4-FFF2-40B4-BE49-F238E27FC236}">
                <a16:creationId xmlns:a16="http://schemas.microsoft.com/office/drawing/2014/main" id="{C76A0FF7-0527-42DB-9517-258B8D24F1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0100" y="15684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41844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0" y="57274"/>
            <a:ext cx="12191040" cy="999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ctr">
              <a:lnSpc>
                <a:spcPct val="85000"/>
              </a:lnSpc>
            </a:pPr>
            <a:r>
              <a:rPr lang="ru-RU" sz="4800" b="0" strike="noStrike" spc="-52" dirty="0">
                <a:solidFill>
                  <a:srgbClr val="000000"/>
                </a:solidFill>
                <a:latin typeface="PT Astra Serif" panose="020A0603040505020204" pitchFamily="18" charset="0"/>
                <a:ea typeface="PT Astra Serif" panose="020A0603040505020204" pitchFamily="18" charset="0"/>
              </a:rPr>
              <a:t>Примеры тест-кейсов</a:t>
            </a:r>
            <a:endParaRPr lang="ru-RU" sz="4800" b="0" strike="noStrike" spc="-1" dirty="0">
              <a:latin typeface="PT Astra Serif" panose="020A0603040505020204" pitchFamily="18" charset="0"/>
              <a:ea typeface="PT Astra Serif" panose="020A0603040505020204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76A0FF7-0527-42DB-9517-258B8D24F1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0100" y="15684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32FF6F91-C60D-456B-95F0-1F6EF43DDF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8477790"/>
              </p:ext>
            </p:extLst>
          </p:nvPr>
        </p:nvGraphicFramePr>
        <p:xfrm>
          <a:off x="0" y="1227479"/>
          <a:ext cx="12192000" cy="563242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38103">
                  <a:extLst>
                    <a:ext uri="{9D8B030D-6E8A-4147-A177-3AD203B41FA5}">
                      <a16:colId xmlns:a16="http://schemas.microsoft.com/office/drawing/2014/main" val="3319466791"/>
                    </a:ext>
                  </a:extLst>
                </a:gridCol>
                <a:gridCol w="9953897">
                  <a:extLst>
                    <a:ext uri="{9D8B030D-6E8A-4147-A177-3AD203B41FA5}">
                      <a16:colId xmlns:a16="http://schemas.microsoft.com/office/drawing/2014/main" val="3579473922"/>
                    </a:ext>
                  </a:extLst>
                </a:gridCol>
              </a:tblGrid>
              <a:tr h="162343">
                <a:tc>
                  <a:txBody>
                    <a:bodyPr/>
                    <a:lstStyle/>
                    <a:p>
                      <a:pPr marR="90170" algn="just" hangingPunct="0">
                        <a:lnSpc>
                          <a:spcPct val="150000"/>
                        </a:lnSpc>
                      </a:pPr>
                      <a:r>
                        <a:rPr lang="ru-RU" sz="1200" kern="150" dirty="0">
                          <a:effectLst/>
                          <a:latin typeface="PT Astra Serif" panose="020A0603040505020204" pitchFamily="18" charset="-52"/>
                          <a:ea typeface="PT Astra Serif" panose="020A0603040505020204" pitchFamily="18" charset="-52"/>
                        </a:rPr>
                        <a:t>Тестовый пример</a:t>
                      </a:r>
                      <a:r>
                        <a:rPr lang="en-US" sz="1200" kern="150" dirty="0">
                          <a:effectLst/>
                          <a:latin typeface="PT Astra Serif" panose="020A0603040505020204" pitchFamily="18" charset="-52"/>
                          <a:ea typeface="PT Astra Serif" panose="020A0603040505020204" pitchFamily="18" charset="-52"/>
                        </a:rPr>
                        <a:t>#</a:t>
                      </a:r>
                      <a:endParaRPr lang="ru-RU" sz="1200" kern="150" dirty="0">
                        <a:solidFill>
                          <a:srgbClr val="000000"/>
                        </a:solidFill>
                        <a:effectLst/>
                        <a:latin typeface="PT Astra Serif" panose="020A0603040505020204" pitchFamily="18" charset="-52"/>
                        <a:ea typeface="PT Astra Serif" panose="020A0603040505020204" pitchFamily="18" charset="-52"/>
                        <a:cs typeface="PT Astra Serif" panose="020A0603040505020204" pitchFamily="18" charset="-52"/>
                      </a:endParaRPr>
                    </a:p>
                  </a:txBody>
                  <a:tcPr marL="33333" marR="33333" marT="0" marB="0" anchor="ctr"/>
                </a:tc>
                <a:tc>
                  <a:txBody>
                    <a:bodyPr/>
                    <a:lstStyle/>
                    <a:p>
                      <a:pPr marR="90170" algn="just" hangingPunct="0">
                        <a:lnSpc>
                          <a:spcPct val="150000"/>
                        </a:lnSpc>
                      </a:pPr>
                      <a:r>
                        <a:rPr lang="ru-RU" sz="1200" kern="150">
                          <a:effectLst/>
                          <a:latin typeface="PT Astra Serif" panose="020A0603040505020204" pitchFamily="18" charset="-52"/>
                          <a:ea typeface="PT Astra Serif" panose="020A0603040505020204" pitchFamily="18" charset="-52"/>
                        </a:rPr>
                        <a:t>ТП_П_5</a:t>
                      </a:r>
                      <a:endParaRPr lang="ru-RU" sz="1200" kern="150">
                        <a:solidFill>
                          <a:srgbClr val="000000"/>
                        </a:solidFill>
                        <a:effectLst/>
                        <a:latin typeface="PT Astra Serif" panose="020A0603040505020204" pitchFamily="18" charset="-52"/>
                        <a:ea typeface="PT Astra Serif" panose="020A0603040505020204" pitchFamily="18" charset="-52"/>
                        <a:cs typeface="PT Astra Serif" panose="020A0603040505020204" pitchFamily="18" charset="-52"/>
                      </a:endParaRPr>
                    </a:p>
                  </a:txBody>
                  <a:tcPr marL="33333" marR="33333" marT="0" marB="0" anchor="ctr"/>
                </a:tc>
                <a:extLst>
                  <a:ext uri="{0D108BD9-81ED-4DB2-BD59-A6C34878D82A}">
                    <a16:rowId xmlns:a16="http://schemas.microsoft.com/office/drawing/2014/main" val="2937381962"/>
                  </a:ext>
                </a:extLst>
              </a:tr>
              <a:tr h="162343">
                <a:tc>
                  <a:txBody>
                    <a:bodyPr/>
                    <a:lstStyle/>
                    <a:p>
                      <a:pPr marR="90170" algn="just" hangingPunct="0">
                        <a:lnSpc>
                          <a:spcPct val="150000"/>
                        </a:lnSpc>
                      </a:pPr>
                      <a:r>
                        <a:rPr lang="ru-RU" sz="1200" kern="150">
                          <a:effectLst/>
                          <a:latin typeface="PT Astra Serif" panose="020A0603040505020204" pitchFamily="18" charset="-52"/>
                          <a:ea typeface="PT Astra Serif" panose="020A0603040505020204" pitchFamily="18" charset="-52"/>
                        </a:rPr>
                        <a:t>Приоритет тестирования</a:t>
                      </a:r>
                      <a:endParaRPr lang="ru-RU" sz="1200" kern="150">
                        <a:solidFill>
                          <a:srgbClr val="000000"/>
                        </a:solidFill>
                        <a:effectLst/>
                        <a:latin typeface="PT Astra Serif" panose="020A0603040505020204" pitchFamily="18" charset="-52"/>
                        <a:ea typeface="PT Astra Serif" panose="020A0603040505020204" pitchFamily="18" charset="-52"/>
                        <a:cs typeface="PT Astra Serif" panose="020A0603040505020204" pitchFamily="18" charset="-52"/>
                      </a:endParaRPr>
                    </a:p>
                  </a:txBody>
                  <a:tcPr marL="33333" marR="33333" marT="0" marB="0" anchor="ctr"/>
                </a:tc>
                <a:tc>
                  <a:txBody>
                    <a:bodyPr/>
                    <a:lstStyle/>
                    <a:p>
                      <a:pPr marR="90170" algn="just" hangingPunct="0">
                        <a:lnSpc>
                          <a:spcPct val="150000"/>
                        </a:lnSpc>
                      </a:pPr>
                      <a:r>
                        <a:rPr lang="ru-RU" sz="1200" kern="150">
                          <a:effectLst/>
                          <a:latin typeface="PT Astra Serif" panose="020A0603040505020204" pitchFamily="18" charset="-52"/>
                          <a:ea typeface="PT Astra Serif" panose="020A0603040505020204" pitchFamily="18" charset="-52"/>
                        </a:rPr>
                        <a:t>Высокий.</a:t>
                      </a:r>
                      <a:endParaRPr lang="ru-RU" sz="1200" kern="150">
                        <a:solidFill>
                          <a:srgbClr val="000000"/>
                        </a:solidFill>
                        <a:effectLst/>
                        <a:latin typeface="PT Astra Serif" panose="020A0603040505020204" pitchFamily="18" charset="-52"/>
                        <a:ea typeface="PT Astra Serif" panose="020A0603040505020204" pitchFamily="18" charset="-52"/>
                        <a:cs typeface="PT Astra Serif" panose="020A0603040505020204" pitchFamily="18" charset="-52"/>
                      </a:endParaRPr>
                    </a:p>
                  </a:txBody>
                  <a:tcPr marL="33333" marR="33333" marT="0" marB="0" anchor="ctr"/>
                </a:tc>
                <a:extLst>
                  <a:ext uri="{0D108BD9-81ED-4DB2-BD59-A6C34878D82A}">
                    <a16:rowId xmlns:a16="http://schemas.microsoft.com/office/drawing/2014/main" val="3183496185"/>
                  </a:ext>
                </a:extLst>
              </a:tr>
              <a:tr h="162343">
                <a:tc>
                  <a:txBody>
                    <a:bodyPr/>
                    <a:lstStyle/>
                    <a:p>
                      <a:pPr marR="90170" algn="just" hangingPunct="0">
                        <a:lnSpc>
                          <a:spcPct val="150000"/>
                        </a:lnSpc>
                      </a:pPr>
                      <a:r>
                        <a:rPr lang="ru-RU" sz="1200" kern="150">
                          <a:effectLst/>
                          <a:latin typeface="PT Astra Serif" panose="020A0603040505020204" pitchFamily="18" charset="-52"/>
                          <a:ea typeface="PT Astra Serif" panose="020A0603040505020204" pitchFamily="18" charset="-52"/>
                        </a:rPr>
                        <a:t>Заголовок/название теста</a:t>
                      </a:r>
                      <a:endParaRPr lang="ru-RU" sz="1200" kern="150">
                        <a:solidFill>
                          <a:srgbClr val="000000"/>
                        </a:solidFill>
                        <a:effectLst/>
                        <a:latin typeface="PT Astra Serif" panose="020A0603040505020204" pitchFamily="18" charset="-52"/>
                        <a:ea typeface="PT Astra Serif" panose="020A0603040505020204" pitchFamily="18" charset="-52"/>
                        <a:cs typeface="PT Astra Serif" panose="020A0603040505020204" pitchFamily="18" charset="-52"/>
                      </a:endParaRPr>
                    </a:p>
                  </a:txBody>
                  <a:tcPr marL="33333" marR="33333" marT="0" marB="0" anchor="ctr"/>
                </a:tc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50000"/>
                        </a:lnSpc>
                      </a:pPr>
                      <a:r>
                        <a:rPr lang="ru-RU" sz="1200" kern="150">
                          <a:effectLst/>
                          <a:latin typeface="PT Astra Serif" panose="020A0603040505020204" pitchFamily="18" charset="-52"/>
                          <a:ea typeface="PT Astra Serif" panose="020A0603040505020204" pitchFamily="18" charset="-52"/>
                        </a:rPr>
                        <a:t>Создание заказа.</a:t>
                      </a:r>
                      <a:endParaRPr lang="ru-RU" sz="1200" kern="150">
                        <a:solidFill>
                          <a:srgbClr val="000000"/>
                        </a:solidFill>
                        <a:effectLst/>
                        <a:latin typeface="PT Astra Serif" panose="020A0603040505020204" pitchFamily="18" charset="-52"/>
                        <a:ea typeface="PT Astra Serif" panose="020A0603040505020204" pitchFamily="18" charset="-52"/>
                        <a:cs typeface="PT Astra Serif" panose="020A0603040505020204" pitchFamily="18" charset="-52"/>
                      </a:endParaRPr>
                    </a:p>
                  </a:txBody>
                  <a:tcPr marL="33333" marR="33333" marT="0" marB="0" anchor="ctr"/>
                </a:tc>
                <a:extLst>
                  <a:ext uri="{0D108BD9-81ED-4DB2-BD59-A6C34878D82A}">
                    <a16:rowId xmlns:a16="http://schemas.microsoft.com/office/drawing/2014/main" val="2405768748"/>
                  </a:ext>
                </a:extLst>
              </a:tr>
              <a:tr h="1055311">
                <a:tc>
                  <a:txBody>
                    <a:bodyPr/>
                    <a:lstStyle/>
                    <a:p>
                      <a:pPr marR="90170" algn="just" hangingPunct="0">
                        <a:lnSpc>
                          <a:spcPct val="150000"/>
                        </a:lnSpc>
                      </a:pPr>
                      <a:r>
                        <a:rPr lang="ru-RU" sz="1200" kern="150">
                          <a:effectLst/>
                          <a:latin typeface="PT Astra Serif" panose="020A0603040505020204" pitchFamily="18" charset="-52"/>
                          <a:ea typeface="PT Astra Serif" panose="020A0603040505020204" pitchFamily="18" charset="-52"/>
                        </a:rPr>
                        <a:t>Краткое изложение теста</a:t>
                      </a:r>
                      <a:endParaRPr lang="ru-RU" sz="1200" kern="150">
                        <a:solidFill>
                          <a:srgbClr val="000000"/>
                        </a:solidFill>
                        <a:effectLst/>
                        <a:latin typeface="PT Astra Serif" panose="020A0603040505020204" pitchFamily="18" charset="-52"/>
                        <a:ea typeface="PT Astra Serif" panose="020A0603040505020204" pitchFamily="18" charset="-52"/>
                        <a:cs typeface="PT Astra Serif" panose="020A0603040505020204" pitchFamily="18" charset="-52"/>
                      </a:endParaRPr>
                    </a:p>
                  </a:txBody>
                  <a:tcPr marL="33333" marR="33333" marT="0" marB="0" anchor="ctr"/>
                </a:tc>
                <a:tc>
                  <a:txBody>
                    <a:bodyPr/>
                    <a:lstStyle/>
                    <a:p>
                      <a:pPr marR="90170" algn="just" hangingPunct="0">
                        <a:lnSpc>
                          <a:spcPct val="150000"/>
                        </a:lnSpc>
                      </a:pPr>
                      <a:r>
                        <a:rPr lang="ru-RU" sz="1200" kern="150">
                          <a:effectLst/>
                          <a:latin typeface="PT Astra Serif" panose="020A0603040505020204" pitchFamily="18" charset="-52"/>
                          <a:ea typeface="PT Astra Serif" panose="020A0603040505020204" pitchFamily="18" charset="-52"/>
                        </a:rPr>
                        <a:t>Проверка вводимых данных для создания заказа</a:t>
                      </a:r>
                    </a:p>
                    <a:p>
                      <a:pPr marR="90170" algn="just" hangingPunct="0">
                        <a:lnSpc>
                          <a:spcPct val="150000"/>
                        </a:lnSpc>
                      </a:pPr>
                      <a:r>
                        <a:rPr lang="ru-RU" sz="1200" kern="150">
                          <a:effectLst/>
                          <a:latin typeface="PT Astra Serif" panose="020A0603040505020204" pitchFamily="18" charset="-52"/>
                          <a:ea typeface="PT Astra Serif" panose="020A0603040505020204" pitchFamily="18" charset="-52"/>
                        </a:rPr>
                        <a:t>Условия:</a:t>
                      </a:r>
                    </a:p>
                    <a:p>
                      <a:pPr marR="90170" algn="just" hangingPunct="0">
                        <a:lnSpc>
                          <a:spcPct val="150000"/>
                        </a:lnSpc>
                      </a:pPr>
                      <a:r>
                        <a:rPr lang="ru-RU" sz="1200" kern="150">
                          <a:effectLst/>
                          <a:latin typeface="PT Astra Serif" panose="020A0603040505020204" pitchFamily="18" charset="-52"/>
                          <a:ea typeface="PT Astra Serif" panose="020A0603040505020204" pitchFamily="18" charset="-52"/>
                        </a:rPr>
                        <a:t>1. Должно быть открыто окно продавца.</a:t>
                      </a:r>
                    </a:p>
                    <a:p>
                      <a:pPr marR="90170" algn="just" hangingPunct="0">
                        <a:lnSpc>
                          <a:spcPct val="150000"/>
                        </a:lnSpc>
                      </a:pPr>
                      <a:r>
                        <a:rPr lang="ru-RU" sz="1200" kern="150">
                          <a:effectLst/>
                          <a:latin typeface="PT Astra Serif" panose="020A0603040505020204" pitchFamily="18" charset="-52"/>
                          <a:ea typeface="PT Astra Serif" panose="020A0603040505020204" pitchFamily="18" charset="-52"/>
                        </a:rPr>
                        <a:t>2. Количество одинаковых блюд не равно нулю.</a:t>
                      </a:r>
                      <a:endParaRPr lang="ru-RU" sz="1200" kern="150">
                        <a:solidFill>
                          <a:srgbClr val="000000"/>
                        </a:solidFill>
                        <a:effectLst/>
                        <a:latin typeface="PT Astra Serif" panose="020A0603040505020204" pitchFamily="18" charset="-52"/>
                        <a:ea typeface="PT Astra Serif" panose="020A0603040505020204" pitchFamily="18" charset="-52"/>
                        <a:cs typeface="PT Astra Serif" panose="020A0603040505020204" pitchFamily="18" charset="-52"/>
                      </a:endParaRPr>
                    </a:p>
                  </a:txBody>
                  <a:tcPr marL="33333" marR="33333" marT="0" marB="0" anchor="ctr"/>
                </a:tc>
                <a:extLst>
                  <a:ext uri="{0D108BD9-81ED-4DB2-BD59-A6C34878D82A}">
                    <a16:rowId xmlns:a16="http://schemas.microsoft.com/office/drawing/2014/main" val="151198092"/>
                  </a:ext>
                </a:extLst>
              </a:tr>
              <a:tr h="531570">
                <a:tc>
                  <a:txBody>
                    <a:bodyPr/>
                    <a:lstStyle/>
                    <a:p>
                      <a:pPr marR="90170" algn="just" hangingPunct="0">
                        <a:lnSpc>
                          <a:spcPct val="150000"/>
                        </a:lnSpc>
                      </a:pPr>
                      <a:r>
                        <a:rPr lang="ru-RU" sz="1200" kern="150">
                          <a:effectLst/>
                          <a:latin typeface="PT Astra Serif" panose="020A0603040505020204" pitchFamily="18" charset="-52"/>
                          <a:ea typeface="PT Astra Serif" panose="020A0603040505020204" pitchFamily="18" charset="-52"/>
                        </a:rPr>
                        <a:t>Этапы теста</a:t>
                      </a:r>
                      <a:endParaRPr lang="ru-RU" sz="1200" kern="150">
                        <a:solidFill>
                          <a:srgbClr val="000000"/>
                        </a:solidFill>
                        <a:effectLst/>
                        <a:latin typeface="PT Astra Serif" panose="020A0603040505020204" pitchFamily="18" charset="-52"/>
                        <a:ea typeface="PT Astra Serif" panose="020A0603040505020204" pitchFamily="18" charset="-52"/>
                        <a:cs typeface="PT Astra Serif" panose="020A0603040505020204" pitchFamily="18" charset="-52"/>
                      </a:endParaRPr>
                    </a:p>
                  </a:txBody>
                  <a:tcPr marL="33333" marR="33333" marT="0" marB="0" anchor="ctr"/>
                </a:tc>
                <a:tc>
                  <a:txBody>
                    <a:bodyPr/>
                    <a:lstStyle/>
                    <a:p>
                      <a:pPr marR="90170" algn="just" hangingPunct="0">
                        <a:lnSpc>
                          <a:spcPct val="150000"/>
                        </a:lnSpc>
                      </a:pPr>
                      <a:r>
                        <a:rPr lang="ru-RU" sz="1200" kern="150">
                          <a:effectLst/>
                          <a:latin typeface="PT Astra Serif" panose="020A0603040505020204" pitchFamily="18" charset="-52"/>
                          <a:ea typeface="PT Astra Serif" panose="020A0603040505020204" pitchFamily="18" charset="-52"/>
                        </a:rPr>
                        <a:t>1. Изменить количество блюд, если требуется.</a:t>
                      </a:r>
                    </a:p>
                    <a:p>
                      <a:pPr marR="90170" algn="just" hangingPunct="0">
                        <a:lnSpc>
                          <a:spcPct val="150000"/>
                        </a:lnSpc>
                      </a:pPr>
                      <a:r>
                        <a:rPr lang="ru-RU" sz="1200" kern="150">
                          <a:effectLst/>
                          <a:latin typeface="PT Astra Serif" panose="020A0603040505020204" pitchFamily="18" charset="-52"/>
                          <a:ea typeface="PT Astra Serif" panose="020A0603040505020204" pitchFamily="18" charset="-52"/>
                        </a:rPr>
                        <a:t>2. Нажать кнопку добавления в предзаказ.</a:t>
                      </a:r>
                    </a:p>
                    <a:p>
                      <a:pPr marR="90170" algn="just" hangingPunct="0">
                        <a:lnSpc>
                          <a:spcPct val="150000"/>
                        </a:lnSpc>
                      </a:pPr>
                      <a:r>
                        <a:rPr lang="ru-RU" sz="1200" kern="150">
                          <a:effectLst/>
                          <a:latin typeface="PT Astra Serif" panose="020A0603040505020204" pitchFamily="18" charset="-52"/>
                          <a:ea typeface="PT Astra Serif" panose="020A0603040505020204" pitchFamily="18" charset="-52"/>
                        </a:rPr>
                        <a:t>3. Нажать кнопку «Заказать».</a:t>
                      </a:r>
                      <a:endParaRPr lang="ru-RU" sz="1200" kern="150">
                        <a:solidFill>
                          <a:srgbClr val="000000"/>
                        </a:solidFill>
                        <a:effectLst/>
                        <a:latin typeface="PT Astra Serif" panose="020A0603040505020204" pitchFamily="18" charset="-52"/>
                        <a:ea typeface="PT Astra Serif" panose="020A0603040505020204" pitchFamily="18" charset="-52"/>
                        <a:cs typeface="PT Astra Serif" panose="020A0603040505020204" pitchFamily="18" charset="-52"/>
                      </a:endParaRPr>
                    </a:p>
                  </a:txBody>
                  <a:tcPr marL="33333" marR="33333" marT="0" marB="0" anchor="ctr"/>
                </a:tc>
                <a:extLst>
                  <a:ext uri="{0D108BD9-81ED-4DB2-BD59-A6C34878D82A}">
                    <a16:rowId xmlns:a16="http://schemas.microsoft.com/office/drawing/2014/main" val="2112664038"/>
                  </a:ext>
                </a:extLst>
              </a:tr>
              <a:tr h="696384">
                <a:tc>
                  <a:txBody>
                    <a:bodyPr/>
                    <a:lstStyle/>
                    <a:p>
                      <a:pPr marR="90170" algn="just" hangingPunct="0">
                        <a:lnSpc>
                          <a:spcPct val="150000"/>
                        </a:lnSpc>
                      </a:pPr>
                      <a:r>
                        <a:rPr lang="ru-RU" sz="1200" kern="150">
                          <a:effectLst/>
                          <a:latin typeface="PT Astra Serif" panose="020A0603040505020204" pitchFamily="18" charset="-52"/>
                          <a:ea typeface="PT Astra Serif" panose="020A0603040505020204" pitchFamily="18" charset="-52"/>
                        </a:rPr>
                        <a:t>Тестовые данные</a:t>
                      </a:r>
                      <a:endParaRPr lang="ru-RU" sz="1200" kern="150">
                        <a:solidFill>
                          <a:srgbClr val="000000"/>
                        </a:solidFill>
                        <a:effectLst/>
                        <a:latin typeface="PT Astra Serif" panose="020A0603040505020204" pitchFamily="18" charset="-52"/>
                        <a:ea typeface="PT Astra Serif" panose="020A0603040505020204" pitchFamily="18" charset="-52"/>
                        <a:cs typeface="PT Astra Serif" panose="020A0603040505020204" pitchFamily="18" charset="-52"/>
                      </a:endParaRPr>
                    </a:p>
                  </a:txBody>
                  <a:tcPr marL="33333" marR="33333" marT="0" marB="0" anchor="ctr"/>
                </a:tc>
                <a:tc>
                  <a:txBody>
                    <a:bodyPr/>
                    <a:lstStyle/>
                    <a:p>
                      <a:pPr marR="90170" algn="just" hangingPunct="0">
                        <a:lnSpc>
                          <a:spcPct val="150000"/>
                        </a:lnSpc>
                      </a:pPr>
                      <a:r>
                        <a:rPr lang="ru-RU" sz="1200" kern="150">
                          <a:effectLst/>
                          <a:latin typeface="PT Astra Serif" panose="020A0603040505020204" pitchFamily="18" charset="-52"/>
                          <a:ea typeface="PT Astra Serif" panose="020A0603040505020204" pitchFamily="18" charset="-52"/>
                        </a:rPr>
                        <a:t>1. Номер блюда: 1, название: пончик, цена: 50, количество: 1.</a:t>
                      </a:r>
                    </a:p>
                    <a:p>
                      <a:pPr marR="90170" algn="just" hangingPunct="0">
                        <a:lnSpc>
                          <a:spcPct val="150000"/>
                        </a:lnSpc>
                      </a:pPr>
                      <a:r>
                        <a:rPr lang="ru-RU" sz="1200" kern="150">
                          <a:effectLst/>
                          <a:latin typeface="PT Astra Serif" panose="020A0603040505020204" pitchFamily="18" charset="-52"/>
                          <a:ea typeface="PT Astra Serif" panose="020A0603040505020204" pitchFamily="18" charset="-52"/>
                        </a:rPr>
                        <a:t>2. Номер блюда: 4, название: раф, цена: 70, количество: 0.</a:t>
                      </a:r>
                      <a:endParaRPr lang="ru-RU" sz="1200" kern="150">
                        <a:solidFill>
                          <a:srgbClr val="000000"/>
                        </a:solidFill>
                        <a:effectLst/>
                        <a:latin typeface="PT Astra Serif" panose="020A0603040505020204" pitchFamily="18" charset="-52"/>
                        <a:ea typeface="PT Astra Serif" panose="020A0603040505020204" pitchFamily="18" charset="-52"/>
                        <a:cs typeface="PT Astra Serif" panose="020A0603040505020204" pitchFamily="18" charset="-52"/>
                      </a:endParaRPr>
                    </a:p>
                  </a:txBody>
                  <a:tcPr marL="33333" marR="33333" marT="0" marB="0" anchor="ctr"/>
                </a:tc>
                <a:extLst>
                  <a:ext uri="{0D108BD9-81ED-4DB2-BD59-A6C34878D82A}">
                    <a16:rowId xmlns:a16="http://schemas.microsoft.com/office/drawing/2014/main" val="1570958411"/>
                  </a:ext>
                </a:extLst>
              </a:tr>
              <a:tr h="346956">
                <a:tc>
                  <a:txBody>
                    <a:bodyPr/>
                    <a:lstStyle/>
                    <a:p>
                      <a:pPr marR="90170" algn="just" hangingPunct="0">
                        <a:lnSpc>
                          <a:spcPct val="150000"/>
                        </a:lnSpc>
                      </a:pPr>
                      <a:r>
                        <a:rPr lang="ru-RU" sz="1200" kern="150">
                          <a:effectLst/>
                          <a:latin typeface="PT Astra Serif" panose="020A0603040505020204" pitchFamily="18" charset="-52"/>
                          <a:ea typeface="PT Astra Serif" panose="020A0603040505020204" pitchFamily="18" charset="-52"/>
                        </a:rPr>
                        <a:t>Ожидаемый результат</a:t>
                      </a:r>
                      <a:endParaRPr lang="ru-RU" sz="1200" kern="150">
                        <a:solidFill>
                          <a:srgbClr val="000000"/>
                        </a:solidFill>
                        <a:effectLst/>
                        <a:latin typeface="PT Astra Serif" panose="020A0603040505020204" pitchFamily="18" charset="-52"/>
                        <a:ea typeface="PT Astra Serif" panose="020A0603040505020204" pitchFamily="18" charset="-52"/>
                        <a:cs typeface="PT Astra Serif" panose="020A0603040505020204" pitchFamily="18" charset="-52"/>
                      </a:endParaRPr>
                    </a:p>
                  </a:txBody>
                  <a:tcPr marL="33333" marR="33333" marT="0" marB="0" anchor="ctr"/>
                </a:tc>
                <a:tc>
                  <a:txBody>
                    <a:bodyPr/>
                    <a:lstStyle/>
                    <a:p>
                      <a:pPr marR="90170" algn="just" hangingPunct="0">
                        <a:lnSpc>
                          <a:spcPct val="150000"/>
                        </a:lnSpc>
                      </a:pPr>
                      <a:r>
                        <a:rPr lang="ru-RU" sz="1200" kern="150" dirty="0">
                          <a:effectLst/>
                          <a:latin typeface="PT Astra Serif" panose="020A0603040505020204" pitchFamily="18" charset="-52"/>
                          <a:ea typeface="PT Astra Serif" panose="020A0603040505020204" pitchFamily="18" charset="-52"/>
                        </a:rPr>
                        <a:t>1. Пройден.</a:t>
                      </a:r>
                    </a:p>
                    <a:p>
                      <a:pPr marR="90170" algn="just" hangingPunct="0">
                        <a:lnSpc>
                          <a:spcPct val="150000"/>
                        </a:lnSpc>
                      </a:pPr>
                      <a:r>
                        <a:rPr lang="ru-RU" sz="1200" kern="150" dirty="0">
                          <a:effectLst/>
                          <a:latin typeface="PT Astra Serif" panose="020A0603040505020204" pitchFamily="18" charset="-52"/>
                          <a:ea typeface="PT Astra Serif" panose="020A0603040505020204" pitchFamily="18" charset="-52"/>
                        </a:rPr>
                        <a:t>2. Не пройден.</a:t>
                      </a:r>
                      <a:endParaRPr lang="ru-RU" sz="1200" kern="150" dirty="0">
                        <a:solidFill>
                          <a:srgbClr val="000000"/>
                        </a:solidFill>
                        <a:effectLst/>
                        <a:latin typeface="PT Astra Serif" panose="020A0603040505020204" pitchFamily="18" charset="-52"/>
                        <a:ea typeface="PT Astra Serif" panose="020A0603040505020204" pitchFamily="18" charset="-52"/>
                        <a:cs typeface="PT Astra Serif" panose="020A0603040505020204" pitchFamily="18" charset="-52"/>
                      </a:endParaRPr>
                    </a:p>
                  </a:txBody>
                  <a:tcPr marL="33333" marR="33333" marT="0" marB="0" anchor="ctr"/>
                </a:tc>
                <a:extLst>
                  <a:ext uri="{0D108BD9-81ED-4DB2-BD59-A6C34878D82A}">
                    <a16:rowId xmlns:a16="http://schemas.microsoft.com/office/drawing/2014/main" val="1588882277"/>
                  </a:ext>
                </a:extLst>
              </a:tr>
              <a:tr h="162343">
                <a:tc>
                  <a:txBody>
                    <a:bodyPr/>
                    <a:lstStyle/>
                    <a:p>
                      <a:pPr marR="90170" algn="just" hangingPunct="0">
                        <a:lnSpc>
                          <a:spcPct val="150000"/>
                        </a:lnSpc>
                      </a:pPr>
                      <a:r>
                        <a:rPr lang="ru-RU" sz="1200" kern="150">
                          <a:effectLst/>
                          <a:latin typeface="PT Astra Serif" panose="020A0603040505020204" pitchFamily="18" charset="-52"/>
                          <a:ea typeface="PT Astra Serif" panose="020A0603040505020204" pitchFamily="18" charset="-52"/>
                        </a:rPr>
                        <a:t>Фактический результат</a:t>
                      </a:r>
                      <a:endParaRPr lang="ru-RU" sz="1200" kern="150">
                        <a:solidFill>
                          <a:srgbClr val="000000"/>
                        </a:solidFill>
                        <a:effectLst/>
                        <a:latin typeface="PT Astra Serif" panose="020A0603040505020204" pitchFamily="18" charset="-52"/>
                        <a:ea typeface="PT Astra Serif" panose="020A0603040505020204" pitchFamily="18" charset="-52"/>
                        <a:cs typeface="PT Astra Serif" panose="020A0603040505020204" pitchFamily="18" charset="-52"/>
                      </a:endParaRPr>
                    </a:p>
                  </a:txBody>
                  <a:tcPr marL="33333" marR="33333" marT="0" marB="0" anchor="ctr"/>
                </a:tc>
                <a:tc>
                  <a:txBody>
                    <a:bodyPr/>
                    <a:lstStyle/>
                    <a:p>
                      <a:pPr marR="90170" algn="just" hangingPunct="0">
                        <a:lnSpc>
                          <a:spcPct val="150000"/>
                        </a:lnSpc>
                      </a:pPr>
                      <a:r>
                        <a:rPr lang="ru-RU" sz="1200" kern="150">
                          <a:effectLst/>
                          <a:latin typeface="PT Astra Serif" panose="020A0603040505020204" pitchFamily="18" charset="-52"/>
                          <a:ea typeface="PT Astra Serif" panose="020A0603040505020204" pitchFamily="18" charset="-52"/>
                        </a:rPr>
                        <a:t>Совпадает с ожидаемым.</a:t>
                      </a:r>
                      <a:endParaRPr lang="ru-RU" sz="1200" kern="150">
                        <a:solidFill>
                          <a:srgbClr val="000000"/>
                        </a:solidFill>
                        <a:effectLst/>
                        <a:latin typeface="PT Astra Serif" panose="020A0603040505020204" pitchFamily="18" charset="-52"/>
                        <a:ea typeface="PT Astra Serif" panose="020A0603040505020204" pitchFamily="18" charset="-52"/>
                        <a:cs typeface="PT Astra Serif" panose="020A0603040505020204" pitchFamily="18" charset="-52"/>
                      </a:endParaRPr>
                    </a:p>
                  </a:txBody>
                  <a:tcPr marL="33333" marR="33333" marT="0" marB="0" anchor="ctr"/>
                </a:tc>
                <a:extLst>
                  <a:ext uri="{0D108BD9-81ED-4DB2-BD59-A6C34878D82A}">
                    <a16:rowId xmlns:a16="http://schemas.microsoft.com/office/drawing/2014/main" val="1798550528"/>
                  </a:ext>
                </a:extLst>
              </a:tr>
              <a:tr h="162343">
                <a:tc>
                  <a:txBody>
                    <a:bodyPr/>
                    <a:lstStyle/>
                    <a:p>
                      <a:pPr marR="90170" algn="just" hangingPunct="0">
                        <a:lnSpc>
                          <a:spcPct val="150000"/>
                        </a:lnSpc>
                      </a:pPr>
                      <a:r>
                        <a:rPr lang="ru-RU" sz="1200" kern="150">
                          <a:effectLst/>
                          <a:latin typeface="PT Astra Serif" panose="020A0603040505020204" pitchFamily="18" charset="-52"/>
                          <a:ea typeface="PT Astra Serif" panose="020A0603040505020204" pitchFamily="18" charset="-52"/>
                        </a:rPr>
                        <a:t>Статус</a:t>
                      </a:r>
                      <a:endParaRPr lang="ru-RU" sz="1200" kern="150">
                        <a:solidFill>
                          <a:srgbClr val="000000"/>
                        </a:solidFill>
                        <a:effectLst/>
                        <a:latin typeface="PT Astra Serif" panose="020A0603040505020204" pitchFamily="18" charset="-52"/>
                        <a:ea typeface="PT Astra Serif" panose="020A0603040505020204" pitchFamily="18" charset="-52"/>
                        <a:cs typeface="PT Astra Serif" panose="020A0603040505020204" pitchFamily="18" charset="-52"/>
                      </a:endParaRPr>
                    </a:p>
                  </a:txBody>
                  <a:tcPr marL="33333" marR="33333" marT="0" marB="0" anchor="ctr"/>
                </a:tc>
                <a:tc>
                  <a:txBody>
                    <a:bodyPr/>
                    <a:lstStyle/>
                    <a:p>
                      <a:pPr marR="90170" algn="just" hangingPunct="0">
                        <a:lnSpc>
                          <a:spcPct val="150000"/>
                        </a:lnSpc>
                      </a:pPr>
                      <a:r>
                        <a:rPr lang="ru-RU" sz="1200" kern="150">
                          <a:effectLst/>
                          <a:latin typeface="PT Astra Serif" panose="020A0603040505020204" pitchFamily="18" charset="-52"/>
                          <a:ea typeface="PT Astra Serif" panose="020A0603040505020204" pitchFamily="18" charset="-52"/>
                        </a:rPr>
                        <a:t>Зачёт.</a:t>
                      </a:r>
                      <a:endParaRPr lang="ru-RU" sz="1200" kern="150">
                        <a:solidFill>
                          <a:srgbClr val="000000"/>
                        </a:solidFill>
                        <a:effectLst/>
                        <a:latin typeface="PT Astra Serif" panose="020A0603040505020204" pitchFamily="18" charset="-52"/>
                        <a:ea typeface="PT Astra Serif" panose="020A0603040505020204" pitchFamily="18" charset="-52"/>
                        <a:cs typeface="PT Astra Serif" panose="020A0603040505020204" pitchFamily="18" charset="-52"/>
                      </a:endParaRPr>
                    </a:p>
                  </a:txBody>
                  <a:tcPr marL="33333" marR="33333" marT="0" marB="0" anchor="ctr"/>
                </a:tc>
                <a:extLst>
                  <a:ext uri="{0D108BD9-81ED-4DB2-BD59-A6C34878D82A}">
                    <a16:rowId xmlns:a16="http://schemas.microsoft.com/office/drawing/2014/main" val="2306137074"/>
                  </a:ext>
                </a:extLst>
              </a:tr>
              <a:tr h="162343">
                <a:tc>
                  <a:txBody>
                    <a:bodyPr/>
                    <a:lstStyle/>
                    <a:p>
                      <a:pPr marR="90170" algn="just" hangingPunct="0">
                        <a:lnSpc>
                          <a:spcPct val="150000"/>
                        </a:lnSpc>
                      </a:pPr>
                      <a:r>
                        <a:rPr lang="ru-RU" sz="1200" kern="150">
                          <a:effectLst/>
                          <a:latin typeface="PT Astra Serif" panose="020A0603040505020204" pitchFamily="18" charset="-52"/>
                          <a:ea typeface="PT Astra Serif" panose="020A0603040505020204" pitchFamily="18" charset="-52"/>
                        </a:rPr>
                        <a:t>Предварительное условие</a:t>
                      </a:r>
                      <a:endParaRPr lang="ru-RU" sz="1200" kern="150">
                        <a:solidFill>
                          <a:srgbClr val="000000"/>
                        </a:solidFill>
                        <a:effectLst/>
                        <a:latin typeface="PT Astra Serif" panose="020A0603040505020204" pitchFamily="18" charset="-52"/>
                        <a:ea typeface="PT Astra Serif" panose="020A0603040505020204" pitchFamily="18" charset="-52"/>
                        <a:cs typeface="PT Astra Serif" panose="020A0603040505020204" pitchFamily="18" charset="-52"/>
                      </a:endParaRPr>
                    </a:p>
                  </a:txBody>
                  <a:tcPr marL="33333" marR="33333" marT="0" marB="0" anchor="ctr"/>
                </a:tc>
                <a:tc>
                  <a:txBody>
                    <a:bodyPr/>
                    <a:lstStyle/>
                    <a:p>
                      <a:pPr marR="90170" algn="just" hangingPunct="0">
                        <a:lnSpc>
                          <a:spcPct val="150000"/>
                        </a:lnSpc>
                      </a:pPr>
                      <a:r>
                        <a:rPr lang="ru-RU" sz="1200" kern="150">
                          <a:effectLst/>
                          <a:latin typeface="PT Astra Serif" panose="020A0603040505020204" pitchFamily="18" charset="-52"/>
                          <a:ea typeface="PT Astra Serif" panose="020A0603040505020204" pitchFamily="18" charset="-52"/>
                        </a:rPr>
                        <a:t>Открыта главная страница.</a:t>
                      </a:r>
                      <a:endParaRPr lang="ru-RU" sz="1200" kern="150">
                        <a:solidFill>
                          <a:srgbClr val="000000"/>
                        </a:solidFill>
                        <a:effectLst/>
                        <a:latin typeface="PT Astra Serif" panose="020A0603040505020204" pitchFamily="18" charset="-52"/>
                        <a:ea typeface="PT Astra Serif" panose="020A0603040505020204" pitchFamily="18" charset="-52"/>
                        <a:cs typeface="PT Astra Serif" panose="020A0603040505020204" pitchFamily="18" charset="-52"/>
                      </a:endParaRPr>
                    </a:p>
                  </a:txBody>
                  <a:tcPr marL="33333" marR="33333" marT="0" marB="0" anchor="ctr"/>
                </a:tc>
                <a:extLst>
                  <a:ext uri="{0D108BD9-81ED-4DB2-BD59-A6C34878D82A}">
                    <a16:rowId xmlns:a16="http://schemas.microsoft.com/office/drawing/2014/main" val="2876968611"/>
                  </a:ext>
                </a:extLst>
              </a:tr>
              <a:tr h="162343">
                <a:tc>
                  <a:txBody>
                    <a:bodyPr/>
                    <a:lstStyle/>
                    <a:p>
                      <a:pPr marR="90170" algn="just" hangingPunct="0">
                        <a:lnSpc>
                          <a:spcPct val="150000"/>
                        </a:lnSpc>
                      </a:pPr>
                      <a:r>
                        <a:rPr lang="ru-RU" sz="1200" kern="150">
                          <a:effectLst/>
                          <a:latin typeface="PT Astra Serif" panose="020A0603040505020204" pitchFamily="18" charset="-52"/>
                          <a:ea typeface="PT Astra Serif" panose="020A0603040505020204" pitchFamily="18" charset="-52"/>
                        </a:rPr>
                        <a:t>Постусловие</a:t>
                      </a:r>
                      <a:endParaRPr lang="ru-RU" sz="1200" kern="150">
                        <a:solidFill>
                          <a:srgbClr val="000000"/>
                        </a:solidFill>
                        <a:effectLst/>
                        <a:latin typeface="PT Astra Serif" panose="020A0603040505020204" pitchFamily="18" charset="-52"/>
                        <a:ea typeface="PT Astra Serif" panose="020A0603040505020204" pitchFamily="18" charset="-52"/>
                        <a:cs typeface="PT Astra Serif" panose="020A0603040505020204" pitchFamily="18" charset="-52"/>
                      </a:endParaRPr>
                    </a:p>
                  </a:txBody>
                  <a:tcPr marL="33333" marR="33333" marT="0" marB="0" anchor="ctr"/>
                </a:tc>
                <a:tc>
                  <a:txBody>
                    <a:bodyPr/>
                    <a:lstStyle/>
                    <a:p>
                      <a:pPr marR="90170" algn="just" hangingPunct="0">
                        <a:lnSpc>
                          <a:spcPct val="150000"/>
                        </a:lnSpc>
                      </a:pPr>
                      <a:r>
                        <a:rPr lang="ru-RU" sz="1200" kern="150">
                          <a:effectLst/>
                          <a:latin typeface="PT Astra Serif" panose="020A0603040505020204" pitchFamily="18" charset="-52"/>
                          <a:ea typeface="PT Astra Serif" panose="020A0603040505020204" pitchFamily="18" charset="-52"/>
                        </a:rPr>
                        <a:t>Сортировка товара.</a:t>
                      </a:r>
                      <a:endParaRPr lang="ru-RU" sz="1200" kern="150">
                        <a:solidFill>
                          <a:srgbClr val="000000"/>
                        </a:solidFill>
                        <a:effectLst/>
                        <a:latin typeface="PT Astra Serif" panose="020A0603040505020204" pitchFamily="18" charset="-52"/>
                        <a:ea typeface="PT Astra Serif" panose="020A0603040505020204" pitchFamily="18" charset="-52"/>
                        <a:cs typeface="PT Astra Serif" panose="020A0603040505020204" pitchFamily="18" charset="-52"/>
                      </a:endParaRPr>
                    </a:p>
                  </a:txBody>
                  <a:tcPr marL="33333" marR="33333" marT="0" marB="0" anchor="ctr"/>
                </a:tc>
                <a:extLst>
                  <a:ext uri="{0D108BD9-81ED-4DB2-BD59-A6C34878D82A}">
                    <a16:rowId xmlns:a16="http://schemas.microsoft.com/office/drawing/2014/main" val="2834336113"/>
                  </a:ext>
                </a:extLst>
              </a:tr>
              <a:tr h="875847">
                <a:tc>
                  <a:txBody>
                    <a:bodyPr/>
                    <a:lstStyle/>
                    <a:p>
                      <a:pPr marR="90170" algn="just" hangingPunct="0">
                        <a:lnSpc>
                          <a:spcPct val="150000"/>
                        </a:lnSpc>
                      </a:pPr>
                      <a:r>
                        <a:rPr lang="ru-RU" sz="1200" kern="150">
                          <a:effectLst/>
                          <a:latin typeface="PT Astra Serif" panose="020A0603040505020204" pitchFamily="18" charset="-52"/>
                          <a:ea typeface="PT Astra Serif" panose="020A0603040505020204" pitchFamily="18" charset="-52"/>
                        </a:rPr>
                        <a:t>Примечание/комментарии</a:t>
                      </a:r>
                      <a:endParaRPr lang="ru-RU" sz="1200" kern="150">
                        <a:solidFill>
                          <a:srgbClr val="000000"/>
                        </a:solidFill>
                        <a:effectLst/>
                        <a:latin typeface="PT Astra Serif" panose="020A0603040505020204" pitchFamily="18" charset="-52"/>
                        <a:ea typeface="PT Astra Serif" panose="020A0603040505020204" pitchFamily="18" charset="-52"/>
                        <a:cs typeface="PT Astra Serif" panose="020A0603040505020204" pitchFamily="18" charset="-52"/>
                      </a:endParaRPr>
                    </a:p>
                  </a:txBody>
                  <a:tcPr marL="33333" marR="33333" marT="0" marB="0" anchor="ctr"/>
                </a:tc>
                <a:tc>
                  <a:txBody>
                    <a:bodyPr/>
                    <a:lstStyle/>
                    <a:p>
                      <a:pPr marR="90170" algn="just" hangingPunct="0">
                        <a:lnSpc>
                          <a:spcPct val="150000"/>
                        </a:lnSpc>
                      </a:pPr>
                      <a:r>
                        <a:rPr lang="ru-RU" sz="1200" kern="150" dirty="0">
                          <a:effectLst/>
                          <a:latin typeface="PT Astra Serif" panose="020A0603040505020204" pitchFamily="18" charset="-52"/>
                          <a:ea typeface="PT Astra Serif" panose="020A0603040505020204" pitchFamily="18" charset="-52"/>
                        </a:rPr>
                        <a:t>Протестированы следующие случаи:</a:t>
                      </a:r>
                    </a:p>
                    <a:p>
                      <a:pPr marR="90170" algn="just" hangingPunct="0">
                        <a:lnSpc>
                          <a:spcPct val="150000"/>
                        </a:lnSpc>
                      </a:pPr>
                      <a:r>
                        <a:rPr lang="ru-RU" sz="1200" kern="150" dirty="0">
                          <a:effectLst/>
                          <a:latin typeface="PT Astra Serif" panose="020A0603040505020204" pitchFamily="18" charset="-52"/>
                          <a:ea typeface="PT Astra Serif" panose="020A0603040505020204" pitchFamily="18" charset="-52"/>
                        </a:rPr>
                        <a:t>1. Выбранное блюдо с параметром количества «1» добавлено.</a:t>
                      </a:r>
                    </a:p>
                    <a:p>
                      <a:pPr marR="90170" algn="just" hangingPunct="0">
                        <a:lnSpc>
                          <a:spcPct val="150000"/>
                        </a:lnSpc>
                      </a:pPr>
                      <a:r>
                        <a:rPr lang="ru-RU" sz="1200" kern="150" dirty="0">
                          <a:effectLst/>
                          <a:latin typeface="PT Astra Serif" panose="020A0603040505020204" pitchFamily="18" charset="-52"/>
                          <a:ea typeface="PT Astra Serif" panose="020A0603040505020204" pitchFamily="18" charset="-52"/>
                        </a:rPr>
                        <a:t>2. Выбранное блюдо с параметром количества «0» не добавлено в предзаказ.</a:t>
                      </a:r>
                      <a:endParaRPr lang="ru-RU" sz="1200" kern="150" dirty="0">
                        <a:solidFill>
                          <a:srgbClr val="000000"/>
                        </a:solidFill>
                        <a:effectLst/>
                        <a:latin typeface="PT Astra Serif" panose="020A0603040505020204" pitchFamily="18" charset="-52"/>
                        <a:ea typeface="PT Astra Serif" panose="020A0603040505020204" pitchFamily="18" charset="-52"/>
                        <a:cs typeface="PT Astra Serif" panose="020A0603040505020204" pitchFamily="18" charset="-52"/>
                      </a:endParaRPr>
                    </a:p>
                  </a:txBody>
                  <a:tcPr marL="33333" marR="33333" marT="0" marB="0" anchor="ctr"/>
                </a:tc>
                <a:extLst>
                  <a:ext uri="{0D108BD9-81ED-4DB2-BD59-A6C34878D82A}">
                    <a16:rowId xmlns:a16="http://schemas.microsoft.com/office/drawing/2014/main" val="42503443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70487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0" y="318531"/>
            <a:ext cx="12191040" cy="999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ctr">
              <a:lnSpc>
                <a:spcPct val="85000"/>
              </a:lnSpc>
            </a:pPr>
            <a:r>
              <a:rPr lang="ru-RU" sz="4800" b="0" strike="noStrike" spc="-52" dirty="0">
                <a:solidFill>
                  <a:srgbClr val="000000"/>
                </a:solidFill>
                <a:latin typeface="PT Astra Serif" panose="020A0603040505020204" pitchFamily="18" charset="0"/>
                <a:ea typeface="PT Astra Serif" panose="020A0603040505020204" pitchFamily="18" charset="0"/>
              </a:rPr>
              <a:t>Примеры тест-кейсов</a:t>
            </a:r>
            <a:endParaRPr lang="ru-RU" sz="4800" b="0" strike="noStrike" spc="-1" dirty="0">
              <a:latin typeface="PT Astra Serif" panose="020A0603040505020204" pitchFamily="18" charset="0"/>
              <a:ea typeface="PT Astra Serif" panose="020A0603040505020204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76A0FF7-0527-42DB-9517-258B8D24F1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0100" y="15684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8D84CFA3-D44A-4DFB-9EB9-B960F48D95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9341375"/>
              </p:ext>
            </p:extLst>
          </p:nvPr>
        </p:nvGraphicFramePr>
        <p:xfrm>
          <a:off x="0" y="1731452"/>
          <a:ext cx="12191040" cy="512654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68434">
                  <a:extLst>
                    <a:ext uri="{9D8B030D-6E8A-4147-A177-3AD203B41FA5}">
                      <a16:colId xmlns:a16="http://schemas.microsoft.com/office/drawing/2014/main" val="2022896241"/>
                    </a:ext>
                  </a:extLst>
                </a:gridCol>
                <a:gridCol w="10022606">
                  <a:extLst>
                    <a:ext uri="{9D8B030D-6E8A-4147-A177-3AD203B41FA5}">
                      <a16:colId xmlns:a16="http://schemas.microsoft.com/office/drawing/2014/main" val="979880625"/>
                    </a:ext>
                  </a:extLst>
                </a:gridCol>
              </a:tblGrid>
              <a:tr h="243112">
                <a:tc>
                  <a:txBody>
                    <a:bodyPr/>
                    <a:lstStyle/>
                    <a:p>
                      <a:pPr marR="90170" algn="just" hangingPunct="0">
                        <a:lnSpc>
                          <a:spcPct val="150000"/>
                        </a:lnSpc>
                      </a:pPr>
                      <a:r>
                        <a:rPr lang="ru-RU" sz="1200" kern="150">
                          <a:effectLst/>
                          <a:latin typeface="PT Astra Serif" panose="020A0603040505020204" pitchFamily="18" charset="-52"/>
                          <a:ea typeface="PT Astra Serif" panose="020A0603040505020204" pitchFamily="18" charset="-52"/>
                        </a:rPr>
                        <a:t>Тестовый пример</a:t>
                      </a:r>
                      <a:r>
                        <a:rPr lang="en-US" sz="1200" kern="150">
                          <a:effectLst/>
                          <a:latin typeface="PT Astra Serif" panose="020A0603040505020204" pitchFamily="18" charset="-52"/>
                          <a:ea typeface="PT Astra Serif" panose="020A0603040505020204" pitchFamily="18" charset="-52"/>
                        </a:rPr>
                        <a:t>#</a:t>
                      </a:r>
                      <a:endParaRPr lang="ru-RU" sz="1200" kern="150">
                        <a:solidFill>
                          <a:srgbClr val="000000"/>
                        </a:solidFill>
                        <a:effectLst/>
                        <a:latin typeface="PT Astra Serif" panose="020A0603040505020204" pitchFamily="18" charset="-52"/>
                        <a:ea typeface="PT Astra Serif" panose="020A0603040505020204" pitchFamily="18" charset="-52"/>
                        <a:cs typeface="PT Astra Serif" panose="020A0603040505020204" pitchFamily="18" charset="-52"/>
                      </a:endParaRPr>
                    </a:p>
                  </a:txBody>
                  <a:tcPr marL="45902" marR="45902" marT="0" marB="0" anchor="ctr"/>
                </a:tc>
                <a:tc>
                  <a:txBody>
                    <a:bodyPr/>
                    <a:lstStyle/>
                    <a:p>
                      <a:pPr marR="90170" algn="just" hangingPunct="0">
                        <a:lnSpc>
                          <a:spcPct val="150000"/>
                        </a:lnSpc>
                      </a:pPr>
                      <a:r>
                        <a:rPr lang="ru-RU" sz="1200" kern="150" dirty="0">
                          <a:effectLst/>
                          <a:latin typeface="PT Astra Serif" panose="020A0603040505020204" pitchFamily="18" charset="-52"/>
                          <a:ea typeface="PT Astra Serif" panose="020A0603040505020204" pitchFamily="18" charset="-52"/>
                        </a:rPr>
                        <a:t>ТП_П_6</a:t>
                      </a:r>
                      <a:endParaRPr lang="ru-RU" sz="1200" kern="150" dirty="0">
                        <a:solidFill>
                          <a:srgbClr val="000000"/>
                        </a:solidFill>
                        <a:effectLst/>
                        <a:latin typeface="PT Astra Serif" panose="020A0603040505020204" pitchFamily="18" charset="-52"/>
                        <a:ea typeface="PT Astra Serif" panose="020A0603040505020204" pitchFamily="18" charset="-52"/>
                        <a:cs typeface="PT Astra Serif" panose="020A0603040505020204" pitchFamily="18" charset="-52"/>
                      </a:endParaRPr>
                    </a:p>
                  </a:txBody>
                  <a:tcPr marL="45902" marR="45902" marT="0" marB="0" anchor="ctr"/>
                </a:tc>
                <a:extLst>
                  <a:ext uri="{0D108BD9-81ED-4DB2-BD59-A6C34878D82A}">
                    <a16:rowId xmlns:a16="http://schemas.microsoft.com/office/drawing/2014/main" val="4292902485"/>
                  </a:ext>
                </a:extLst>
              </a:tr>
              <a:tr h="243112">
                <a:tc>
                  <a:txBody>
                    <a:bodyPr/>
                    <a:lstStyle/>
                    <a:p>
                      <a:pPr marR="90170" algn="just" hangingPunct="0">
                        <a:lnSpc>
                          <a:spcPct val="150000"/>
                        </a:lnSpc>
                      </a:pPr>
                      <a:r>
                        <a:rPr lang="ru-RU" sz="1200" kern="150">
                          <a:effectLst/>
                          <a:latin typeface="PT Astra Serif" panose="020A0603040505020204" pitchFamily="18" charset="-52"/>
                          <a:ea typeface="PT Astra Serif" panose="020A0603040505020204" pitchFamily="18" charset="-52"/>
                        </a:rPr>
                        <a:t>Приоритет тестирования</a:t>
                      </a:r>
                      <a:endParaRPr lang="ru-RU" sz="1200" kern="150">
                        <a:solidFill>
                          <a:srgbClr val="000000"/>
                        </a:solidFill>
                        <a:effectLst/>
                        <a:latin typeface="PT Astra Serif" panose="020A0603040505020204" pitchFamily="18" charset="-52"/>
                        <a:ea typeface="PT Astra Serif" panose="020A0603040505020204" pitchFamily="18" charset="-52"/>
                        <a:cs typeface="PT Astra Serif" panose="020A0603040505020204" pitchFamily="18" charset="-52"/>
                      </a:endParaRPr>
                    </a:p>
                  </a:txBody>
                  <a:tcPr marL="45902" marR="45902" marT="0" marB="0" anchor="ctr"/>
                </a:tc>
                <a:tc>
                  <a:txBody>
                    <a:bodyPr/>
                    <a:lstStyle/>
                    <a:p>
                      <a:pPr marR="90170" algn="just" hangingPunct="0">
                        <a:lnSpc>
                          <a:spcPct val="150000"/>
                        </a:lnSpc>
                      </a:pPr>
                      <a:r>
                        <a:rPr lang="ru-RU" sz="1200" kern="150">
                          <a:effectLst/>
                          <a:latin typeface="PT Astra Serif" panose="020A0603040505020204" pitchFamily="18" charset="-52"/>
                          <a:ea typeface="PT Astra Serif" panose="020A0603040505020204" pitchFamily="18" charset="-52"/>
                        </a:rPr>
                        <a:t>Средний.</a:t>
                      </a:r>
                      <a:endParaRPr lang="ru-RU" sz="1200" kern="150">
                        <a:solidFill>
                          <a:srgbClr val="000000"/>
                        </a:solidFill>
                        <a:effectLst/>
                        <a:latin typeface="PT Astra Serif" panose="020A0603040505020204" pitchFamily="18" charset="-52"/>
                        <a:ea typeface="PT Astra Serif" panose="020A0603040505020204" pitchFamily="18" charset="-52"/>
                        <a:cs typeface="PT Astra Serif" panose="020A0603040505020204" pitchFamily="18" charset="-52"/>
                      </a:endParaRPr>
                    </a:p>
                  </a:txBody>
                  <a:tcPr marL="45902" marR="45902" marT="0" marB="0" anchor="ctr"/>
                </a:tc>
                <a:extLst>
                  <a:ext uri="{0D108BD9-81ED-4DB2-BD59-A6C34878D82A}">
                    <a16:rowId xmlns:a16="http://schemas.microsoft.com/office/drawing/2014/main" val="308608431"/>
                  </a:ext>
                </a:extLst>
              </a:tr>
              <a:tr h="243112">
                <a:tc>
                  <a:txBody>
                    <a:bodyPr/>
                    <a:lstStyle/>
                    <a:p>
                      <a:pPr marR="90170" algn="just" hangingPunct="0">
                        <a:lnSpc>
                          <a:spcPct val="150000"/>
                        </a:lnSpc>
                      </a:pPr>
                      <a:r>
                        <a:rPr lang="ru-RU" sz="1200" kern="150">
                          <a:effectLst/>
                          <a:latin typeface="PT Astra Serif" panose="020A0603040505020204" pitchFamily="18" charset="-52"/>
                          <a:ea typeface="PT Astra Serif" panose="020A0603040505020204" pitchFamily="18" charset="-52"/>
                        </a:rPr>
                        <a:t>Заголовок/название теста</a:t>
                      </a:r>
                      <a:endParaRPr lang="ru-RU" sz="1200" kern="150">
                        <a:solidFill>
                          <a:srgbClr val="000000"/>
                        </a:solidFill>
                        <a:effectLst/>
                        <a:latin typeface="PT Astra Serif" panose="020A0603040505020204" pitchFamily="18" charset="-52"/>
                        <a:ea typeface="PT Astra Serif" panose="020A0603040505020204" pitchFamily="18" charset="-52"/>
                        <a:cs typeface="PT Astra Serif" panose="020A0603040505020204" pitchFamily="18" charset="-52"/>
                      </a:endParaRPr>
                    </a:p>
                  </a:txBody>
                  <a:tcPr marL="45902" marR="45902" marT="0" marB="0" anchor="ctr"/>
                </a:tc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50000"/>
                        </a:lnSpc>
                      </a:pPr>
                      <a:r>
                        <a:rPr lang="ru-RU" sz="1200" kern="150">
                          <a:effectLst/>
                          <a:latin typeface="PT Astra Serif" panose="020A0603040505020204" pitchFamily="18" charset="-52"/>
                          <a:ea typeface="PT Astra Serif" panose="020A0603040505020204" pitchFamily="18" charset="-52"/>
                        </a:rPr>
                        <a:t>Создание отчётов.</a:t>
                      </a:r>
                      <a:endParaRPr lang="ru-RU" sz="1200" kern="150">
                        <a:solidFill>
                          <a:srgbClr val="000000"/>
                        </a:solidFill>
                        <a:effectLst/>
                        <a:latin typeface="PT Astra Serif" panose="020A0603040505020204" pitchFamily="18" charset="-52"/>
                        <a:ea typeface="PT Astra Serif" panose="020A0603040505020204" pitchFamily="18" charset="-52"/>
                        <a:cs typeface="PT Astra Serif" panose="020A0603040505020204" pitchFamily="18" charset="-52"/>
                      </a:endParaRPr>
                    </a:p>
                  </a:txBody>
                  <a:tcPr marL="45902" marR="45902" marT="0" marB="0" anchor="ctr"/>
                </a:tc>
                <a:extLst>
                  <a:ext uri="{0D108BD9-81ED-4DB2-BD59-A6C34878D82A}">
                    <a16:rowId xmlns:a16="http://schemas.microsoft.com/office/drawing/2014/main" val="1022424562"/>
                  </a:ext>
                </a:extLst>
              </a:tr>
              <a:tr h="1071564">
                <a:tc>
                  <a:txBody>
                    <a:bodyPr/>
                    <a:lstStyle/>
                    <a:p>
                      <a:pPr marR="90170" algn="just" hangingPunct="0">
                        <a:lnSpc>
                          <a:spcPct val="150000"/>
                        </a:lnSpc>
                      </a:pPr>
                      <a:r>
                        <a:rPr lang="ru-RU" sz="1200" kern="150">
                          <a:effectLst/>
                          <a:latin typeface="PT Astra Serif" panose="020A0603040505020204" pitchFamily="18" charset="-52"/>
                          <a:ea typeface="PT Astra Serif" panose="020A0603040505020204" pitchFamily="18" charset="-52"/>
                        </a:rPr>
                        <a:t>Краткое изложение теста</a:t>
                      </a:r>
                      <a:endParaRPr lang="ru-RU" sz="1200" kern="150">
                        <a:solidFill>
                          <a:srgbClr val="000000"/>
                        </a:solidFill>
                        <a:effectLst/>
                        <a:latin typeface="PT Astra Serif" panose="020A0603040505020204" pitchFamily="18" charset="-52"/>
                        <a:ea typeface="PT Astra Serif" panose="020A0603040505020204" pitchFamily="18" charset="-52"/>
                        <a:cs typeface="PT Astra Serif" panose="020A0603040505020204" pitchFamily="18" charset="-52"/>
                      </a:endParaRPr>
                    </a:p>
                  </a:txBody>
                  <a:tcPr marL="45902" marR="45902" marT="0" marB="0" anchor="ctr"/>
                </a:tc>
                <a:tc>
                  <a:txBody>
                    <a:bodyPr/>
                    <a:lstStyle/>
                    <a:p>
                      <a:pPr marR="90170" algn="just" hangingPunct="0">
                        <a:lnSpc>
                          <a:spcPct val="150000"/>
                        </a:lnSpc>
                      </a:pPr>
                      <a:r>
                        <a:rPr lang="ru-RU" sz="1200" kern="150" dirty="0">
                          <a:effectLst/>
                          <a:latin typeface="PT Astra Serif" panose="020A0603040505020204" pitchFamily="18" charset="-52"/>
                          <a:ea typeface="PT Astra Serif" panose="020A0603040505020204" pitchFamily="18" charset="-52"/>
                        </a:rPr>
                        <a:t>Для создания отчёта авторизуемся как администратор и нажимаем кнопку создать отчёт, после чего должен создаться </a:t>
                      </a:r>
                      <a:r>
                        <a:rPr lang="en-US" sz="1200" kern="150" dirty="0">
                          <a:effectLst/>
                          <a:latin typeface="PT Astra Serif" panose="020A0603040505020204" pitchFamily="18" charset="-52"/>
                          <a:ea typeface="PT Astra Serif" panose="020A0603040505020204" pitchFamily="18" charset="-52"/>
                        </a:rPr>
                        <a:t>excel </a:t>
                      </a:r>
                      <a:r>
                        <a:rPr lang="ru-RU" sz="1200" kern="150" dirty="0">
                          <a:effectLst/>
                          <a:latin typeface="PT Astra Serif" panose="020A0603040505020204" pitchFamily="18" charset="-52"/>
                          <a:ea typeface="PT Astra Serif" panose="020A0603040505020204" pitchFamily="18" charset="-52"/>
                        </a:rPr>
                        <a:t>файл.</a:t>
                      </a:r>
                      <a:endParaRPr lang="ru-RU" sz="1200" kern="150" dirty="0">
                        <a:solidFill>
                          <a:srgbClr val="000000"/>
                        </a:solidFill>
                        <a:effectLst/>
                        <a:latin typeface="PT Astra Serif" panose="020A0603040505020204" pitchFamily="18" charset="-52"/>
                        <a:ea typeface="PT Astra Serif" panose="020A0603040505020204" pitchFamily="18" charset="-52"/>
                        <a:cs typeface="PT Astra Serif" panose="020A0603040505020204" pitchFamily="18" charset="-52"/>
                      </a:endParaRPr>
                    </a:p>
                  </a:txBody>
                  <a:tcPr marL="45902" marR="45902" marT="0" marB="0" anchor="ctr"/>
                </a:tc>
                <a:extLst>
                  <a:ext uri="{0D108BD9-81ED-4DB2-BD59-A6C34878D82A}">
                    <a16:rowId xmlns:a16="http://schemas.microsoft.com/office/drawing/2014/main" val="3918363740"/>
                  </a:ext>
                </a:extLst>
              </a:tr>
              <a:tr h="519262">
                <a:tc>
                  <a:txBody>
                    <a:bodyPr/>
                    <a:lstStyle/>
                    <a:p>
                      <a:pPr marR="90170" algn="just" hangingPunct="0">
                        <a:lnSpc>
                          <a:spcPct val="150000"/>
                        </a:lnSpc>
                      </a:pPr>
                      <a:r>
                        <a:rPr lang="ru-RU" sz="1200" kern="150">
                          <a:effectLst/>
                          <a:latin typeface="PT Astra Serif" panose="020A0603040505020204" pitchFamily="18" charset="-52"/>
                          <a:ea typeface="PT Astra Serif" panose="020A0603040505020204" pitchFamily="18" charset="-52"/>
                        </a:rPr>
                        <a:t>Этапы теста</a:t>
                      </a:r>
                      <a:endParaRPr lang="ru-RU" sz="1200" kern="150">
                        <a:solidFill>
                          <a:srgbClr val="000000"/>
                        </a:solidFill>
                        <a:effectLst/>
                        <a:latin typeface="PT Astra Serif" panose="020A0603040505020204" pitchFamily="18" charset="-52"/>
                        <a:ea typeface="PT Astra Serif" panose="020A0603040505020204" pitchFamily="18" charset="-52"/>
                        <a:cs typeface="PT Astra Serif" panose="020A0603040505020204" pitchFamily="18" charset="-52"/>
                      </a:endParaRPr>
                    </a:p>
                  </a:txBody>
                  <a:tcPr marL="45902" marR="45902" marT="0" marB="0" anchor="ctr"/>
                </a:tc>
                <a:tc>
                  <a:txBody>
                    <a:bodyPr/>
                    <a:lstStyle/>
                    <a:p>
                      <a:pPr marR="90170" algn="just" hangingPunct="0">
                        <a:lnSpc>
                          <a:spcPct val="150000"/>
                        </a:lnSpc>
                      </a:pPr>
                      <a:r>
                        <a:rPr lang="ru-RU" sz="1200" kern="150">
                          <a:effectLst/>
                          <a:latin typeface="PT Astra Serif" panose="020A0603040505020204" pitchFamily="18" charset="-52"/>
                          <a:ea typeface="PT Astra Serif" panose="020A0603040505020204" pitchFamily="18" charset="-52"/>
                        </a:rPr>
                        <a:t>1. Авторизуемся как администратор.</a:t>
                      </a:r>
                    </a:p>
                    <a:p>
                      <a:pPr marR="90170" algn="just" hangingPunct="0">
                        <a:lnSpc>
                          <a:spcPct val="150000"/>
                        </a:lnSpc>
                      </a:pPr>
                      <a:r>
                        <a:rPr lang="ru-RU" sz="1200" kern="150">
                          <a:effectLst/>
                          <a:latin typeface="PT Astra Serif" panose="020A0603040505020204" pitchFamily="18" charset="-52"/>
                          <a:ea typeface="PT Astra Serif" panose="020A0603040505020204" pitchFamily="18" charset="-52"/>
                        </a:rPr>
                        <a:t>2. Нажать кнопку «Создать отчёт».</a:t>
                      </a:r>
                      <a:endParaRPr lang="ru-RU" sz="1200" kern="150">
                        <a:solidFill>
                          <a:srgbClr val="000000"/>
                        </a:solidFill>
                        <a:effectLst/>
                        <a:latin typeface="PT Astra Serif" panose="020A0603040505020204" pitchFamily="18" charset="-52"/>
                        <a:ea typeface="PT Astra Serif" panose="020A0603040505020204" pitchFamily="18" charset="-52"/>
                        <a:cs typeface="PT Astra Serif" panose="020A0603040505020204" pitchFamily="18" charset="-52"/>
                      </a:endParaRPr>
                    </a:p>
                  </a:txBody>
                  <a:tcPr marL="45902" marR="45902" marT="0" marB="0" anchor="ctr"/>
                </a:tc>
                <a:extLst>
                  <a:ext uri="{0D108BD9-81ED-4DB2-BD59-A6C34878D82A}">
                    <a16:rowId xmlns:a16="http://schemas.microsoft.com/office/drawing/2014/main" val="3402995038"/>
                  </a:ext>
                </a:extLst>
              </a:tr>
              <a:tr h="1071564">
                <a:tc>
                  <a:txBody>
                    <a:bodyPr/>
                    <a:lstStyle/>
                    <a:p>
                      <a:pPr marR="90170" algn="just" hangingPunct="0">
                        <a:lnSpc>
                          <a:spcPct val="150000"/>
                        </a:lnSpc>
                      </a:pPr>
                      <a:r>
                        <a:rPr lang="ru-RU" sz="1200" kern="150">
                          <a:effectLst/>
                          <a:latin typeface="PT Astra Serif" panose="020A0603040505020204" pitchFamily="18" charset="-52"/>
                          <a:ea typeface="PT Astra Serif" panose="020A0603040505020204" pitchFamily="18" charset="-52"/>
                        </a:rPr>
                        <a:t>Тестовые данные</a:t>
                      </a:r>
                      <a:endParaRPr lang="ru-RU" sz="1200" kern="150">
                        <a:solidFill>
                          <a:srgbClr val="000000"/>
                        </a:solidFill>
                        <a:effectLst/>
                        <a:latin typeface="PT Astra Serif" panose="020A0603040505020204" pitchFamily="18" charset="-52"/>
                        <a:ea typeface="PT Astra Serif" panose="020A0603040505020204" pitchFamily="18" charset="-52"/>
                        <a:cs typeface="PT Astra Serif" panose="020A0603040505020204" pitchFamily="18" charset="-52"/>
                      </a:endParaRPr>
                    </a:p>
                  </a:txBody>
                  <a:tcPr marL="45902" marR="45902" marT="0" marB="0" anchor="ctr"/>
                </a:tc>
                <a:tc>
                  <a:txBody>
                    <a:bodyPr/>
                    <a:lstStyle/>
                    <a:p>
                      <a:pPr marR="90170" algn="just" hangingPunct="0">
                        <a:lnSpc>
                          <a:spcPct val="150000"/>
                        </a:lnSpc>
                      </a:pPr>
                      <a:r>
                        <a:rPr lang="ru-RU" sz="1200" kern="150">
                          <a:effectLst/>
                          <a:latin typeface="PT Astra Serif" panose="020A0603040505020204" pitchFamily="18" charset="-52"/>
                          <a:ea typeface="PT Astra Serif" panose="020A0603040505020204" pitchFamily="18" charset="-52"/>
                        </a:rPr>
                        <a:t>Данные для авторизации: </a:t>
                      </a:r>
                    </a:p>
                    <a:p>
                      <a:pPr marL="342900" marR="90170" lvl="0" indent="-342900" algn="just" hangingPunct="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ru-RU" sz="1200" kern="150">
                          <a:effectLst/>
                          <a:latin typeface="PT Astra Serif" panose="020A0603040505020204" pitchFamily="18" charset="-52"/>
                          <a:ea typeface="PT Astra Serif" panose="020A0603040505020204" pitchFamily="18" charset="-52"/>
                        </a:rPr>
                        <a:t>Логин: 1.</a:t>
                      </a:r>
                    </a:p>
                    <a:p>
                      <a:pPr marL="342900" marR="90170" lvl="0" indent="-342900" algn="just" hangingPunct="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ru-RU" sz="1200" kern="150">
                          <a:effectLst/>
                          <a:latin typeface="PT Astra Serif" panose="020A0603040505020204" pitchFamily="18" charset="-52"/>
                          <a:ea typeface="PT Astra Serif" panose="020A0603040505020204" pitchFamily="18" charset="-52"/>
                        </a:rPr>
                        <a:t>Пароль: 1.</a:t>
                      </a:r>
                    </a:p>
                    <a:p>
                      <a:pPr marR="90170" algn="just" hangingPunct="0">
                        <a:lnSpc>
                          <a:spcPct val="150000"/>
                        </a:lnSpc>
                      </a:pPr>
                      <a:r>
                        <a:rPr lang="ru-RU" sz="1200" kern="150">
                          <a:effectLst/>
                          <a:latin typeface="PT Astra Serif" panose="020A0603040505020204" pitchFamily="18" charset="-52"/>
                          <a:ea typeface="PT Astra Serif" panose="020A0603040505020204" pitchFamily="18" charset="-52"/>
                        </a:rPr>
                        <a:t>Нажатие на кнопку «Создать отчёт».</a:t>
                      </a:r>
                      <a:endParaRPr lang="ru-RU" sz="1200" kern="150">
                        <a:solidFill>
                          <a:srgbClr val="000000"/>
                        </a:solidFill>
                        <a:effectLst/>
                        <a:latin typeface="PT Astra Serif" panose="020A0603040505020204" pitchFamily="18" charset="-52"/>
                        <a:ea typeface="PT Astra Serif" panose="020A0603040505020204" pitchFamily="18" charset="-52"/>
                        <a:cs typeface="PT Astra Serif" panose="020A0603040505020204" pitchFamily="18" charset="-52"/>
                      </a:endParaRPr>
                    </a:p>
                  </a:txBody>
                  <a:tcPr marL="45902" marR="45902" marT="0" marB="0" anchor="ctr"/>
                </a:tc>
                <a:extLst>
                  <a:ext uri="{0D108BD9-81ED-4DB2-BD59-A6C34878D82A}">
                    <a16:rowId xmlns:a16="http://schemas.microsoft.com/office/drawing/2014/main" val="4228459964"/>
                  </a:ext>
                </a:extLst>
              </a:tr>
              <a:tr h="243112">
                <a:tc>
                  <a:txBody>
                    <a:bodyPr/>
                    <a:lstStyle/>
                    <a:p>
                      <a:pPr marR="90170" algn="just" hangingPunct="0">
                        <a:lnSpc>
                          <a:spcPct val="150000"/>
                        </a:lnSpc>
                      </a:pPr>
                      <a:r>
                        <a:rPr lang="ru-RU" sz="1200" kern="150">
                          <a:effectLst/>
                          <a:latin typeface="PT Astra Serif" panose="020A0603040505020204" pitchFamily="18" charset="-52"/>
                          <a:ea typeface="PT Astra Serif" panose="020A0603040505020204" pitchFamily="18" charset="-52"/>
                        </a:rPr>
                        <a:t>Ожидаемый результат</a:t>
                      </a:r>
                      <a:endParaRPr lang="ru-RU" sz="1200" kern="150">
                        <a:solidFill>
                          <a:srgbClr val="000000"/>
                        </a:solidFill>
                        <a:effectLst/>
                        <a:latin typeface="PT Astra Serif" panose="020A0603040505020204" pitchFamily="18" charset="-52"/>
                        <a:ea typeface="PT Astra Serif" panose="020A0603040505020204" pitchFamily="18" charset="-52"/>
                        <a:cs typeface="PT Astra Serif" panose="020A0603040505020204" pitchFamily="18" charset="-52"/>
                      </a:endParaRPr>
                    </a:p>
                  </a:txBody>
                  <a:tcPr marL="45902" marR="45902" marT="0" marB="0" anchor="ctr"/>
                </a:tc>
                <a:tc>
                  <a:txBody>
                    <a:bodyPr/>
                    <a:lstStyle/>
                    <a:p>
                      <a:pPr marR="90170" algn="just" hangingPunct="0">
                        <a:lnSpc>
                          <a:spcPct val="150000"/>
                        </a:lnSpc>
                      </a:pPr>
                      <a:r>
                        <a:rPr lang="ru-RU" sz="1200" kern="150">
                          <a:effectLst/>
                          <a:latin typeface="PT Astra Serif" panose="020A0603040505020204" pitchFamily="18" charset="-52"/>
                          <a:ea typeface="PT Astra Serif" panose="020A0603040505020204" pitchFamily="18" charset="-52"/>
                        </a:rPr>
                        <a:t>Пройден.</a:t>
                      </a:r>
                      <a:endParaRPr lang="ru-RU" sz="1200" kern="150">
                        <a:solidFill>
                          <a:srgbClr val="000000"/>
                        </a:solidFill>
                        <a:effectLst/>
                        <a:latin typeface="PT Astra Serif" panose="020A0603040505020204" pitchFamily="18" charset="-52"/>
                        <a:ea typeface="PT Astra Serif" panose="020A0603040505020204" pitchFamily="18" charset="-52"/>
                        <a:cs typeface="PT Astra Serif" panose="020A0603040505020204" pitchFamily="18" charset="-52"/>
                      </a:endParaRPr>
                    </a:p>
                  </a:txBody>
                  <a:tcPr marL="45902" marR="45902" marT="0" marB="0" anchor="ctr"/>
                </a:tc>
                <a:extLst>
                  <a:ext uri="{0D108BD9-81ED-4DB2-BD59-A6C34878D82A}">
                    <a16:rowId xmlns:a16="http://schemas.microsoft.com/office/drawing/2014/main" val="1235844145"/>
                  </a:ext>
                </a:extLst>
              </a:tr>
              <a:tr h="243112">
                <a:tc>
                  <a:txBody>
                    <a:bodyPr/>
                    <a:lstStyle/>
                    <a:p>
                      <a:pPr marR="90170" algn="just" hangingPunct="0">
                        <a:lnSpc>
                          <a:spcPct val="150000"/>
                        </a:lnSpc>
                      </a:pPr>
                      <a:r>
                        <a:rPr lang="ru-RU" sz="1200" kern="150">
                          <a:effectLst/>
                          <a:latin typeface="PT Astra Serif" panose="020A0603040505020204" pitchFamily="18" charset="-52"/>
                          <a:ea typeface="PT Astra Serif" panose="020A0603040505020204" pitchFamily="18" charset="-52"/>
                        </a:rPr>
                        <a:t>Фактический результат</a:t>
                      </a:r>
                      <a:endParaRPr lang="ru-RU" sz="1200" kern="150">
                        <a:solidFill>
                          <a:srgbClr val="000000"/>
                        </a:solidFill>
                        <a:effectLst/>
                        <a:latin typeface="PT Astra Serif" panose="020A0603040505020204" pitchFamily="18" charset="-52"/>
                        <a:ea typeface="PT Astra Serif" panose="020A0603040505020204" pitchFamily="18" charset="-52"/>
                        <a:cs typeface="PT Astra Serif" panose="020A0603040505020204" pitchFamily="18" charset="-52"/>
                      </a:endParaRPr>
                    </a:p>
                  </a:txBody>
                  <a:tcPr marL="45902" marR="45902" marT="0" marB="0" anchor="ctr"/>
                </a:tc>
                <a:tc>
                  <a:txBody>
                    <a:bodyPr/>
                    <a:lstStyle/>
                    <a:p>
                      <a:pPr marR="90170" algn="just" hangingPunct="0">
                        <a:lnSpc>
                          <a:spcPct val="150000"/>
                        </a:lnSpc>
                      </a:pPr>
                      <a:r>
                        <a:rPr lang="ru-RU" sz="1200" kern="150">
                          <a:effectLst/>
                          <a:latin typeface="PT Astra Serif" panose="020A0603040505020204" pitchFamily="18" charset="-52"/>
                          <a:ea typeface="PT Astra Serif" panose="020A0603040505020204" pitchFamily="18" charset="-52"/>
                        </a:rPr>
                        <a:t>Совпадает с ожидаемым.</a:t>
                      </a:r>
                      <a:endParaRPr lang="ru-RU" sz="1200" kern="150">
                        <a:solidFill>
                          <a:srgbClr val="000000"/>
                        </a:solidFill>
                        <a:effectLst/>
                        <a:latin typeface="PT Astra Serif" panose="020A0603040505020204" pitchFamily="18" charset="-52"/>
                        <a:ea typeface="PT Astra Serif" panose="020A0603040505020204" pitchFamily="18" charset="-52"/>
                        <a:cs typeface="PT Astra Serif" panose="020A0603040505020204" pitchFamily="18" charset="-52"/>
                      </a:endParaRPr>
                    </a:p>
                  </a:txBody>
                  <a:tcPr marL="45902" marR="45902" marT="0" marB="0" anchor="ctr"/>
                </a:tc>
                <a:extLst>
                  <a:ext uri="{0D108BD9-81ED-4DB2-BD59-A6C34878D82A}">
                    <a16:rowId xmlns:a16="http://schemas.microsoft.com/office/drawing/2014/main" val="1347617010"/>
                  </a:ext>
                </a:extLst>
              </a:tr>
              <a:tr h="243112">
                <a:tc>
                  <a:txBody>
                    <a:bodyPr/>
                    <a:lstStyle/>
                    <a:p>
                      <a:pPr marR="90170" algn="just" hangingPunct="0">
                        <a:lnSpc>
                          <a:spcPct val="150000"/>
                        </a:lnSpc>
                      </a:pPr>
                      <a:r>
                        <a:rPr lang="ru-RU" sz="1200" kern="150">
                          <a:effectLst/>
                          <a:latin typeface="PT Astra Serif" panose="020A0603040505020204" pitchFamily="18" charset="-52"/>
                          <a:ea typeface="PT Astra Serif" panose="020A0603040505020204" pitchFamily="18" charset="-52"/>
                        </a:rPr>
                        <a:t>Статус</a:t>
                      </a:r>
                      <a:endParaRPr lang="ru-RU" sz="1200" kern="150">
                        <a:solidFill>
                          <a:srgbClr val="000000"/>
                        </a:solidFill>
                        <a:effectLst/>
                        <a:latin typeface="PT Astra Serif" panose="020A0603040505020204" pitchFamily="18" charset="-52"/>
                        <a:ea typeface="PT Astra Serif" panose="020A0603040505020204" pitchFamily="18" charset="-52"/>
                        <a:cs typeface="PT Astra Serif" panose="020A0603040505020204" pitchFamily="18" charset="-52"/>
                      </a:endParaRPr>
                    </a:p>
                  </a:txBody>
                  <a:tcPr marL="45902" marR="45902" marT="0" marB="0" anchor="ctr"/>
                </a:tc>
                <a:tc>
                  <a:txBody>
                    <a:bodyPr/>
                    <a:lstStyle/>
                    <a:p>
                      <a:pPr marR="90170" algn="just" hangingPunct="0">
                        <a:lnSpc>
                          <a:spcPct val="150000"/>
                        </a:lnSpc>
                      </a:pPr>
                      <a:r>
                        <a:rPr lang="ru-RU" sz="1200" kern="150">
                          <a:effectLst/>
                          <a:latin typeface="PT Astra Serif" panose="020A0603040505020204" pitchFamily="18" charset="-52"/>
                          <a:ea typeface="PT Astra Serif" panose="020A0603040505020204" pitchFamily="18" charset="-52"/>
                        </a:rPr>
                        <a:t>Зачёт.</a:t>
                      </a:r>
                      <a:endParaRPr lang="ru-RU" sz="1200" kern="150">
                        <a:solidFill>
                          <a:srgbClr val="000000"/>
                        </a:solidFill>
                        <a:effectLst/>
                        <a:latin typeface="PT Astra Serif" panose="020A0603040505020204" pitchFamily="18" charset="-52"/>
                        <a:ea typeface="PT Astra Serif" panose="020A0603040505020204" pitchFamily="18" charset="-52"/>
                        <a:cs typeface="PT Astra Serif" panose="020A0603040505020204" pitchFamily="18" charset="-52"/>
                      </a:endParaRPr>
                    </a:p>
                  </a:txBody>
                  <a:tcPr marL="45902" marR="45902" marT="0" marB="0" anchor="ctr"/>
                </a:tc>
                <a:extLst>
                  <a:ext uri="{0D108BD9-81ED-4DB2-BD59-A6C34878D82A}">
                    <a16:rowId xmlns:a16="http://schemas.microsoft.com/office/drawing/2014/main" val="2228842764"/>
                  </a:ext>
                </a:extLst>
              </a:tr>
              <a:tr h="243112">
                <a:tc>
                  <a:txBody>
                    <a:bodyPr/>
                    <a:lstStyle/>
                    <a:p>
                      <a:pPr marR="90170" algn="just" hangingPunct="0">
                        <a:lnSpc>
                          <a:spcPct val="150000"/>
                        </a:lnSpc>
                      </a:pPr>
                      <a:r>
                        <a:rPr lang="ru-RU" sz="1200" kern="150">
                          <a:effectLst/>
                          <a:latin typeface="PT Astra Serif" panose="020A0603040505020204" pitchFamily="18" charset="-52"/>
                          <a:ea typeface="PT Astra Serif" panose="020A0603040505020204" pitchFamily="18" charset="-52"/>
                        </a:rPr>
                        <a:t>Предварительное условие</a:t>
                      </a:r>
                      <a:endParaRPr lang="ru-RU" sz="1200" kern="150">
                        <a:solidFill>
                          <a:srgbClr val="000000"/>
                        </a:solidFill>
                        <a:effectLst/>
                        <a:latin typeface="PT Astra Serif" panose="020A0603040505020204" pitchFamily="18" charset="-52"/>
                        <a:ea typeface="PT Astra Serif" panose="020A0603040505020204" pitchFamily="18" charset="-52"/>
                        <a:cs typeface="PT Astra Serif" panose="020A0603040505020204" pitchFamily="18" charset="-52"/>
                      </a:endParaRPr>
                    </a:p>
                  </a:txBody>
                  <a:tcPr marL="45902" marR="45902" marT="0" marB="0" anchor="ctr"/>
                </a:tc>
                <a:tc>
                  <a:txBody>
                    <a:bodyPr/>
                    <a:lstStyle/>
                    <a:p>
                      <a:pPr marR="90170" algn="just" hangingPunct="0">
                        <a:lnSpc>
                          <a:spcPct val="150000"/>
                        </a:lnSpc>
                      </a:pPr>
                      <a:r>
                        <a:rPr lang="ru-RU" sz="1200" kern="150">
                          <a:effectLst/>
                          <a:latin typeface="PT Astra Serif" panose="020A0603040505020204" pitchFamily="18" charset="-52"/>
                          <a:ea typeface="PT Astra Serif" panose="020A0603040505020204" pitchFamily="18" charset="-52"/>
                        </a:rPr>
                        <a:t>Открыта главная страница администратора.</a:t>
                      </a:r>
                      <a:endParaRPr lang="ru-RU" sz="1200" kern="150">
                        <a:solidFill>
                          <a:srgbClr val="000000"/>
                        </a:solidFill>
                        <a:effectLst/>
                        <a:latin typeface="PT Astra Serif" panose="020A0603040505020204" pitchFamily="18" charset="-52"/>
                        <a:ea typeface="PT Astra Serif" panose="020A0603040505020204" pitchFamily="18" charset="-52"/>
                        <a:cs typeface="PT Astra Serif" panose="020A0603040505020204" pitchFamily="18" charset="-52"/>
                      </a:endParaRPr>
                    </a:p>
                  </a:txBody>
                  <a:tcPr marL="45902" marR="45902" marT="0" marB="0" anchor="ctr"/>
                </a:tc>
                <a:extLst>
                  <a:ext uri="{0D108BD9-81ED-4DB2-BD59-A6C34878D82A}">
                    <a16:rowId xmlns:a16="http://schemas.microsoft.com/office/drawing/2014/main" val="259913119"/>
                  </a:ext>
                </a:extLst>
              </a:tr>
              <a:tr h="243112">
                <a:tc>
                  <a:txBody>
                    <a:bodyPr/>
                    <a:lstStyle/>
                    <a:p>
                      <a:pPr marR="90170" algn="just" hangingPunct="0">
                        <a:lnSpc>
                          <a:spcPct val="150000"/>
                        </a:lnSpc>
                      </a:pPr>
                      <a:r>
                        <a:rPr lang="ru-RU" sz="1200" kern="150">
                          <a:effectLst/>
                          <a:latin typeface="PT Astra Serif" panose="020A0603040505020204" pitchFamily="18" charset="-52"/>
                          <a:ea typeface="PT Astra Serif" panose="020A0603040505020204" pitchFamily="18" charset="-52"/>
                        </a:rPr>
                        <a:t>Постусловие</a:t>
                      </a:r>
                      <a:endParaRPr lang="ru-RU" sz="1200" kern="150">
                        <a:solidFill>
                          <a:srgbClr val="000000"/>
                        </a:solidFill>
                        <a:effectLst/>
                        <a:latin typeface="PT Astra Serif" panose="020A0603040505020204" pitchFamily="18" charset="-52"/>
                        <a:ea typeface="PT Astra Serif" panose="020A0603040505020204" pitchFamily="18" charset="-52"/>
                        <a:cs typeface="PT Astra Serif" panose="020A0603040505020204" pitchFamily="18" charset="-52"/>
                      </a:endParaRPr>
                    </a:p>
                  </a:txBody>
                  <a:tcPr marL="45902" marR="45902" marT="0" marB="0" anchor="ctr"/>
                </a:tc>
                <a:tc>
                  <a:txBody>
                    <a:bodyPr/>
                    <a:lstStyle/>
                    <a:p>
                      <a:pPr marR="90170" algn="just" hangingPunct="0">
                        <a:lnSpc>
                          <a:spcPct val="150000"/>
                        </a:lnSpc>
                      </a:pPr>
                      <a:r>
                        <a:rPr lang="ru-RU" sz="1200" kern="150">
                          <a:effectLst/>
                          <a:latin typeface="PT Astra Serif" panose="020A0603040505020204" pitchFamily="18" charset="-52"/>
                          <a:ea typeface="PT Astra Serif" panose="020A0603040505020204" pitchFamily="18" charset="-52"/>
                        </a:rPr>
                        <a:t>Создание </a:t>
                      </a:r>
                      <a:r>
                        <a:rPr lang="en-US" sz="1200" kern="150">
                          <a:effectLst/>
                          <a:latin typeface="PT Astra Serif" panose="020A0603040505020204" pitchFamily="18" charset="-52"/>
                          <a:ea typeface="PT Astra Serif" panose="020A0603040505020204" pitchFamily="18" charset="-52"/>
                        </a:rPr>
                        <a:t>excel </a:t>
                      </a:r>
                      <a:r>
                        <a:rPr lang="ru-RU" sz="1200" kern="150">
                          <a:effectLst/>
                          <a:latin typeface="PT Astra Serif" panose="020A0603040505020204" pitchFamily="18" charset="-52"/>
                          <a:ea typeface="PT Astra Serif" panose="020A0603040505020204" pitchFamily="18" charset="-52"/>
                        </a:rPr>
                        <a:t>таблицы.</a:t>
                      </a:r>
                      <a:endParaRPr lang="ru-RU" sz="1200" kern="150">
                        <a:solidFill>
                          <a:srgbClr val="000000"/>
                        </a:solidFill>
                        <a:effectLst/>
                        <a:latin typeface="PT Astra Serif" panose="020A0603040505020204" pitchFamily="18" charset="-52"/>
                        <a:ea typeface="PT Astra Serif" panose="020A0603040505020204" pitchFamily="18" charset="-52"/>
                        <a:cs typeface="PT Astra Serif" panose="020A0603040505020204" pitchFamily="18" charset="-52"/>
                      </a:endParaRPr>
                    </a:p>
                  </a:txBody>
                  <a:tcPr marL="45902" marR="45902" marT="0" marB="0" anchor="ctr"/>
                </a:tc>
                <a:extLst>
                  <a:ext uri="{0D108BD9-81ED-4DB2-BD59-A6C34878D82A}">
                    <a16:rowId xmlns:a16="http://schemas.microsoft.com/office/drawing/2014/main" val="1314723540"/>
                  </a:ext>
                </a:extLst>
              </a:tr>
              <a:tr h="519262">
                <a:tc>
                  <a:txBody>
                    <a:bodyPr/>
                    <a:lstStyle/>
                    <a:p>
                      <a:pPr marR="90170" algn="just" hangingPunct="0">
                        <a:lnSpc>
                          <a:spcPct val="150000"/>
                        </a:lnSpc>
                      </a:pPr>
                      <a:r>
                        <a:rPr lang="ru-RU" sz="1200" kern="150">
                          <a:effectLst/>
                          <a:latin typeface="PT Astra Serif" panose="020A0603040505020204" pitchFamily="18" charset="-52"/>
                          <a:ea typeface="PT Astra Serif" panose="020A0603040505020204" pitchFamily="18" charset="-52"/>
                        </a:rPr>
                        <a:t>Примечание/комментарии</a:t>
                      </a:r>
                      <a:endParaRPr lang="ru-RU" sz="1200" kern="150">
                        <a:solidFill>
                          <a:srgbClr val="000000"/>
                        </a:solidFill>
                        <a:effectLst/>
                        <a:latin typeface="PT Astra Serif" panose="020A0603040505020204" pitchFamily="18" charset="-52"/>
                        <a:ea typeface="PT Astra Serif" panose="020A0603040505020204" pitchFamily="18" charset="-52"/>
                        <a:cs typeface="PT Astra Serif" panose="020A0603040505020204" pitchFamily="18" charset="-52"/>
                      </a:endParaRPr>
                    </a:p>
                  </a:txBody>
                  <a:tcPr marL="45902" marR="45902" marT="0" marB="0" anchor="ctr"/>
                </a:tc>
                <a:tc>
                  <a:txBody>
                    <a:bodyPr/>
                    <a:lstStyle/>
                    <a:p>
                      <a:pPr marR="90170" algn="just" hangingPunct="0">
                        <a:lnSpc>
                          <a:spcPct val="150000"/>
                        </a:lnSpc>
                      </a:pPr>
                      <a:r>
                        <a:rPr lang="ru-RU" sz="1200" kern="150" dirty="0">
                          <a:effectLst/>
                          <a:latin typeface="PT Astra Serif" panose="020A0603040505020204" pitchFamily="18" charset="-52"/>
                          <a:ea typeface="PT Astra Serif" panose="020A0603040505020204" pitchFamily="18" charset="-52"/>
                        </a:rPr>
                        <a:t>После создания файла необходимо сохранить его.</a:t>
                      </a:r>
                      <a:endParaRPr lang="ru-RU" sz="1200" kern="150" dirty="0">
                        <a:solidFill>
                          <a:srgbClr val="000000"/>
                        </a:solidFill>
                        <a:effectLst/>
                        <a:latin typeface="PT Astra Serif" panose="020A0603040505020204" pitchFamily="18" charset="-52"/>
                        <a:ea typeface="PT Astra Serif" panose="020A0603040505020204" pitchFamily="18" charset="-52"/>
                        <a:cs typeface="PT Astra Serif" panose="020A0603040505020204" pitchFamily="18" charset="-52"/>
                      </a:endParaRPr>
                    </a:p>
                  </a:txBody>
                  <a:tcPr marL="45902" marR="45902" marT="0" marB="0" anchor="ctr"/>
                </a:tc>
                <a:extLst>
                  <a:ext uri="{0D108BD9-81ED-4DB2-BD59-A6C34878D82A}">
                    <a16:rowId xmlns:a16="http://schemas.microsoft.com/office/drawing/2014/main" val="396267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35724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0" y="318531"/>
            <a:ext cx="12191040" cy="999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ctr">
              <a:lnSpc>
                <a:spcPct val="85000"/>
              </a:lnSpc>
            </a:pPr>
            <a:r>
              <a:rPr lang="ru-RU" sz="4800" b="0" strike="noStrike" spc="-52" dirty="0">
                <a:solidFill>
                  <a:srgbClr val="000000"/>
                </a:solidFill>
                <a:latin typeface="PT Astra Serif" panose="020A0603040505020204" pitchFamily="18" charset="0"/>
                <a:ea typeface="PT Astra Serif" panose="020A0603040505020204" pitchFamily="18" charset="0"/>
              </a:rPr>
              <a:t>Примеры тест-кейсов</a:t>
            </a:r>
            <a:endParaRPr lang="ru-RU" sz="4800" b="0" strike="noStrike" spc="-1" dirty="0">
              <a:latin typeface="PT Astra Serif" panose="020A0603040505020204" pitchFamily="18" charset="0"/>
              <a:ea typeface="PT Astra Serif" panose="020A0603040505020204" pitchFamily="18" charset="0"/>
            </a:endParaRPr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709A4B2E-0A6A-4D88-B458-E3BAF35A7E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5222141"/>
              </p:ext>
            </p:extLst>
          </p:nvPr>
        </p:nvGraphicFramePr>
        <p:xfrm>
          <a:off x="960" y="1955728"/>
          <a:ext cx="12191040" cy="490417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23140">
                  <a:extLst>
                    <a:ext uri="{9D8B030D-6E8A-4147-A177-3AD203B41FA5}">
                      <a16:colId xmlns:a16="http://schemas.microsoft.com/office/drawing/2014/main" val="2166341056"/>
                    </a:ext>
                  </a:extLst>
                </a:gridCol>
                <a:gridCol w="9867900">
                  <a:extLst>
                    <a:ext uri="{9D8B030D-6E8A-4147-A177-3AD203B41FA5}">
                      <a16:colId xmlns:a16="http://schemas.microsoft.com/office/drawing/2014/main" val="1988458250"/>
                    </a:ext>
                  </a:extLst>
                </a:gridCol>
              </a:tblGrid>
              <a:tr h="177677">
                <a:tc>
                  <a:txBody>
                    <a:bodyPr/>
                    <a:lstStyle/>
                    <a:p>
                      <a:pPr marR="90170" algn="just" hangingPunct="0">
                        <a:lnSpc>
                          <a:spcPct val="150000"/>
                        </a:lnSpc>
                      </a:pPr>
                      <a:r>
                        <a:rPr lang="ru-RU" sz="1200" kern="150">
                          <a:effectLst/>
                          <a:latin typeface="PT Astra Serif" panose="020A0603040505020204" pitchFamily="18" charset="-52"/>
                          <a:ea typeface="PT Astra Serif" panose="020A0603040505020204" pitchFamily="18" charset="-52"/>
                        </a:rPr>
                        <a:t>Тестовый пример</a:t>
                      </a:r>
                      <a:r>
                        <a:rPr lang="en-US" sz="1200" kern="150">
                          <a:effectLst/>
                          <a:latin typeface="PT Astra Serif" panose="020A0603040505020204" pitchFamily="18" charset="-52"/>
                          <a:ea typeface="PT Astra Serif" panose="020A0603040505020204" pitchFamily="18" charset="-52"/>
                        </a:rPr>
                        <a:t>#</a:t>
                      </a:r>
                      <a:endParaRPr lang="ru-RU" sz="1200" kern="150">
                        <a:solidFill>
                          <a:srgbClr val="000000"/>
                        </a:solidFill>
                        <a:effectLst/>
                        <a:latin typeface="PT Astra Serif" panose="020A0603040505020204" pitchFamily="18" charset="-52"/>
                        <a:ea typeface="PT Astra Serif" panose="020A0603040505020204" pitchFamily="18" charset="-52"/>
                        <a:cs typeface="PT Astra Serif" panose="020A0603040505020204" pitchFamily="18" charset="-52"/>
                      </a:endParaRPr>
                    </a:p>
                  </a:txBody>
                  <a:tcPr marL="43248" marR="43248" marT="0" marB="0" anchor="ctr"/>
                </a:tc>
                <a:tc>
                  <a:txBody>
                    <a:bodyPr/>
                    <a:lstStyle/>
                    <a:p>
                      <a:pPr marR="90170" algn="just" hangingPunct="0">
                        <a:lnSpc>
                          <a:spcPct val="150000"/>
                        </a:lnSpc>
                      </a:pPr>
                      <a:r>
                        <a:rPr lang="ru-RU" sz="1200" kern="150">
                          <a:effectLst/>
                          <a:latin typeface="PT Astra Serif" panose="020A0603040505020204" pitchFamily="18" charset="-52"/>
                          <a:ea typeface="PT Astra Serif" panose="020A0603040505020204" pitchFamily="18" charset="-52"/>
                        </a:rPr>
                        <a:t>ТП_П_7</a:t>
                      </a:r>
                      <a:endParaRPr lang="ru-RU" sz="1200" kern="150">
                        <a:solidFill>
                          <a:srgbClr val="000000"/>
                        </a:solidFill>
                        <a:effectLst/>
                        <a:latin typeface="PT Astra Serif" panose="020A0603040505020204" pitchFamily="18" charset="-52"/>
                        <a:ea typeface="PT Astra Serif" panose="020A0603040505020204" pitchFamily="18" charset="-52"/>
                        <a:cs typeface="PT Astra Serif" panose="020A0603040505020204" pitchFamily="18" charset="-52"/>
                      </a:endParaRPr>
                    </a:p>
                  </a:txBody>
                  <a:tcPr marL="43248" marR="43248" marT="0" marB="0" anchor="ctr"/>
                </a:tc>
                <a:extLst>
                  <a:ext uri="{0D108BD9-81ED-4DB2-BD59-A6C34878D82A}">
                    <a16:rowId xmlns:a16="http://schemas.microsoft.com/office/drawing/2014/main" val="2432149277"/>
                  </a:ext>
                </a:extLst>
              </a:tr>
              <a:tr h="177677">
                <a:tc>
                  <a:txBody>
                    <a:bodyPr/>
                    <a:lstStyle/>
                    <a:p>
                      <a:pPr marR="90170" algn="just" hangingPunct="0">
                        <a:lnSpc>
                          <a:spcPct val="150000"/>
                        </a:lnSpc>
                      </a:pPr>
                      <a:r>
                        <a:rPr lang="ru-RU" sz="1200" kern="150">
                          <a:effectLst/>
                          <a:latin typeface="PT Astra Serif" panose="020A0603040505020204" pitchFamily="18" charset="-52"/>
                          <a:ea typeface="PT Astra Serif" panose="020A0603040505020204" pitchFamily="18" charset="-52"/>
                        </a:rPr>
                        <a:t>Приоритет тестирования</a:t>
                      </a:r>
                      <a:endParaRPr lang="ru-RU" sz="1200" kern="150">
                        <a:solidFill>
                          <a:srgbClr val="000000"/>
                        </a:solidFill>
                        <a:effectLst/>
                        <a:latin typeface="PT Astra Serif" panose="020A0603040505020204" pitchFamily="18" charset="-52"/>
                        <a:ea typeface="PT Astra Serif" panose="020A0603040505020204" pitchFamily="18" charset="-52"/>
                        <a:cs typeface="PT Astra Serif" panose="020A0603040505020204" pitchFamily="18" charset="-52"/>
                      </a:endParaRPr>
                    </a:p>
                  </a:txBody>
                  <a:tcPr marL="43248" marR="43248" marT="0" marB="0" anchor="ctr"/>
                </a:tc>
                <a:tc>
                  <a:txBody>
                    <a:bodyPr/>
                    <a:lstStyle/>
                    <a:p>
                      <a:pPr marR="90170" algn="just" hangingPunct="0">
                        <a:lnSpc>
                          <a:spcPct val="150000"/>
                        </a:lnSpc>
                      </a:pPr>
                      <a:r>
                        <a:rPr lang="ru-RU" sz="1200" kern="150">
                          <a:effectLst/>
                          <a:latin typeface="PT Astra Serif" panose="020A0603040505020204" pitchFamily="18" charset="-52"/>
                          <a:ea typeface="PT Astra Serif" panose="020A0603040505020204" pitchFamily="18" charset="-52"/>
                        </a:rPr>
                        <a:t>Средний.</a:t>
                      </a:r>
                      <a:endParaRPr lang="ru-RU" sz="1200" kern="150">
                        <a:solidFill>
                          <a:srgbClr val="000000"/>
                        </a:solidFill>
                        <a:effectLst/>
                        <a:latin typeface="PT Astra Serif" panose="020A0603040505020204" pitchFamily="18" charset="-52"/>
                        <a:ea typeface="PT Astra Serif" panose="020A0603040505020204" pitchFamily="18" charset="-52"/>
                        <a:cs typeface="PT Astra Serif" panose="020A0603040505020204" pitchFamily="18" charset="-52"/>
                      </a:endParaRPr>
                    </a:p>
                  </a:txBody>
                  <a:tcPr marL="43248" marR="43248" marT="0" marB="0" anchor="ctr"/>
                </a:tc>
                <a:extLst>
                  <a:ext uri="{0D108BD9-81ED-4DB2-BD59-A6C34878D82A}">
                    <a16:rowId xmlns:a16="http://schemas.microsoft.com/office/drawing/2014/main" val="2893001222"/>
                  </a:ext>
                </a:extLst>
              </a:tr>
              <a:tr h="177677">
                <a:tc>
                  <a:txBody>
                    <a:bodyPr/>
                    <a:lstStyle/>
                    <a:p>
                      <a:pPr marR="90170" algn="just" hangingPunct="0">
                        <a:lnSpc>
                          <a:spcPct val="150000"/>
                        </a:lnSpc>
                      </a:pPr>
                      <a:r>
                        <a:rPr lang="ru-RU" sz="1200" kern="150">
                          <a:effectLst/>
                          <a:latin typeface="PT Astra Serif" panose="020A0603040505020204" pitchFamily="18" charset="-52"/>
                          <a:ea typeface="PT Astra Serif" panose="020A0603040505020204" pitchFamily="18" charset="-52"/>
                        </a:rPr>
                        <a:t>Заголовок/название теста</a:t>
                      </a:r>
                      <a:endParaRPr lang="ru-RU" sz="1200" kern="150">
                        <a:solidFill>
                          <a:srgbClr val="000000"/>
                        </a:solidFill>
                        <a:effectLst/>
                        <a:latin typeface="PT Astra Serif" panose="020A0603040505020204" pitchFamily="18" charset="-52"/>
                        <a:ea typeface="PT Astra Serif" panose="020A0603040505020204" pitchFamily="18" charset="-52"/>
                        <a:cs typeface="PT Astra Serif" panose="020A0603040505020204" pitchFamily="18" charset="-52"/>
                      </a:endParaRPr>
                    </a:p>
                  </a:txBody>
                  <a:tcPr marL="43248" marR="43248" marT="0" marB="0" anchor="ctr"/>
                </a:tc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50000"/>
                        </a:lnSpc>
                      </a:pPr>
                      <a:r>
                        <a:rPr lang="ru-RU" sz="1200" kern="150" dirty="0">
                          <a:effectLst/>
                          <a:latin typeface="PT Astra Serif" panose="020A0603040505020204" pitchFamily="18" charset="-52"/>
                          <a:ea typeface="PT Astra Serif" panose="020A0603040505020204" pitchFamily="18" charset="-52"/>
                        </a:rPr>
                        <a:t>Тестирование удаления пользователя.</a:t>
                      </a:r>
                      <a:endParaRPr lang="ru-RU" sz="1200" kern="150" dirty="0">
                        <a:solidFill>
                          <a:srgbClr val="000000"/>
                        </a:solidFill>
                        <a:effectLst/>
                        <a:latin typeface="PT Astra Serif" panose="020A0603040505020204" pitchFamily="18" charset="-52"/>
                        <a:ea typeface="PT Astra Serif" panose="020A0603040505020204" pitchFamily="18" charset="-52"/>
                        <a:cs typeface="PT Astra Serif" panose="020A0603040505020204" pitchFamily="18" charset="-52"/>
                      </a:endParaRPr>
                    </a:p>
                  </a:txBody>
                  <a:tcPr marL="43248" marR="43248" marT="0" marB="0" anchor="ctr"/>
                </a:tc>
                <a:extLst>
                  <a:ext uri="{0D108BD9-81ED-4DB2-BD59-A6C34878D82A}">
                    <a16:rowId xmlns:a16="http://schemas.microsoft.com/office/drawing/2014/main" val="415140131"/>
                  </a:ext>
                </a:extLst>
              </a:tr>
              <a:tr h="811298">
                <a:tc>
                  <a:txBody>
                    <a:bodyPr/>
                    <a:lstStyle/>
                    <a:p>
                      <a:pPr marR="90170" algn="just" hangingPunct="0">
                        <a:lnSpc>
                          <a:spcPct val="150000"/>
                        </a:lnSpc>
                      </a:pPr>
                      <a:r>
                        <a:rPr lang="ru-RU" sz="1200" kern="150">
                          <a:effectLst/>
                          <a:latin typeface="PT Astra Serif" panose="020A0603040505020204" pitchFamily="18" charset="-52"/>
                          <a:ea typeface="PT Astra Serif" panose="020A0603040505020204" pitchFamily="18" charset="-52"/>
                        </a:rPr>
                        <a:t>Краткое изложение теста</a:t>
                      </a:r>
                      <a:endParaRPr lang="ru-RU" sz="1200" kern="150">
                        <a:solidFill>
                          <a:srgbClr val="000000"/>
                        </a:solidFill>
                        <a:effectLst/>
                        <a:latin typeface="PT Astra Serif" panose="020A0603040505020204" pitchFamily="18" charset="-52"/>
                        <a:ea typeface="PT Astra Serif" panose="020A0603040505020204" pitchFamily="18" charset="-52"/>
                        <a:cs typeface="PT Astra Serif" panose="020A0603040505020204" pitchFamily="18" charset="-52"/>
                      </a:endParaRPr>
                    </a:p>
                  </a:txBody>
                  <a:tcPr marL="43248" marR="43248" marT="0" marB="0" anchor="ctr"/>
                </a:tc>
                <a:tc>
                  <a:txBody>
                    <a:bodyPr/>
                    <a:lstStyle/>
                    <a:p>
                      <a:pPr marR="90170" algn="just" hangingPunct="0">
                        <a:lnSpc>
                          <a:spcPct val="150000"/>
                        </a:lnSpc>
                      </a:pPr>
                      <a:r>
                        <a:rPr lang="ru-RU" sz="1200" kern="150" dirty="0">
                          <a:effectLst/>
                          <a:latin typeface="PT Astra Serif" panose="020A0603040505020204" pitchFamily="18" charset="-52"/>
                          <a:ea typeface="PT Astra Serif" panose="020A0603040505020204" pitchFamily="18" charset="-52"/>
                        </a:rPr>
                        <a:t>Проверка удаления пользователей. Для этого необходимо в окне администратора в поле «Сотрудники» нажать на «крестик» напротив удаляемого сотрудника.</a:t>
                      </a:r>
                      <a:endParaRPr lang="ru-RU" sz="1200" kern="150" dirty="0">
                        <a:solidFill>
                          <a:srgbClr val="000000"/>
                        </a:solidFill>
                        <a:effectLst/>
                        <a:latin typeface="PT Astra Serif" panose="020A0603040505020204" pitchFamily="18" charset="-52"/>
                        <a:ea typeface="PT Astra Serif" panose="020A0603040505020204" pitchFamily="18" charset="-52"/>
                        <a:cs typeface="PT Astra Serif" panose="020A0603040505020204" pitchFamily="18" charset="-52"/>
                      </a:endParaRPr>
                    </a:p>
                  </a:txBody>
                  <a:tcPr marL="43248" marR="43248" marT="0" marB="0" anchor="ctr"/>
                </a:tc>
                <a:extLst>
                  <a:ext uri="{0D108BD9-81ED-4DB2-BD59-A6C34878D82A}">
                    <a16:rowId xmlns:a16="http://schemas.microsoft.com/office/drawing/2014/main" val="2475550852"/>
                  </a:ext>
                </a:extLst>
              </a:tr>
              <a:tr h="581324">
                <a:tc>
                  <a:txBody>
                    <a:bodyPr/>
                    <a:lstStyle/>
                    <a:p>
                      <a:pPr marR="90170" algn="just" hangingPunct="0">
                        <a:lnSpc>
                          <a:spcPct val="150000"/>
                        </a:lnSpc>
                      </a:pPr>
                      <a:r>
                        <a:rPr lang="ru-RU" sz="1200" kern="150" dirty="0">
                          <a:effectLst/>
                          <a:latin typeface="PT Astra Serif" panose="020A0603040505020204" pitchFamily="18" charset="-52"/>
                          <a:ea typeface="PT Astra Serif" panose="020A0603040505020204" pitchFamily="18" charset="-52"/>
                        </a:rPr>
                        <a:t>Этапы теста</a:t>
                      </a:r>
                      <a:endParaRPr lang="ru-RU" sz="1200" kern="150" dirty="0">
                        <a:solidFill>
                          <a:srgbClr val="000000"/>
                        </a:solidFill>
                        <a:effectLst/>
                        <a:latin typeface="PT Astra Serif" panose="020A0603040505020204" pitchFamily="18" charset="-52"/>
                        <a:ea typeface="PT Astra Serif" panose="020A0603040505020204" pitchFamily="18" charset="-52"/>
                        <a:cs typeface="PT Astra Serif" panose="020A0603040505020204" pitchFamily="18" charset="-52"/>
                      </a:endParaRPr>
                    </a:p>
                  </a:txBody>
                  <a:tcPr marL="43248" marR="43248" marT="0" marB="0" anchor="ctr"/>
                </a:tc>
                <a:tc>
                  <a:txBody>
                    <a:bodyPr/>
                    <a:lstStyle/>
                    <a:p>
                      <a:pPr marR="90170" algn="just" hangingPunct="0">
                        <a:lnSpc>
                          <a:spcPct val="150000"/>
                        </a:lnSpc>
                      </a:pPr>
                      <a:r>
                        <a:rPr lang="ru-RU" sz="1200" kern="150" dirty="0">
                          <a:effectLst/>
                          <a:latin typeface="PT Astra Serif" panose="020A0603040505020204" pitchFamily="18" charset="-52"/>
                          <a:ea typeface="PT Astra Serif" panose="020A0603040505020204" pitchFamily="18" charset="-52"/>
                        </a:rPr>
                        <a:t>1. Авторизация в роли администратора</a:t>
                      </a:r>
                    </a:p>
                    <a:p>
                      <a:pPr marR="90170" algn="just" hangingPunct="0">
                        <a:lnSpc>
                          <a:spcPct val="150000"/>
                        </a:lnSpc>
                      </a:pPr>
                      <a:r>
                        <a:rPr lang="ru-RU" sz="1200" kern="150" dirty="0">
                          <a:effectLst/>
                          <a:latin typeface="PT Astra Serif" panose="020A0603040505020204" pitchFamily="18" charset="-52"/>
                          <a:ea typeface="PT Astra Serif" panose="020A0603040505020204" pitchFamily="18" charset="-52"/>
                        </a:rPr>
                        <a:t>2. Нажатие на «крестик» напротив удаляемого сотрудника.</a:t>
                      </a:r>
                      <a:endParaRPr lang="ru-RU" sz="1200" kern="150" dirty="0">
                        <a:solidFill>
                          <a:srgbClr val="000000"/>
                        </a:solidFill>
                        <a:effectLst/>
                        <a:latin typeface="PT Astra Serif" panose="020A0603040505020204" pitchFamily="18" charset="-52"/>
                        <a:ea typeface="PT Astra Serif" panose="020A0603040505020204" pitchFamily="18" charset="-52"/>
                        <a:cs typeface="PT Astra Serif" panose="020A0603040505020204" pitchFamily="18" charset="-52"/>
                      </a:endParaRPr>
                    </a:p>
                  </a:txBody>
                  <a:tcPr marL="43248" marR="43248" marT="0" marB="0" anchor="ctr"/>
                </a:tc>
                <a:extLst>
                  <a:ext uri="{0D108BD9-81ED-4DB2-BD59-A6C34878D82A}">
                    <a16:rowId xmlns:a16="http://schemas.microsoft.com/office/drawing/2014/main" val="1379076356"/>
                  </a:ext>
                </a:extLst>
              </a:tr>
              <a:tr h="984971">
                <a:tc>
                  <a:txBody>
                    <a:bodyPr/>
                    <a:lstStyle/>
                    <a:p>
                      <a:pPr marR="90170" algn="just" hangingPunct="0">
                        <a:lnSpc>
                          <a:spcPct val="150000"/>
                        </a:lnSpc>
                      </a:pPr>
                      <a:r>
                        <a:rPr lang="ru-RU" sz="1200" kern="150">
                          <a:effectLst/>
                          <a:latin typeface="PT Astra Serif" panose="020A0603040505020204" pitchFamily="18" charset="-52"/>
                          <a:ea typeface="PT Astra Serif" panose="020A0603040505020204" pitchFamily="18" charset="-52"/>
                        </a:rPr>
                        <a:t>Тестовые данные</a:t>
                      </a:r>
                      <a:endParaRPr lang="ru-RU" sz="1200" kern="150">
                        <a:solidFill>
                          <a:srgbClr val="000000"/>
                        </a:solidFill>
                        <a:effectLst/>
                        <a:latin typeface="PT Astra Serif" panose="020A0603040505020204" pitchFamily="18" charset="-52"/>
                        <a:ea typeface="PT Astra Serif" panose="020A0603040505020204" pitchFamily="18" charset="-52"/>
                        <a:cs typeface="PT Astra Serif" panose="020A0603040505020204" pitchFamily="18" charset="-52"/>
                      </a:endParaRPr>
                    </a:p>
                  </a:txBody>
                  <a:tcPr marL="43248" marR="43248" marT="0" marB="0" anchor="ctr"/>
                </a:tc>
                <a:tc>
                  <a:txBody>
                    <a:bodyPr/>
                    <a:lstStyle/>
                    <a:p>
                      <a:pPr marR="90170" algn="just" hangingPunct="0">
                        <a:lnSpc>
                          <a:spcPct val="150000"/>
                        </a:lnSpc>
                      </a:pPr>
                      <a:r>
                        <a:rPr lang="ru-RU" sz="1200" kern="150">
                          <a:effectLst/>
                          <a:latin typeface="PT Astra Serif" panose="020A0603040505020204" pitchFamily="18" charset="-52"/>
                          <a:ea typeface="PT Astra Serif" panose="020A0603040505020204" pitchFamily="18" charset="-52"/>
                        </a:rPr>
                        <a:t>Удаляем сотрудника с данными</a:t>
                      </a:r>
                    </a:p>
                    <a:p>
                      <a:pPr marL="342900" marR="90170" lvl="0" indent="-342900" algn="just" hangingPunct="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ru-RU" sz="1200" kern="150">
                          <a:effectLst/>
                          <a:latin typeface="PT Astra Serif" panose="020A0603040505020204" pitchFamily="18" charset="-52"/>
                          <a:ea typeface="PT Astra Serif" panose="020A0603040505020204" pitchFamily="18" charset="-52"/>
                        </a:rPr>
                        <a:t>№: 24.</a:t>
                      </a:r>
                    </a:p>
                    <a:p>
                      <a:pPr marL="342900" marR="90170" lvl="0" indent="-342900" algn="just" hangingPunct="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ru-RU" sz="1200" kern="150">
                          <a:effectLst/>
                          <a:latin typeface="PT Astra Serif" panose="020A0603040505020204" pitchFamily="18" charset="-52"/>
                          <a:ea typeface="PT Astra Serif" panose="020A0603040505020204" pitchFamily="18" charset="-52"/>
                        </a:rPr>
                        <a:t>Имя: </a:t>
                      </a:r>
                      <a:r>
                        <a:rPr lang="en-US" sz="1200" kern="150">
                          <a:effectLst/>
                          <a:latin typeface="PT Astra Serif" panose="020A0603040505020204" pitchFamily="18" charset="-52"/>
                          <a:ea typeface="PT Astra Serif" panose="020A0603040505020204" pitchFamily="18" charset="-52"/>
                        </a:rPr>
                        <a:t>Test</a:t>
                      </a:r>
                      <a:r>
                        <a:rPr lang="ru-RU" sz="1200" kern="150">
                          <a:effectLst/>
                          <a:latin typeface="PT Astra Serif" panose="020A0603040505020204" pitchFamily="18" charset="-52"/>
                          <a:ea typeface="PT Astra Serif" panose="020A0603040505020204" pitchFamily="18" charset="-52"/>
                        </a:rPr>
                        <a:t>.</a:t>
                      </a:r>
                    </a:p>
                    <a:p>
                      <a:pPr marL="342900" marR="90170" lvl="0" indent="-342900" algn="just" hangingPunct="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ru-RU" sz="1200" kern="150">
                          <a:effectLst/>
                          <a:latin typeface="PT Astra Serif" panose="020A0603040505020204" pitchFamily="18" charset="-52"/>
                          <a:ea typeface="PT Astra Serif" panose="020A0603040505020204" pitchFamily="18" charset="-52"/>
                        </a:rPr>
                        <a:t>Фамилия: </a:t>
                      </a:r>
                      <a:r>
                        <a:rPr lang="en-US" sz="1200" kern="150">
                          <a:effectLst/>
                          <a:latin typeface="PT Astra Serif" panose="020A0603040505020204" pitchFamily="18" charset="-52"/>
                          <a:ea typeface="PT Astra Serif" panose="020A0603040505020204" pitchFamily="18" charset="-52"/>
                        </a:rPr>
                        <a:t>Delete</a:t>
                      </a:r>
                      <a:r>
                        <a:rPr lang="ru-RU" sz="1200" kern="150">
                          <a:effectLst/>
                          <a:latin typeface="PT Astra Serif" panose="020A0603040505020204" pitchFamily="18" charset="-52"/>
                          <a:ea typeface="PT Astra Serif" panose="020A0603040505020204" pitchFamily="18" charset="-52"/>
                        </a:rPr>
                        <a:t>.</a:t>
                      </a:r>
                    </a:p>
                    <a:p>
                      <a:pPr marL="342900" marR="90170" lvl="0" indent="-342900" algn="just" hangingPunct="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ru-RU" sz="1200" kern="150">
                          <a:effectLst/>
                          <a:latin typeface="PT Astra Serif" panose="020A0603040505020204" pitchFamily="18" charset="-52"/>
                          <a:ea typeface="PT Astra Serif" panose="020A0603040505020204" pitchFamily="18" charset="-52"/>
                        </a:rPr>
                        <a:t>Отчество: </a:t>
                      </a:r>
                      <a:r>
                        <a:rPr lang="en-US" sz="1200" kern="150">
                          <a:effectLst/>
                          <a:latin typeface="PT Astra Serif" panose="020A0603040505020204" pitchFamily="18" charset="-52"/>
                          <a:ea typeface="PT Astra Serif" panose="020A0603040505020204" pitchFamily="18" charset="-52"/>
                        </a:rPr>
                        <a:t>employee </a:t>
                      </a:r>
                      <a:r>
                        <a:rPr lang="ru-RU" sz="1200" kern="150">
                          <a:effectLst/>
                          <a:latin typeface="PT Astra Serif" panose="020A0603040505020204" pitchFamily="18" charset="-52"/>
                          <a:ea typeface="PT Astra Serif" panose="020A0603040505020204" pitchFamily="18" charset="-52"/>
                        </a:rPr>
                        <a:t>.</a:t>
                      </a:r>
                      <a:endParaRPr lang="ru-RU" sz="1200" kern="150">
                        <a:solidFill>
                          <a:srgbClr val="000000"/>
                        </a:solidFill>
                        <a:effectLst/>
                        <a:latin typeface="PT Astra Serif" panose="020A0603040505020204" pitchFamily="18" charset="-52"/>
                        <a:ea typeface="PT Astra Serif" panose="020A0603040505020204" pitchFamily="18" charset="-52"/>
                        <a:cs typeface="PT Astra Serif" panose="020A0603040505020204" pitchFamily="18" charset="-52"/>
                      </a:endParaRPr>
                    </a:p>
                  </a:txBody>
                  <a:tcPr marL="43248" marR="43248" marT="0" marB="0" anchor="ctr"/>
                </a:tc>
                <a:extLst>
                  <a:ext uri="{0D108BD9-81ED-4DB2-BD59-A6C34878D82A}">
                    <a16:rowId xmlns:a16="http://schemas.microsoft.com/office/drawing/2014/main" val="2242859206"/>
                  </a:ext>
                </a:extLst>
              </a:tr>
              <a:tr h="177677">
                <a:tc>
                  <a:txBody>
                    <a:bodyPr/>
                    <a:lstStyle/>
                    <a:p>
                      <a:pPr marR="90170" algn="just" hangingPunct="0">
                        <a:lnSpc>
                          <a:spcPct val="150000"/>
                        </a:lnSpc>
                      </a:pPr>
                      <a:r>
                        <a:rPr lang="ru-RU" sz="1200" kern="150">
                          <a:effectLst/>
                          <a:latin typeface="PT Astra Serif" panose="020A0603040505020204" pitchFamily="18" charset="-52"/>
                          <a:ea typeface="PT Astra Serif" panose="020A0603040505020204" pitchFamily="18" charset="-52"/>
                        </a:rPr>
                        <a:t>Ожидаемый результат</a:t>
                      </a:r>
                      <a:endParaRPr lang="ru-RU" sz="1200" kern="150">
                        <a:solidFill>
                          <a:srgbClr val="000000"/>
                        </a:solidFill>
                        <a:effectLst/>
                        <a:latin typeface="PT Astra Serif" panose="020A0603040505020204" pitchFamily="18" charset="-52"/>
                        <a:ea typeface="PT Astra Serif" panose="020A0603040505020204" pitchFamily="18" charset="-52"/>
                        <a:cs typeface="PT Astra Serif" panose="020A0603040505020204" pitchFamily="18" charset="-52"/>
                      </a:endParaRPr>
                    </a:p>
                  </a:txBody>
                  <a:tcPr marL="43248" marR="43248" marT="0" marB="0" anchor="ctr"/>
                </a:tc>
                <a:tc>
                  <a:txBody>
                    <a:bodyPr/>
                    <a:lstStyle/>
                    <a:p>
                      <a:pPr marR="90170" algn="just" hangingPunct="0">
                        <a:lnSpc>
                          <a:spcPct val="150000"/>
                        </a:lnSpc>
                      </a:pPr>
                      <a:r>
                        <a:rPr lang="ru-RU" sz="1200" kern="150">
                          <a:effectLst/>
                          <a:latin typeface="PT Astra Serif" panose="020A0603040505020204" pitchFamily="18" charset="-52"/>
                          <a:ea typeface="PT Astra Serif" panose="020A0603040505020204" pitchFamily="18" charset="-52"/>
                        </a:rPr>
                        <a:t>Данный пользователь будет удалён.</a:t>
                      </a:r>
                      <a:endParaRPr lang="ru-RU" sz="1200" kern="150">
                        <a:solidFill>
                          <a:srgbClr val="000000"/>
                        </a:solidFill>
                        <a:effectLst/>
                        <a:latin typeface="PT Astra Serif" panose="020A0603040505020204" pitchFamily="18" charset="-52"/>
                        <a:ea typeface="PT Astra Serif" panose="020A0603040505020204" pitchFamily="18" charset="-52"/>
                        <a:cs typeface="PT Astra Serif" panose="020A0603040505020204" pitchFamily="18" charset="-52"/>
                      </a:endParaRPr>
                    </a:p>
                  </a:txBody>
                  <a:tcPr marL="43248" marR="43248" marT="0" marB="0" anchor="ctr"/>
                </a:tc>
                <a:extLst>
                  <a:ext uri="{0D108BD9-81ED-4DB2-BD59-A6C34878D82A}">
                    <a16:rowId xmlns:a16="http://schemas.microsoft.com/office/drawing/2014/main" val="1681587714"/>
                  </a:ext>
                </a:extLst>
              </a:tr>
              <a:tr h="177677">
                <a:tc>
                  <a:txBody>
                    <a:bodyPr/>
                    <a:lstStyle/>
                    <a:p>
                      <a:pPr marR="90170" algn="just" hangingPunct="0">
                        <a:lnSpc>
                          <a:spcPct val="150000"/>
                        </a:lnSpc>
                      </a:pPr>
                      <a:r>
                        <a:rPr lang="ru-RU" sz="1200" kern="150">
                          <a:effectLst/>
                          <a:latin typeface="PT Astra Serif" panose="020A0603040505020204" pitchFamily="18" charset="-52"/>
                          <a:ea typeface="PT Astra Serif" panose="020A0603040505020204" pitchFamily="18" charset="-52"/>
                        </a:rPr>
                        <a:t>Фактический результат</a:t>
                      </a:r>
                      <a:endParaRPr lang="ru-RU" sz="1200" kern="150">
                        <a:solidFill>
                          <a:srgbClr val="000000"/>
                        </a:solidFill>
                        <a:effectLst/>
                        <a:latin typeface="PT Astra Serif" panose="020A0603040505020204" pitchFamily="18" charset="-52"/>
                        <a:ea typeface="PT Astra Serif" panose="020A0603040505020204" pitchFamily="18" charset="-52"/>
                        <a:cs typeface="PT Astra Serif" panose="020A0603040505020204" pitchFamily="18" charset="-52"/>
                      </a:endParaRPr>
                    </a:p>
                  </a:txBody>
                  <a:tcPr marL="43248" marR="43248" marT="0" marB="0" anchor="ctr"/>
                </a:tc>
                <a:tc>
                  <a:txBody>
                    <a:bodyPr/>
                    <a:lstStyle/>
                    <a:p>
                      <a:pPr marR="90170" algn="just" hangingPunct="0">
                        <a:lnSpc>
                          <a:spcPct val="150000"/>
                        </a:lnSpc>
                      </a:pPr>
                      <a:r>
                        <a:rPr lang="ru-RU" sz="1200" kern="150" dirty="0">
                          <a:effectLst/>
                          <a:latin typeface="PT Astra Serif" panose="020A0603040505020204" pitchFamily="18" charset="-52"/>
                          <a:ea typeface="PT Astra Serif" panose="020A0603040505020204" pitchFamily="18" charset="-52"/>
                        </a:rPr>
                        <a:t>Совпадает с ожидаемым.</a:t>
                      </a:r>
                      <a:endParaRPr lang="ru-RU" sz="1200" kern="150" dirty="0">
                        <a:solidFill>
                          <a:srgbClr val="000000"/>
                        </a:solidFill>
                        <a:effectLst/>
                        <a:latin typeface="PT Astra Serif" panose="020A0603040505020204" pitchFamily="18" charset="-52"/>
                        <a:ea typeface="PT Astra Serif" panose="020A0603040505020204" pitchFamily="18" charset="-52"/>
                        <a:cs typeface="PT Astra Serif" panose="020A0603040505020204" pitchFamily="18" charset="-52"/>
                      </a:endParaRPr>
                    </a:p>
                  </a:txBody>
                  <a:tcPr marL="43248" marR="43248" marT="0" marB="0" anchor="ctr"/>
                </a:tc>
                <a:extLst>
                  <a:ext uri="{0D108BD9-81ED-4DB2-BD59-A6C34878D82A}">
                    <a16:rowId xmlns:a16="http://schemas.microsoft.com/office/drawing/2014/main" val="678721858"/>
                  </a:ext>
                </a:extLst>
              </a:tr>
              <a:tr h="177677">
                <a:tc>
                  <a:txBody>
                    <a:bodyPr/>
                    <a:lstStyle/>
                    <a:p>
                      <a:pPr marR="90170" algn="just" hangingPunct="0">
                        <a:lnSpc>
                          <a:spcPct val="150000"/>
                        </a:lnSpc>
                      </a:pPr>
                      <a:r>
                        <a:rPr lang="ru-RU" sz="1200" kern="150">
                          <a:effectLst/>
                          <a:latin typeface="PT Astra Serif" panose="020A0603040505020204" pitchFamily="18" charset="-52"/>
                          <a:ea typeface="PT Astra Serif" panose="020A0603040505020204" pitchFamily="18" charset="-52"/>
                        </a:rPr>
                        <a:t>Статус</a:t>
                      </a:r>
                      <a:endParaRPr lang="ru-RU" sz="1200" kern="150">
                        <a:solidFill>
                          <a:srgbClr val="000000"/>
                        </a:solidFill>
                        <a:effectLst/>
                        <a:latin typeface="PT Astra Serif" panose="020A0603040505020204" pitchFamily="18" charset="-52"/>
                        <a:ea typeface="PT Astra Serif" panose="020A0603040505020204" pitchFamily="18" charset="-52"/>
                        <a:cs typeface="PT Astra Serif" panose="020A0603040505020204" pitchFamily="18" charset="-52"/>
                      </a:endParaRPr>
                    </a:p>
                  </a:txBody>
                  <a:tcPr marL="43248" marR="43248" marT="0" marB="0" anchor="ctr"/>
                </a:tc>
                <a:tc>
                  <a:txBody>
                    <a:bodyPr/>
                    <a:lstStyle/>
                    <a:p>
                      <a:pPr marR="90170" algn="just" hangingPunct="0">
                        <a:lnSpc>
                          <a:spcPct val="150000"/>
                        </a:lnSpc>
                      </a:pPr>
                      <a:r>
                        <a:rPr lang="ru-RU" sz="1200" kern="150">
                          <a:effectLst/>
                          <a:latin typeface="PT Astra Serif" panose="020A0603040505020204" pitchFamily="18" charset="-52"/>
                          <a:ea typeface="PT Astra Serif" panose="020A0603040505020204" pitchFamily="18" charset="-52"/>
                        </a:rPr>
                        <a:t>Зачёт.</a:t>
                      </a:r>
                      <a:endParaRPr lang="ru-RU" sz="1200" kern="150">
                        <a:solidFill>
                          <a:srgbClr val="000000"/>
                        </a:solidFill>
                        <a:effectLst/>
                        <a:latin typeface="PT Astra Serif" panose="020A0603040505020204" pitchFamily="18" charset="-52"/>
                        <a:ea typeface="PT Astra Serif" panose="020A0603040505020204" pitchFamily="18" charset="-52"/>
                        <a:cs typeface="PT Astra Serif" panose="020A0603040505020204" pitchFamily="18" charset="-52"/>
                      </a:endParaRPr>
                    </a:p>
                  </a:txBody>
                  <a:tcPr marL="43248" marR="43248" marT="0" marB="0"/>
                </a:tc>
                <a:extLst>
                  <a:ext uri="{0D108BD9-81ED-4DB2-BD59-A6C34878D82A}">
                    <a16:rowId xmlns:a16="http://schemas.microsoft.com/office/drawing/2014/main" val="1981585848"/>
                  </a:ext>
                </a:extLst>
              </a:tr>
              <a:tr h="177677">
                <a:tc>
                  <a:txBody>
                    <a:bodyPr/>
                    <a:lstStyle/>
                    <a:p>
                      <a:pPr marR="90170" algn="just" hangingPunct="0">
                        <a:lnSpc>
                          <a:spcPct val="150000"/>
                        </a:lnSpc>
                      </a:pPr>
                      <a:r>
                        <a:rPr lang="ru-RU" sz="1200" kern="150">
                          <a:effectLst/>
                          <a:latin typeface="PT Astra Serif" panose="020A0603040505020204" pitchFamily="18" charset="-52"/>
                          <a:ea typeface="PT Astra Serif" panose="020A0603040505020204" pitchFamily="18" charset="-52"/>
                        </a:rPr>
                        <a:t>Предварительное условие</a:t>
                      </a:r>
                      <a:endParaRPr lang="ru-RU" sz="1200" kern="150">
                        <a:solidFill>
                          <a:srgbClr val="000000"/>
                        </a:solidFill>
                        <a:effectLst/>
                        <a:latin typeface="PT Astra Serif" panose="020A0603040505020204" pitchFamily="18" charset="-52"/>
                        <a:ea typeface="PT Astra Serif" panose="020A0603040505020204" pitchFamily="18" charset="-52"/>
                        <a:cs typeface="PT Astra Serif" panose="020A0603040505020204" pitchFamily="18" charset="-52"/>
                      </a:endParaRPr>
                    </a:p>
                  </a:txBody>
                  <a:tcPr marL="43248" marR="43248" marT="0" marB="0" anchor="ctr"/>
                </a:tc>
                <a:tc>
                  <a:txBody>
                    <a:bodyPr/>
                    <a:lstStyle/>
                    <a:p>
                      <a:pPr marR="90170" algn="just" hangingPunct="0">
                        <a:lnSpc>
                          <a:spcPct val="150000"/>
                        </a:lnSpc>
                      </a:pPr>
                      <a:r>
                        <a:rPr lang="ru-RU" sz="1200" kern="150">
                          <a:effectLst/>
                          <a:latin typeface="PT Astra Serif" panose="020A0603040505020204" pitchFamily="18" charset="-52"/>
                          <a:ea typeface="PT Astra Serif" panose="020A0603040505020204" pitchFamily="18" charset="-52"/>
                        </a:rPr>
                        <a:t>Открыта страница администратора.</a:t>
                      </a:r>
                      <a:endParaRPr lang="ru-RU" sz="1200" kern="150">
                        <a:solidFill>
                          <a:srgbClr val="000000"/>
                        </a:solidFill>
                        <a:effectLst/>
                        <a:latin typeface="PT Astra Serif" panose="020A0603040505020204" pitchFamily="18" charset="-52"/>
                        <a:ea typeface="PT Astra Serif" panose="020A0603040505020204" pitchFamily="18" charset="-52"/>
                        <a:cs typeface="PT Astra Serif" panose="020A0603040505020204" pitchFamily="18" charset="-52"/>
                      </a:endParaRPr>
                    </a:p>
                  </a:txBody>
                  <a:tcPr marL="43248" marR="43248" marT="0" marB="0"/>
                </a:tc>
                <a:extLst>
                  <a:ext uri="{0D108BD9-81ED-4DB2-BD59-A6C34878D82A}">
                    <a16:rowId xmlns:a16="http://schemas.microsoft.com/office/drawing/2014/main" val="4231646607"/>
                  </a:ext>
                </a:extLst>
              </a:tr>
              <a:tr h="177677">
                <a:tc>
                  <a:txBody>
                    <a:bodyPr/>
                    <a:lstStyle/>
                    <a:p>
                      <a:pPr marR="90170" algn="just" hangingPunct="0">
                        <a:lnSpc>
                          <a:spcPct val="150000"/>
                        </a:lnSpc>
                      </a:pPr>
                      <a:r>
                        <a:rPr lang="ru-RU" sz="1200" kern="150">
                          <a:effectLst/>
                          <a:latin typeface="PT Astra Serif" panose="020A0603040505020204" pitchFamily="18" charset="-52"/>
                          <a:ea typeface="PT Astra Serif" panose="020A0603040505020204" pitchFamily="18" charset="-52"/>
                        </a:rPr>
                        <a:t>Постусловие</a:t>
                      </a:r>
                      <a:endParaRPr lang="ru-RU" sz="1200" kern="150">
                        <a:solidFill>
                          <a:srgbClr val="000000"/>
                        </a:solidFill>
                        <a:effectLst/>
                        <a:latin typeface="PT Astra Serif" panose="020A0603040505020204" pitchFamily="18" charset="-52"/>
                        <a:ea typeface="PT Astra Serif" panose="020A0603040505020204" pitchFamily="18" charset="-52"/>
                        <a:cs typeface="PT Astra Serif" panose="020A0603040505020204" pitchFamily="18" charset="-52"/>
                      </a:endParaRPr>
                    </a:p>
                  </a:txBody>
                  <a:tcPr marL="43248" marR="43248" marT="0" marB="0" anchor="ctr"/>
                </a:tc>
                <a:tc>
                  <a:txBody>
                    <a:bodyPr/>
                    <a:lstStyle/>
                    <a:p>
                      <a:pPr marR="90170" algn="just" hangingPunct="0">
                        <a:lnSpc>
                          <a:spcPct val="150000"/>
                        </a:lnSpc>
                      </a:pPr>
                      <a:r>
                        <a:rPr lang="ru-RU" sz="1200" kern="150" dirty="0">
                          <a:effectLst/>
                          <a:latin typeface="PT Astra Serif" panose="020A0603040505020204" pitchFamily="18" charset="-52"/>
                          <a:ea typeface="PT Astra Serif" panose="020A0603040505020204" pitchFamily="18" charset="-52"/>
                        </a:rPr>
                        <a:t>Пользователь удалён.</a:t>
                      </a:r>
                      <a:endParaRPr lang="ru-RU" sz="1200" kern="150" dirty="0">
                        <a:solidFill>
                          <a:srgbClr val="000000"/>
                        </a:solidFill>
                        <a:effectLst/>
                        <a:latin typeface="PT Astra Serif" panose="020A0603040505020204" pitchFamily="18" charset="-52"/>
                        <a:ea typeface="PT Astra Serif" panose="020A0603040505020204" pitchFamily="18" charset="-52"/>
                        <a:cs typeface="PT Astra Serif" panose="020A0603040505020204" pitchFamily="18" charset="-52"/>
                      </a:endParaRPr>
                    </a:p>
                  </a:txBody>
                  <a:tcPr marL="43248" marR="43248" marT="0" marB="0"/>
                </a:tc>
                <a:extLst>
                  <a:ext uri="{0D108BD9-81ED-4DB2-BD59-A6C34878D82A}">
                    <a16:rowId xmlns:a16="http://schemas.microsoft.com/office/drawing/2014/main" val="625883505"/>
                  </a:ext>
                </a:extLst>
              </a:tr>
              <a:tr h="177677">
                <a:tc>
                  <a:txBody>
                    <a:bodyPr/>
                    <a:lstStyle/>
                    <a:p>
                      <a:pPr marR="90170" algn="just" hangingPunct="0">
                        <a:lnSpc>
                          <a:spcPct val="150000"/>
                        </a:lnSpc>
                      </a:pPr>
                      <a:r>
                        <a:rPr lang="ru-RU" sz="1200" kern="150">
                          <a:effectLst/>
                          <a:latin typeface="PT Astra Serif" panose="020A0603040505020204" pitchFamily="18" charset="-52"/>
                          <a:ea typeface="PT Astra Serif" panose="020A0603040505020204" pitchFamily="18" charset="-52"/>
                        </a:rPr>
                        <a:t>Примечание/комментарии</a:t>
                      </a:r>
                      <a:endParaRPr lang="ru-RU" sz="1200" kern="150">
                        <a:solidFill>
                          <a:srgbClr val="000000"/>
                        </a:solidFill>
                        <a:effectLst/>
                        <a:latin typeface="PT Astra Serif" panose="020A0603040505020204" pitchFamily="18" charset="-52"/>
                        <a:ea typeface="PT Astra Serif" panose="020A0603040505020204" pitchFamily="18" charset="-52"/>
                        <a:cs typeface="PT Astra Serif" panose="020A0603040505020204" pitchFamily="18" charset="-52"/>
                      </a:endParaRPr>
                    </a:p>
                  </a:txBody>
                  <a:tcPr marL="43248" marR="43248" marT="0" marB="0" anchor="ctr"/>
                </a:tc>
                <a:tc>
                  <a:txBody>
                    <a:bodyPr/>
                    <a:lstStyle/>
                    <a:p>
                      <a:pPr marR="90170" algn="just" hangingPunct="0">
                        <a:lnSpc>
                          <a:spcPct val="150000"/>
                        </a:lnSpc>
                      </a:pPr>
                      <a:r>
                        <a:rPr lang="ru-RU" sz="1200" kern="150" dirty="0">
                          <a:effectLst/>
                          <a:latin typeface="PT Astra Serif" panose="020A0603040505020204" pitchFamily="18" charset="-52"/>
                          <a:ea typeface="PT Astra Serif" panose="020A0603040505020204" pitchFamily="18" charset="-52"/>
                        </a:rPr>
                        <a:t>Нет.</a:t>
                      </a:r>
                      <a:endParaRPr lang="ru-RU" sz="1200" kern="150" dirty="0">
                        <a:solidFill>
                          <a:srgbClr val="000000"/>
                        </a:solidFill>
                        <a:effectLst/>
                        <a:latin typeface="PT Astra Serif" panose="020A0603040505020204" pitchFamily="18" charset="-52"/>
                        <a:ea typeface="PT Astra Serif" panose="020A0603040505020204" pitchFamily="18" charset="-52"/>
                        <a:cs typeface="PT Astra Serif" panose="020A0603040505020204" pitchFamily="18" charset="-52"/>
                      </a:endParaRPr>
                    </a:p>
                  </a:txBody>
                  <a:tcPr marL="43248" marR="43248" marT="0" marB="0"/>
                </a:tc>
                <a:extLst>
                  <a:ext uri="{0D108BD9-81ED-4DB2-BD59-A6C34878D82A}">
                    <a16:rowId xmlns:a16="http://schemas.microsoft.com/office/drawing/2014/main" val="4075462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97461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86400" y="457200"/>
            <a:ext cx="12035520" cy="798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ctr">
              <a:lnSpc>
                <a:spcPct val="85000"/>
              </a:lnSpc>
            </a:pPr>
            <a:r>
              <a:rPr lang="ru-RU" sz="4800" b="0" strike="noStrike" spc="-52">
                <a:solidFill>
                  <a:srgbClr val="000000"/>
                </a:solidFill>
                <a:latin typeface="Times New Roman"/>
                <a:ea typeface="DejaVu Sans"/>
              </a:rPr>
              <a:t>ЗАКЛЮЧЕНИЕ</a:t>
            </a:r>
            <a:endParaRPr lang="ru-RU" sz="4800" b="0" strike="noStrike" spc="-1">
              <a:latin typeface="Arial"/>
            </a:endParaRPr>
          </a:p>
        </p:txBody>
      </p: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23600286-8C18-41E6-82C0-B374F18FC44A}"/>
              </a:ext>
            </a:extLst>
          </p:cNvPr>
          <p:cNvGrpSpPr/>
          <p:nvPr/>
        </p:nvGrpSpPr>
        <p:grpSpPr>
          <a:xfrm>
            <a:off x="596593" y="1622574"/>
            <a:ext cx="11015133" cy="4653646"/>
            <a:chOff x="812799" y="1631040"/>
            <a:chExt cx="11015133" cy="4653646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ACDE792-1FAC-4DB9-8364-08BAD7F85D60}"/>
                </a:ext>
              </a:extLst>
            </p:cNvPr>
            <p:cNvSpPr txBox="1"/>
            <p:nvPr/>
          </p:nvSpPr>
          <p:spPr>
            <a:xfrm>
              <a:off x="812799" y="1631040"/>
              <a:ext cx="11015133" cy="465364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indent="450215" algn="just" hangingPunct="0">
                <a:lnSpc>
                  <a:spcPct val="150000"/>
                </a:lnSpc>
              </a:pPr>
              <a:r>
                <a:rPr lang="ru-RU" sz="2000" kern="150" dirty="0">
                  <a:solidFill>
                    <a:srgbClr val="000000"/>
                  </a:solidFill>
                  <a:effectLst/>
                  <a:latin typeface="PT Astra Serif" panose="020A0603040505020204" pitchFamily="18" charset="-52"/>
                  <a:ea typeface="PT Astra Serif" panose="020A0603040505020204" pitchFamily="18" charset="-52"/>
                  <a:cs typeface="PT Astra Serif" panose="020A0603040505020204" pitchFamily="18" charset="-52"/>
                </a:rPr>
                <a:t>В данном курсовом проекте было разработано и протестировано приложение «Кофе пьём». Проанализирована предметная область, составлены тест-кейсы для тестируемых функций. Реализованы следующие функции:</a:t>
              </a:r>
            </a:p>
            <a:p>
              <a:pPr marL="342900" lvl="0" indent="-342900" algn="just" hangingPunct="0">
                <a:lnSpc>
                  <a:spcPct val="150000"/>
                </a:lnSpc>
                <a:spcAft>
                  <a:spcPts val="0"/>
                </a:spcAft>
                <a:buFont typeface="Symbol" panose="05050102010706020507" pitchFamily="18" charset="2"/>
                <a:buChar char=""/>
              </a:pPr>
              <a:r>
                <a:rPr lang="ru-RU" sz="2000" kern="150" dirty="0">
                  <a:solidFill>
                    <a:srgbClr val="000000"/>
                  </a:solidFill>
                  <a:effectLst/>
                  <a:latin typeface="PT Astra Serif" panose="020A0603040505020204" pitchFamily="18" charset="-52"/>
                  <a:ea typeface="PT Astra Serif" panose="020A0603040505020204" pitchFamily="18" charset="-52"/>
                  <a:cs typeface="PT Astra Serif" panose="020A0603040505020204" pitchFamily="18" charset="-52"/>
                </a:rPr>
                <a:t>Авторизация </a:t>
              </a:r>
            </a:p>
            <a:p>
              <a:pPr marL="342900" lvl="0" indent="-342900" algn="just" hangingPunct="0">
                <a:lnSpc>
                  <a:spcPct val="150000"/>
                </a:lnSpc>
                <a:spcAft>
                  <a:spcPts val="0"/>
                </a:spcAft>
                <a:buFont typeface="Symbol" panose="05050102010706020507" pitchFamily="18" charset="2"/>
                <a:buChar char=""/>
              </a:pPr>
              <a:r>
                <a:rPr lang="ru-RU" sz="2000" kern="150" dirty="0">
                  <a:solidFill>
                    <a:srgbClr val="000000"/>
                  </a:solidFill>
                  <a:effectLst/>
                  <a:latin typeface="PT Astra Serif" panose="020A0603040505020204" pitchFamily="18" charset="-52"/>
                  <a:ea typeface="PT Astra Serif" panose="020A0603040505020204" pitchFamily="18" charset="-52"/>
                  <a:cs typeface="PT Astra Serif" panose="020A0603040505020204" pitchFamily="18" charset="-52"/>
                </a:rPr>
                <a:t>Добавление пользователей</a:t>
              </a:r>
            </a:p>
            <a:p>
              <a:pPr marL="342900" lvl="0" indent="-342900" algn="just" hangingPunct="0">
                <a:lnSpc>
                  <a:spcPct val="150000"/>
                </a:lnSpc>
                <a:spcAft>
                  <a:spcPts val="0"/>
                </a:spcAft>
                <a:buFont typeface="Symbol" panose="05050102010706020507" pitchFamily="18" charset="2"/>
                <a:buChar char=""/>
              </a:pPr>
              <a:r>
                <a:rPr lang="ru-RU" sz="2000" kern="150" dirty="0">
                  <a:solidFill>
                    <a:srgbClr val="000000"/>
                  </a:solidFill>
                  <a:effectLst/>
                  <a:latin typeface="PT Astra Serif" panose="020A0603040505020204" pitchFamily="18" charset="-52"/>
                  <a:ea typeface="PT Astra Serif" panose="020A0603040505020204" pitchFamily="18" charset="-52"/>
                  <a:cs typeface="PT Astra Serif" panose="020A0603040505020204" pitchFamily="18" charset="-52"/>
                </a:rPr>
                <a:t>Удаление пользователей</a:t>
              </a:r>
            </a:p>
            <a:p>
              <a:pPr marL="342900" lvl="0" indent="-342900" algn="just" hangingPunct="0">
                <a:lnSpc>
                  <a:spcPct val="150000"/>
                </a:lnSpc>
                <a:spcAft>
                  <a:spcPts val="0"/>
                </a:spcAft>
                <a:buFont typeface="Symbol" panose="05050102010706020507" pitchFamily="18" charset="2"/>
                <a:buChar char=""/>
              </a:pPr>
              <a:r>
                <a:rPr lang="ru-RU" sz="2000" kern="150" dirty="0">
                  <a:solidFill>
                    <a:srgbClr val="000000"/>
                  </a:solidFill>
                  <a:effectLst/>
                  <a:latin typeface="PT Astra Serif" panose="020A0603040505020204" pitchFamily="18" charset="-52"/>
                  <a:ea typeface="PT Astra Serif" panose="020A0603040505020204" pitchFamily="18" charset="-52"/>
                  <a:cs typeface="PT Astra Serif" panose="020A0603040505020204" pitchFamily="18" charset="-52"/>
                </a:rPr>
                <a:t>Вывод блюд</a:t>
              </a:r>
            </a:p>
            <a:p>
              <a:pPr marL="342900" lvl="0" indent="-342900" algn="just" hangingPunct="0">
                <a:lnSpc>
                  <a:spcPct val="150000"/>
                </a:lnSpc>
                <a:spcAft>
                  <a:spcPts val="0"/>
                </a:spcAft>
                <a:buFont typeface="Symbol" panose="05050102010706020507" pitchFamily="18" charset="2"/>
                <a:buChar char=""/>
              </a:pPr>
              <a:r>
                <a:rPr lang="ru-RU" sz="2000" kern="150" dirty="0">
                  <a:solidFill>
                    <a:srgbClr val="000000"/>
                  </a:solidFill>
                  <a:effectLst/>
                  <a:latin typeface="PT Astra Serif" panose="020A0603040505020204" pitchFamily="18" charset="-52"/>
                  <a:ea typeface="PT Astra Serif" panose="020A0603040505020204" pitchFamily="18" charset="-52"/>
                  <a:cs typeface="PT Astra Serif" panose="020A0603040505020204" pitchFamily="18" charset="-52"/>
                </a:rPr>
                <a:t>Вывод заказов</a:t>
              </a:r>
            </a:p>
            <a:p>
              <a:pPr indent="450215" algn="just" hangingPunct="0">
                <a:lnSpc>
                  <a:spcPct val="150000"/>
                </a:lnSpc>
              </a:pPr>
              <a:r>
                <a:rPr lang="ru-RU" sz="2000" kern="150" dirty="0">
                  <a:solidFill>
                    <a:srgbClr val="000000"/>
                  </a:solidFill>
                  <a:effectLst/>
                  <a:latin typeface="PT Astra Serif" panose="020A0603040505020204" pitchFamily="18" charset="-52"/>
                  <a:ea typeface="PT Astra Serif" panose="020A0603040505020204" pitchFamily="18" charset="-52"/>
                  <a:cs typeface="PT Astra Serif" panose="020A0603040505020204" pitchFamily="18" charset="-52"/>
                </a:rPr>
                <a:t>Таким образом, главная цель и задачи курсового проекта по разработке и тестированию приложения «Кофе пьём» были выполнены.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065E237-39E7-455D-8CA0-C93F4BB6F43C}"/>
                </a:ext>
              </a:extLst>
            </p:cNvPr>
            <p:cNvSpPr txBox="1"/>
            <p:nvPr/>
          </p:nvSpPr>
          <p:spPr>
            <a:xfrm>
              <a:off x="4405086" y="2989943"/>
              <a:ext cx="3381828" cy="2345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lvl="0" indent="-342900" algn="just" hangingPunct="0">
                <a:lnSpc>
                  <a:spcPct val="150000"/>
                </a:lnSpc>
                <a:spcAft>
                  <a:spcPts val="0"/>
                </a:spcAft>
                <a:buFont typeface="Symbol" panose="05050102010706020507" pitchFamily="18" charset="2"/>
                <a:buChar char=""/>
              </a:pPr>
              <a:r>
                <a:rPr lang="ru-RU" sz="2000" kern="150" dirty="0">
                  <a:solidFill>
                    <a:srgbClr val="000000"/>
                  </a:solidFill>
                  <a:effectLst/>
                  <a:latin typeface="PT Astra Serif" panose="020A0603040505020204" pitchFamily="18" charset="-52"/>
                  <a:ea typeface="PT Astra Serif" panose="020A0603040505020204" pitchFamily="18" charset="-52"/>
                  <a:cs typeface="PT Astra Serif" panose="020A0603040505020204" pitchFamily="18" charset="-52"/>
                </a:rPr>
                <a:t>Создание заказов</a:t>
              </a:r>
            </a:p>
            <a:p>
              <a:pPr marL="342900" lvl="0" indent="-342900" algn="just" hangingPunct="0">
                <a:lnSpc>
                  <a:spcPct val="150000"/>
                </a:lnSpc>
                <a:spcAft>
                  <a:spcPts val="0"/>
                </a:spcAft>
                <a:buFont typeface="Symbol" panose="05050102010706020507" pitchFamily="18" charset="2"/>
                <a:buChar char=""/>
              </a:pPr>
              <a:r>
                <a:rPr lang="ru-RU" sz="2000" kern="150" dirty="0">
                  <a:solidFill>
                    <a:srgbClr val="000000"/>
                  </a:solidFill>
                  <a:effectLst/>
                  <a:latin typeface="PT Astra Serif" panose="020A0603040505020204" pitchFamily="18" charset="-52"/>
                  <a:ea typeface="PT Astra Serif" panose="020A0603040505020204" pitchFamily="18" charset="-52"/>
                  <a:cs typeface="PT Astra Serif" panose="020A0603040505020204" pitchFamily="18" charset="-52"/>
                </a:rPr>
                <a:t>Просмотр профиля</a:t>
              </a:r>
            </a:p>
            <a:p>
              <a:pPr marL="342900" lvl="0" indent="-342900" algn="just" hangingPunct="0">
                <a:lnSpc>
                  <a:spcPct val="150000"/>
                </a:lnSpc>
                <a:spcAft>
                  <a:spcPts val="0"/>
                </a:spcAft>
                <a:buFont typeface="Symbol" panose="05050102010706020507" pitchFamily="18" charset="2"/>
                <a:buChar char=""/>
              </a:pPr>
              <a:r>
                <a:rPr lang="ru-RU" sz="2000" kern="150" dirty="0">
                  <a:solidFill>
                    <a:srgbClr val="000000"/>
                  </a:solidFill>
                  <a:effectLst/>
                  <a:latin typeface="PT Astra Serif" panose="020A0603040505020204" pitchFamily="18" charset="-52"/>
                  <a:ea typeface="PT Astra Serif" panose="020A0603040505020204" pitchFamily="18" charset="-52"/>
                  <a:cs typeface="PT Astra Serif" panose="020A0603040505020204" pitchFamily="18" charset="-52"/>
                </a:rPr>
                <a:t>Смена пароля</a:t>
              </a:r>
            </a:p>
            <a:p>
              <a:pPr marL="342900" lvl="0" indent="-342900" algn="just" hangingPunct="0">
                <a:lnSpc>
                  <a:spcPct val="150000"/>
                </a:lnSpc>
                <a:spcAft>
                  <a:spcPts val="0"/>
                </a:spcAft>
                <a:buFont typeface="Symbol" panose="05050102010706020507" pitchFamily="18" charset="2"/>
                <a:buChar char=""/>
              </a:pPr>
              <a:r>
                <a:rPr lang="ru-RU" sz="2000" kern="150" dirty="0">
                  <a:solidFill>
                    <a:srgbClr val="000000"/>
                  </a:solidFill>
                  <a:effectLst/>
                  <a:latin typeface="PT Astra Serif" panose="020A0603040505020204" pitchFamily="18" charset="-52"/>
                  <a:ea typeface="PT Astra Serif" panose="020A0603040505020204" pitchFamily="18" charset="-52"/>
                  <a:cs typeface="PT Astra Serif" panose="020A0603040505020204" pitchFamily="18" charset="-52"/>
                </a:rPr>
                <a:t>Создание отчётов</a:t>
              </a:r>
            </a:p>
            <a:p>
              <a:pPr marL="342900" lvl="0" indent="-342900" algn="just" hangingPunct="0">
                <a:lnSpc>
                  <a:spcPct val="150000"/>
                </a:lnSpc>
                <a:spcAft>
                  <a:spcPts val="0"/>
                </a:spcAft>
                <a:buFont typeface="Symbol" panose="05050102010706020507" pitchFamily="18" charset="2"/>
                <a:buChar char=""/>
              </a:pPr>
              <a:r>
                <a:rPr lang="ru-RU" sz="2000" kern="150" dirty="0">
                  <a:solidFill>
                    <a:srgbClr val="000000"/>
                  </a:solidFill>
                  <a:effectLst/>
                  <a:latin typeface="PT Astra Serif" panose="020A0603040505020204" pitchFamily="18" charset="-52"/>
                  <a:ea typeface="PT Astra Serif" panose="020A0603040505020204" pitchFamily="18" charset="-52"/>
                  <a:cs typeface="PT Astra Serif" panose="020A0603040505020204" pitchFamily="18" charset="-52"/>
                </a:rPr>
                <a:t>Добавление блюд </a:t>
              </a: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0" y="2371320"/>
            <a:ext cx="12191040" cy="1505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ctr">
              <a:lnSpc>
                <a:spcPct val="85000"/>
              </a:lnSpc>
            </a:pPr>
            <a:r>
              <a:rPr lang="ru-RU" sz="4800" b="0" strike="noStrike" spc="-52" dirty="0">
                <a:solidFill>
                  <a:srgbClr val="000000"/>
                </a:solidFill>
                <a:latin typeface="Times New Roman"/>
                <a:ea typeface="DejaVu Sans"/>
              </a:rPr>
              <a:t>СПАСИБО ЗА</a:t>
            </a:r>
            <a:r>
              <a:rPr lang="en-US" sz="4800" spc="-52" dirty="0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ru-RU" sz="4800" spc="-52" dirty="0">
                <a:solidFill>
                  <a:srgbClr val="000000"/>
                </a:solidFill>
                <a:latin typeface="Times New Roman"/>
                <a:ea typeface="DejaVu Sans"/>
              </a:rPr>
              <a:t>ВНИМАНИЕ</a:t>
            </a:r>
            <a:r>
              <a:rPr lang="ru-RU" sz="4800" b="0" strike="noStrike" spc="-52" dirty="0">
                <a:solidFill>
                  <a:srgbClr val="000000"/>
                </a:solidFill>
                <a:latin typeface="Times New Roman"/>
                <a:ea typeface="DejaVu Sans"/>
              </a:rPr>
              <a:t>!</a:t>
            </a:r>
            <a:endParaRPr lang="ru-RU" sz="4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0" y="336600"/>
            <a:ext cx="12191040" cy="846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ctr">
              <a:lnSpc>
                <a:spcPct val="85000"/>
              </a:lnSpc>
            </a:pPr>
            <a:r>
              <a:rPr lang="ru-RU" sz="4800" b="0" strike="noStrike" spc="-52" dirty="0">
                <a:solidFill>
                  <a:srgbClr val="000000"/>
                </a:solidFill>
                <a:latin typeface="Times New Roman"/>
                <a:ea typeface="DejaVu Sans"/>
              </a:rPr>
              <a:t>ЦЕЛЬ РАБОТЫ</a:t>
            </a:r>
            <a:endParaRPr lang="ru-RU" sz="4800" b="0" strike="noStrike" spc="-1" dirty="0"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448920" y="1535400"/>
            <a:ext cx="11138040" cy="4409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F0B0BB28-B896-4852-ADCF-550C56FF8554}"/>
              </a:ext>
            </a:extLst>
          </p:cNvPr>
          <p:cNvGrpSpPr/>
          <p:nvPr/>
        </p:nvGrpSpPr>
        <p:grpSpPr>
          <a:xfrm>
            <a:off x="1189240" y="2105139"/>
            <a:ext cx="10092267" cy="4191981"/>
            <a:chOff x="605040" y="2105139"/>
            <a:chExt cx="10092267" cy="4191981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C525C780-21C1-428E-9F39-65E64A8CFF6A}"/>
                </a:ext>
              </a:extLst>
            </p:cNvPr>
            <p:cNvSpPr txBox="1"/>
            <p:nvPr/>
          </p:nvSpPr>
          <p:spPr>
            <a:xfrm>
              <a:off x="605040" y="2105139"/>
              <a:ext cx="10092267" cy="41919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ru-RU" sz="2000" dirty="0">
                  <a:latin typeface="PT Astra Serif" panose="020A0603040505020204" pitchFamily="18" charset="-52"/>
                  <a:ea typeface="PT Astra Serif" panose="020A0603040505020204" pitchFamily="18" charset="-52"/>
                </a:rPr>
                <a:t>Цель данного курсового проекта – разработать и протестировать приложение «Кофе пьём»</a:t>
              </a:r>
            </a:p>
            <a:p>
              <a:pPr algn="just">
                <a:lnSpc>
                  <a:spcPct val="150000"/>
                </a:lnSpc>
              </a:pPr>
              <a:endParaRPr lang="ru-RU" sz="2000" dirty="0">
                <a:latin typeface="PT Astra Serif" panose="020A0603040505020204" pitchFamily="18" charset="-52"/>
                <a:ea typeface="PT Astra Serif" panose="020A0603040505020204" pitchFamily="18" charset="-52"/>
              </a:endParaRPr>
            </a:p>
            <a:p>
              <a:pPr algn="just">
                <a:lnSpc>
                  <a:spcPct val="150000"/>
                </a:lnSpc>
              </a:pPr>
              <a:r>
                <a:rPr lang="ru-RU" sz="2000" dirty="0">
                  <a:latin typeface="PT Astra Serif" panose="020A0603040505020204" pitchFamily="18" charset="-52"/>
                  <a:ea typeface="PT Astra Serif" panose="020A0603040505020204" pitchFamily="18" charset="-52"/>
                </a:rPr>
                <a:t>В приложении необходимо реализовать:</a:t>
              </a:r>
            </a:p>
            <a:p>
              <a:pPr marL="342900" indent="-34290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ru-RU" sz="2000" dirty="0">
                  <a:latin typeface="PT Astra Serif" panose="020A0603040505020204" pitchFamily="18" charset="-52"/>
                  <a:ea typeface="PT Astra Serif" panose="020A0603040505020204" pitchFamily="18" charset="-52"/>
                </a:rPr>
                <a:t>Авторизация</a:t>
              </a:r>
            </a:p>
            <a:p>
              <a:pPr marL="342900" indent="-34290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ru-RU" sz="2000" dirty="0">
                  <a:latin typeface="PT Astra Serif" panose="020A0603040505020204" pitchFamily="18" charset="-52"/>
                  <a:ea typeface="PT Astra Serif" panose="020A0603040505020204" pitchFamily="18" charset="-52"/>
                </a:rPr>
                <a:t>Создание пользователей</a:t>
              </a:r>
            </a:p>
            <a:p>
              <a:pPr marL="342900" indent="-34290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ru-RU" sz="2000" dirty="0">
                  <a:latin typeface="PT Astra Serif" panose="020A0603040505020204" pitchFamily="18" charset="-52"/>
                  <a:ea typeface="PT Astra Serif" panose="020A0603040505020204" pitchFamily="18" charset="-52"/>
                </a:rPr>
                <a:t>Удаление пользователей</a:t>
              </a:r>
            </a:p>
            <a:p>
              <a:pPr marL="342900" indent="-34290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ru-RU" sz="2000" dirty="0">
                  <a:latin typeface="PT Astra Serif" panose="020A0603040505020204" pitchFamily="18" charset="-52"/>
                  <a:ea typeface="PT Astra Serif" panose="020A0603040505020204" pitchFamily="18" charset="-52"/>
                </a:rPr>
                <a:t>Вывод блюд</a:t>
              </a:r>
            </a:p>
            <a:p>
              <a:pPr marL="342900" indent="-34290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ru-RU" sz="2000" dirty="0">
                  <a:latin typeface="PT Astra Serif" panose="020A0603040505020204" pitchFamily="18" charset="-52"/>
                  <a:ea typeface="PT Astra Serif" panose="020A0603040505020204" pitchFamily="18" charset="-52"/>
                </a:rPr>
                <a:t>Вывод заказов</a:t>
              </a:r>
            </a:p>
            <a:p>
              <a:pPr algn="just">
                <a:lnSpc>
                  <a:spcPct val="150000"/>
                </a:lnSpc>
              </a:pPr>
              <a:endParaRPr lang="ru-RU" sz="2000" dirty="0">
                <a:latin typeface="PT Astra Serif" panose="020A0603040505020204" pitchFamily="18" charset="-52"/>
                <a:ea typeface="PT Astra Serif" panose="020A0603040505020204" pitchFamily="18" charset="-52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B5ABDA14-E214-428B-8837-D998E6BD5FF6}"/>
                </a:ext>
              </a:extLst>
            </p:cNvPr>
            <p:cNvSpPr txBox="1"/>
            <p:nvPr/>
          </p:nvSpPr>
          <p:spPr>
            <a:xfrm>
              <a:off x="4131406" y="3513667"/>
              <a:ext cx="3039534" cy="2345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ru-RU" sz="2000" dirty="0">
                  <a:latin typeface="PT Astra Serif" panose="020A0603040505020204" pitchFamily="18" charset="-52"/>
                  <a:ea typeface="PT Astra Serif" panose="020A0603040505020204" pitchFamily="18" charset="-52"/>
                </a:rPr>
                <a:t>Создание заказов</a:t>
              </a:r>
            </a:p>
            <a:p>
              <a:pPr marL="342900" indent="-34290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ru-RU" sz="2000" dirty="0">
                  <a:latin typeface="PT Astra Serif" panose="020A0603040505020204" pitchFamily="18" charset="-52"/>
                  <a:ea typeface="PT Astra Serif" panose="020A0603040505020204" pitchFamily="18" charset="-52"/>
                </a:rPr>
                <a:t>Просмотр профиля</a:t>
              </a:r>
            </a:p>
            <a:p>
              <a:pPr marL="342900" indent="-34290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ru-RU" sz="2000" dirty="0">
                  <a:latin typeface="PT Astra Serif" panose="020A0603040505020204" pitchFamily="18" charset="-52"/>
                  <a:ea typeface="PT Astra Serif" panose="020A0603040505020204" pitchFamily="18" charset="-52"/>
                </a:rPr>
                <a:t>Смена пароля</a:t>
              </a:r>
            </a:p>
            <a:p>
              <a:pPr marL="342900" indent="-34290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ru-RU" sz="2000" dirty="0">
                  <a:latin typeface="PT Astra Serif" panose="020A0603040505020204" pitchFamily="18" charset="-52"/>
                  <a:ea typeface="PT Astra Serif" panose="020A0603040505020204" pitchFamily="18" charset="-52"/>
                </a:rPr>
                <a:t>Создание отчётов</a:t>
              </a:r>
            </a:p>
            <a:p>
              <a:pPr marL="342900" indent="-34290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ru-RU" sz="2000" dirty="0">
                  <a:latin typeface="PT Astra Serif" panose="020A0603040505020204" pitchFamily="18" charset="-52"/>
                  <a:ea typeface="PT Astra Serif" panose="020A0603040505020204" pitchFamily="18" charset="-52"/>
                </a:rPr>
                <a:t>Добавление блюд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0" y="258840"/>
            <a:ext cx="12191040" cy="980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ctr">
              <a:lnSpc>
                <a:spcPct val="85000"/>
              </a:lnSpc>
            </a:pPr>
            <a:r>
              <a:rPr lang="ru-RU" sz="4800" b="0" strike="noStrike" spc="-52">
                <a:solidFill>
                  <a:srgbClr val="000000"/>
                </a:solidFill>
                <a:latin typeface="Times New Roman"/>
                <a:ea typeface="DejaVu Sans"/>
              </a:rPr>
              <a:t>ЗАДАЧИ</a:t>
            </a:r>
            <a:endParaRPr lang="ru-RU" sz="4800" b="0" strike="noStrike" spc="-1"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1097280" y="1845720"/>
            <a:ext cx="10057320" cy="402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B996FDE-0D5B-4828-9B31-2BA2FDB6785E}"/>
              </a:ext>
            </a:extLst>
          </p:cNvPr>
          <p:cNvSpPr txBox="1"/>
          <p:nvPr/>
        </p:nvSpPr>
        <p:spPr>
          <a:xfrm>
            <a:off x="1210733" y="2099733"/>
            <a:ext cx="9943867" cy="3246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359410" indent="450215" algn="just" hangingPunct="0">
              <a:lnSpc>
                <a:spcPct val="150000"/>
              </a:lnSpc>
            </a:pPr>
            <a:r>
              <a:rPr lang="ru-RU" sz="2800" kern="150" dirty="0">
                <a:solidFill>
                  <a:srgbClr val="000000"/>
                </a:solidFill>
                <a:effectLst/>
                <a:latin typeface="PT Astra Serif" panose="020A0603040505020204" pitchFamily="18" charset="-52"/>
                <a:ea typeface="PT Astra Serif" panose="020A0603040505020204" pitchFamily="18" charset="-52"/>
                <a:cs typeface="PT Astra Serif" panose="020A0603040505020204" pitchFamily="18" charset="-52"/>
              </a:rPr>
              <a:t>1. Провести анализ предметной области. </a:t>
            </a:r>
          </a:p>
          <a:p>
            <a:pPr marR="359410" indent="450215" algn="just" hangingPunct="0">
              <a:lnSpc>
                <a:spcPct val="150000"/>
              </a:lnSpc>
            </a:pPr>
            <a:r>
              <a:rPr lang="ru-RU" sz="2800" kern="150" dirty="0">
                <a:solidFill>
                  <a:srgbClr val="000000"/>
                </a:solidFill>
                <a:effectLst/>
                <a:latin typeface="PT Astra Serif" panose="020A0603040505020204" pitchFamily="18" charset="-52"/>
                <a:ea typeface="PT Astra Serif" panose="020A0603040505020204" pitchFamily="18" charset="-52"/>
                <a:cs typeface="PT Astra Serif" panose="020A0603040505020204" pitchFamily="18" charset="-52"/>
              </a:rPr>
              <a:t>2. Разработать требования к информационной системе. </a:t>
            </a:r>
          </a:p>
          <a:p>
            <a:pPr marR="359410" indent="450215" algn="just" hangingPunct="0">
              <a:lnSpc>
                <a:spcPct val="150000"/>
              </a:lnSpc>
            </a:pPr>
            <a:r>
              <a:rPr lang="ru-RU" sz="2800" kern="150" dirty="0">
                <a:solidFill>
                  <a:srgbClr val="000000"/>
                </a:solidFill>
                <a:effectLst/>
                <a:latin typeface="PT Astra Serif" panose="020A0603040505020204" pitchFamily="18" charset="-52"/>
                <a:ea typeface="PT Astra Serif" panose="020A0603040505020204" pitchFamily="18" charset="-52"/>
                <a:cs typeface="PT Astra Serif" panose="020A0603040505020204" pitchFamily="18" charset="-52"/>
              </a:rPr>
              <a:t>3. Описать тестовые случаи. </a:t>
            </a:r>
          </a:p>
          <a:p>
            <a:pPr marR="359410" indent="450215" algn="just" hangingPunct="0">
              <a:lnSpc>
                <a:spcPct val="150000"/>
              </a:lnSpc>
            </a:pPr>
            <a:r>
              <a:rPr lang="ru-RU" sz="2800" kern="150" dirty="0">
                <a:solidFill>
                  <a:srgbClr val="000000"/>
                </a:solidFill>
                <a:effectLst/>
                <a:latin typeface="PT Astra Serif" panose="020A0603040505020204" pitchFamily="18" charset="-52"/>
                <a:ea typeface="PT Astra Serif" panose="020A0603040505020204" pitchFamily="18" charset="-52"/>
                <a:cs typeface="PT Astra Serif" panose="020A0603040505020204" pitchFamily="18" charset="-52"/>
              </a:rPr>
              <a:t>4. Подобрать наборы данных для тестирования. </a:t>
            </a:r>
          </a:p>
          <a:p>
            <a:pPr marR="359410" indent="450215" algn="just" hangingPunct="0">
              <a:lnSpc>
                <a:spcPct val="150000"/>
              </a:lnSpc>
            </a:pPr>
            <a:r>
              <a:rPr lang="ru-RU" sz="2800" kern="150" dirty="0">
                <a:solidFill>
                  <a:srgbClr val="000000"/>
                </a:solidFill>
                <a:effectLst/>
                <a:latin typeface="PT Astra Serif" panose="020A0603040505020204" pitchFamily="18" charset="-52"/>
                <a:ea typeface="PT Astra Serif" panose="020A0603040505020204" pitchFamily="18" charset="-52"/>
                <a:cs typeface="PT Astra Serif" panose="020A0603040505020204" pitchFamily="18" charset="-52"/>
              </a:rPr>
              <a:t>5. Провести тестирование функций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0" y="224280"/>
            <a:ext cx="12191040" cy="1083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ctr">
              <a:lnSpc>
                <a:spcPct val="85000"/>
              </a:lnSpc>
            </a:pPr>
            <a:r>
              <a:rPr lang="ru-RU" sz="4800" b="0" strike="noStrike" spc="-52">
                <a:solidFill>
                  <a:srgbClr val="000000"/>
                </a:solidFill>
                <a:latin typeface="Times New Roman"/>
                <a:ea typeface="DejaVu Sans"/>
              </a:rPr>
              <a:t>Инструменты тестирования</a:t>
            </a:r>
            <a:endParaRPr lang="ru-RU" sz="4800" b="0" strike="noStrike" spc="-1"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0" y="1506960"/>
            <a:ext cx="12191040" cy="5349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>
            <a:normAutofit/>
          </a:bodyPr>
          <a:lstStyle/>
          <a:p>
            <a:pPr marL="7128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lang="ru-RU" sz="1800" b="0" strike="noStrike" spc="-1">
              <a:latin typeface="Arial"/>
            </a:endParaRPr>
          </a:p>
          <a:p>
            <a:pPr marL="7128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lang="ru-RU" sz="1800" b="0" strike="noStrike" spc="-1">
              <a:latin typeface="Arial"/>
            </a:endParaRPr>
          </a:p>
          <a:p>
            <a:pPr marL="7128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lang="ru-RU" sz="1800" b="0" strike="noStrike" spc="-1">
              <a:latin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C0D018-5A5C-4386-87F9-FD911922CB26}"/>
              </a:ext>
            </a:extLst>
          </p:cNvPr>
          <p:cNvSpPr txBox="1"/>
          <p:nvPr/>
        </p:nvSpPr>
        <p:spPr>
          <a:xfrm>
            <a:off x="1123586" y="2252132"/>
            <a:ext cx="9943867" cy="2600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359410" hangingPunct="0">
              <a:lnSpc>
                <a:spcPct val="150000"/>
              </a:lnSpc>
            </a:pPr>
            <a:r>
              <a:rPr lang="ru-RU" sz="2800" kern="150" dirty="0">
                <a:solidFill>
                  <a:srgbClr val="000000"/>
                </a:solidFill>
                <a:effectLst/>
                <a:latin typeface="PT Astra Serif" panose="020A0603040505020204" pitchFamily="18" charset="-52"/>
                <a:ea typeface="PT Astra Serif" panose="020A0603040505020204" pitchFamily="18" charset="-52"/>
                <a:cs typeface="PT Astra Serif" panose="020A0603040505020204" pitchFamily="18" charset="-52"/>
              </a:rPr>
              <a:t>Тест-кейсы (Test </a:t>
            </a:r>
            <a:r>
              <a:rPr lang="ru-RU" sz="2800" kern="150" dirty="0" err="1">
                <a:solidFill>
                  <a:srgbClr val="000000"/>
                </a:solidFill>
                <a:effectLst/>
                <a:latin typeface="PT Astra Serif" panose="020A0603040505020204" pitchFamily="18" charset="-52"/>
                <a:ea typeface="PT Astra Serif" panose="020A0603040505020204" pitchFamily="18" charset="-52"/>
                <a:cs typeface="PT Astra Serif" panose="020A0603040505020204" pitchFamily="18" charset="-52"/>
              </a:rPr>
              <a:t>cases</a:t>
            </a:r>
            <a:r>
              <a:rPr lang="ru-RU" sz="2800" kern="150" dirty="0">
                <a:solidFill>
                  <a:srgbClr val="000000"/>
                </a:solidFill>
                <a:effectLst/>
                <a:latin typeface="PT Astra Serif" panose="020A0603040505020204" pitchFamily="18" charset="-52"/>
                <a:ea typeface="PT Astra Serif" panose="020A0603040505020204" pitchFamily="18" charset="-52"/>
                <a:cs typeface="PT Astra Serif" panose="020A0603040505020204" pitchFamily="18" charset="-52"/>
              </a:rPr>
              <a:t>) — это сценарии, которые используются для измерения функциональности приложения в наборе определенных действий или условий для проверки ожидаемых результатов.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0" y="224280"/>
            <a:ext cx="12191040" cy="1083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ctr">
              <a:lnSpc>
                <a:spcPct val="85000"/>
              </a:lnSpc>
            </a:pPr>
            <a:r>
              <a:rPr lang="ru-RU" sz="4800" b="0" strike="noStrike" spc="-52">
                <a:solidFill>
                  <a:srgbClr val="000000"/>
                </a:solidFill>
                <a:latin typeface="Times New Roman"/>
                <a:ea typeface="DejaVu Sans"/>
              </a:rPr>
              <a:t>Результаты работы системы</a:t>
            </a:r>
            <a:endParaRPr lang="ru-RU" sz="4800" b="0" strike="noStrike" spc="-1"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0" y="1506960"/>
            <a:ext cx="12191040" cy="5349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>
            <a:normAutofit/>
          </a:bodyPr>
          <a:lstStyle/>
          <a:p>
            <a:pPr marL="7128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lang="ru-RU" sz="1800" b="0" strike="noStrike" spc="-1">
              <a:latin typeface="Arial"/>
            </a:endParaRPr>
          </a:p>
          <a:p>
            <a:pPr marL="7128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lang="ru-RU" sz="1800" b="0" strike="noStrike" spc="-1">
              <a:latin typeface="Arial"/>
            </a:endParaRPr>
          </a:p>
          <a:p>
            <a:pPr marL="7128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lang="ru-RU" sz="1800" b="0" strike="noStrike" spc="-1">
              <a:latin typeface="Arial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8F54A22-ED84-4FE3-8A46-DE416703400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531665" y="1852105"/>
            <a:ext cx="9127709" cy="5005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566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0" y="258840"/>
            <a:ext cx="12191040" cy="999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ctr">
              <a:lnSpc>
                <a:spcPct val="85000"/>
              </a:lnSpc>
            </a:pPr>
            <a:r>
              <a:rPr lang="ru-RU" sz="4800" b="0" strike="noStrike" spc="-52">
                <a:solidFill>
                  <a:srgbClr val="000000"/>
                </a:solidFill>
                <a:latin typeface="Times New Roman"/>
                <a:ea typeface="DejaVu Sans"/>
              </a:rPr>
              <a:t>Примеры тест-кейсов</a:t>
            </a:r>
            <a:endParaRPr lang="ru-RU" sz="4800" b="0" strike="noStrike" spc="-1">
              <a:latin typeface="Arial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07C8E8D-5830-4A2F-BD85-1B5B4FC896E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556226" y="1750390"/>
            <a:ext cx="9079547" cy="510761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0" y="224280"/>
            <a:ext cx="12191040" cy="1083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ctr">
              <a:lnSpc>
                <a:spcPct val="85000"/>
              </a:lnSpc>
            </a:pPr>
            <a:r>
              <a:rPr lang="ru-RU" sz="4800" b="0" strike="noStrike" spc="-52">
                <a:solidFill>
                  <a:srgbClr val="000000"/>
                </a:solidFill>
                <a:latin typeface="Times New Roman"/>
                <a:ea typeface="DejaVu Sans"/>
              </a:rPr>
              <a:t>Результаты работы системы</a:t>
            </a:r>
            <a:endParaRPr lang="ru-RU" sz="4800" b="0" strike="noStrike" spc="-1"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0" y="1506960"/>
            <a:ext cx="12191040" cy="5349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>
            <a:normAutofit/>
          </a:bodyPr>
          <a:lstStyle/>
          <a:p>
            <a:pPr marL="7128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lang="ru-RU" sz="1800" b="0" strike="noStrike" spc="-1">
              <a:latin typeface="Arial"/>
            </a:endParaRPr>
          </a:p>
          <a:p>
            <a:pPr marL="7128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lang="ru-RU" sz="1800" b="0" strike="noStrike" spc="-1">
              <a:latin typeface="Arial"/>
            </a:endParaRPr>
          </a:p>
          <a:p>
            <a:pPr marL="7128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lang="ru-RU" sz="1800" b="0" strike="noStrike" spc="-1">
              <a:latin typeface="Arial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EF0F9FF-44D7-4709-8698-914B7F321F9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100186" y="1505880"/>
            <a:ext cx="9990667" cy="5351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257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0" y="224280"/>
            <a:ext cx="12191040" cy="1083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ctr">
              <a:lnSpc>
                <a:spcPct val="85000"/>
              </a:lnSpc>
            </a:pPr>
            <a:r>
              <a:rPr lang="ru-RU" sz="4800" b="0" strike="noStrike" spc="-52">
                <a:solidFill>
                  <a:srgbClr val="000000"/>
                </a:solidFill>
                <a:latin typeface="Times New Roman"/>
                <a:ea typeface="DejaVu Sans"/>
              </a:rPr>
              <a:t>Результаты работы системы</a:t>
            </a:r>
            <a:endParaRPr lang="ru-RU" sz="4800" b="0" strike="noStrike" spc="-1"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0" y="1506960"/>
            <a:ext cx="12191040" cy="5349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>
            <a:normAutofit/>
          </a:bodyPr>
          <a:lstStyle/>
          <a:p>
            <a:pPr marL="7128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lang="ru-RU" sz="1800" b="0" strike="noStrike" spc="-1">
              <a:latin typeface="Arial"/>
            </a:endParaRPr>
          </a:p>
          <a:p>
            <a:pPr marL="7128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lang="ru-RU" sz="1800" b="0" strike="noStrike" spc="-1">
              <a:latin typeface="Arial"/>
            </a:endParaRPr>
          </a:p>
          <a:p>
            <a:pPr marL="7128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lang="ru-RU" sz="1800" b="0" strike="noStrike" spc="-1">
              <a:latin typeface="Arial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5792D97-B76F-41BA-B3E8-5043E31A25F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80082" y="1897697"/>
            <a:ext cx="4339590" cy="4180205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639769A-30CC-444A-A2CB-5BF507CF7FF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780829" y="1897697"/>
            <a:ext cx="5849054" cy="418020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0" y="224280"/>
            <a:ext cx="12191040" cy="1083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ctr">
              <a:lnSpc>
                <a:spcPct val="85000"/>
              </a:lnSpc>
            </a:pPr>
            <a:r>
              <a:rPr lang="ru-RU" sz="4800" b="0" strike="noStrike" spc="-52">
                <a:solidFill>
                  <a:srgbClr val="000000"/>
                </a:solidFill>
                <a:latin typeface="Times New Roman"/>
                <a:ea typeface="DejaVu Sans"/>
              </a:rPr>
              <a:t>Результаты работы системы</a:t>
            </a:r>
            <a:endParaRPr lang="ru-RU" sz="4800" b="0" strike="noStrike" spc="-1"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0" y="1506960"/>
            <a:ext cx="12191040" cy="5349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>
            <a:normAutofit/>
          </a:bodyPr>
          <a:lstStyle/>
          <a:p>
            <a:pPr marL="7128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lang="ru-RU" sz="1800" b="0" strike="noStrike" spc="-1">
              <a:latin typeface="Arial"/>
            </a:endParaRPr>
          </a:p>
          <a:p>
            <a:pPr marL="7128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lang="ru-RU" sz="1800" b="0" strike="noStrike" spc="-1">
              <a:latin typeface="Arial"/>
            </a:endParaRPr>
          </a:p>
          <a:p>
            <a:pPr marL="7128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lang="ru-RU" sz="1800" b="0" strike="noStrike" spc="-1">
              <a:latin typeface="Arial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B1854E3-476F-4DFD-B271-643A7BB299E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462616" y="1918304"/>
            <a:ext cx="3472721" cy="416189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4197B08-8FCE-479D-8CD1-DC124C25469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397953" y="1918304"/>
            <a:ext cx="4516388" cy="4166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697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406</TotalTime>
  <Words>1472</Words>
  <Application>Microsoft Office PowerPoint</Application>
  <PresentationFormat>Широкоэкранный</PresentationFormat>
  <Paragraphs>284</Paragraphs>
  <Slides>18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18</vt:i4>
      </vt:variant>
    </vt:vector>
  </HeadingPairs>
  <TitlesOfParts>
    <vt:vector size="25" baseType="lpstr">
      <vt:lpstr>Arial</vt:lpstr>
      <vt:lpstr>PT Astra Serif</vt:lpstr>
      <vt:lpstr>Symbol</vt:lpstr>
      <vt:lpstr>Times New Roman</vt:lpstr>
      <vt:lpstr>Wingdings</vt:lpstr>
      <vt:lpstr>Office Theme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ОГБПОУ «Томский техникум информационных технологий       Первичный отчет по производственной практике</dc:title>
  <dc:subject/>
  <dc:creator>WereWolf</dc:creator>
  <dc:description/>
  <cp:lastModifiedBy>Vladislav</cp:lastModifiedBy>
  <cp:revision>58</cp:revision>
  <dcterms:created xsi:type="dcterms:W3CDTF">2017-02-06T05:07:37Z</dcterms:created>
  <dcterms:modified xsi:type="dcterms:W3CDTF">2023-06-01T13:59:42Z</dcterms:modified>
  <dc:language>ru-RU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0</vt:i4>
  </property>
  <property fmtid="{D5CDD505-2E9C-101B-9397-08002B2CF9AE}" pid="3" name="HyperlinksChanged">
    <vt:bool>false</vt:bool>
  </property>
  <property fmtid="{D5CDD505-2E9C-101B-9397-08002B2CF9AE}" pid="4" name="LinksUpToDate">
    <vt:bool>false</vt:bool>
  </property>
  <property fmtid="{D5CDD505-2E9C-101B-9397-08002B2CF9AE}" pid="5" name="MMClips">
    <vt:i4>0</vt:i4>
  </property>
  <property fmtid="{D5CDD505-2E9C-101B-9397-08002B2CF9AE}" pid="6" name="Notes">
    <vt:i4>0</vt:i4>
  </property>
  <property fmtid="{D5CDD505-2E9C-101B-9397-08002B2CF9AE}" pid="7" name="PresentationFormat">
    <vt:lpwstr>Широкоэкранный</vt:lpwstr>
  </property>
  <property fmtid="{D5CDD505-2E9C-101B-9397-08002B2CF9AE}" pid="8" name="ScaleCrop">
    <vt:bool>false</vt:bool>
  </property>
  <property fmtid="{D5CDD505-2E9C-101B-9397-08002B2CF9AE}" pid="9" name="ShareDoc">
    <vt:bool>false</vt:bool>
  </property>
  <property fmtid="{D5CDD505-2E9C-101B-9397-08002B2CF9AE}" pid="10" name="Slides">
    <vt:i4>8</vt:i4>
  </property>
</Properties>
</file>