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8" r:id="rId3"/>
    <p:sldId id="259" r:id="rId4"/>
    <p:sldId id="260" r:id="rId5"/>
    <p:sldId id="261" r:id="rId6"/>
    <p:sldId id="267" r:id="rId7"/>
    <p:sldId id="263" r:id="rId8"/>
    <p:sldId id="264" r:id="rId9"/>
    <p:sldId id="262" r:id="rId10"/>
    <p:sldId id="265" r:id="rId11"/>
    <p:sldId id="257" r:id="rId12"/>
    <p:sldId id="275" r:id="rId13"/>
    <p:sldId id="299" r:id="rId14"/>
    <p:sldId id="300" r:id="rId15"/>
    <p:sldId id="268" r:id="rId16"/>
    <p:sldId id="276" r:id="rId17"/>
    <p:sldId id="283" r:id="rId18"/>
    <p:sldId id="274" r:id="rId19"/>
    <p:sldId id="307" r:id="rId20"/>
    <p:sldId id="318" r:id="rId21"/>
    <p:sldId id="320" r:id="rId22"/>
    <p:sldId id="319" r:id="rId23"/>
    <p:sldId id="270" r:id="rId24"/>
    <p:sldId id="302" r:id="rId25"/>
    <p:sldId id="269" r:id="rId26"/>
    <p:sldId id="297" r:id="rId27"/>
    <p:sldId id="272" r:id="rId28"/>
    <p:sldId id="277" r:id="rId29"/>
    <p:sldId id="281" r:id="rId30"/>
    <p:sldId id="303" r:id="rId31"/>
    <p:sldId id="304" r:id="rId32"/>
    <p:sldId id="279" r:id="rId33"/>
    <p:sldId id="282" r:id="rId34"/>
    <p:sldId id="321" r:id="rId35"/>
    <p:sldId id="312" r:id="rId36"/>
    <p:sldId id="308" r:id="rId37"/>
    <p:sldId id="309" r:id="rId38"/>
    <p:sldId id="310" r:id="rId39"/>
    <p:sldId id="311" r:id="rId40"/>
    <p:sldId id="271" r:id="rId41"/>
    <p:sldId id="278" r:id="rId42"/>
    <p:sldId id="301" r:id="rId43"/>
    <p:sldId id="273" r:id="rId44"/>
    <p:sldId id="305" r:id="rId45"/>
    <p:sldId id="306" r:id="rId46"/>
    <p:sldId id="284" r:id="rId47"/>
    <p:sldId id="285" r:id="rId48"/>
    <p:sldId id="313" r:id="rId49"/>
    <p:sldId id="286" r:id="rId50"/>
    <p:sldId id="314" r:id="rId51"/>
    <p:sldId id="287" r:id="rId52"/>
    <p:sldId id="315" r:id="rId53"/>
    <p:sldId id="317" r:id="rId54"/>
    <p:sldId id="322" r:id="rId55"/>
    <p:sldId id="291" r:id="rId56"/>
    <p:sldId id="292" r:id="rId57"/>
    <p:sldId id="289" r:id="rId58"/>
    <p:sldId id="316" r:id="rId59"/>
    <p:sldId id="290" r:id="rId60"/>
    <p:sldId id="293" r:id="rId61"/>
    <p:sldId id="295" r:id="rId62"/>
    <p:sldId id="29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D3A444-30C4-4971-AA5F-1375266DB483}">
          <p14:sldIdLst>
            <p14:sldId id="256"/>
          </p14:sldIdLst>
        </p14:section>
        <p14:section name="Motivating Scenarios" id="{CBC3D666-D8A7-4325-8378-471A0C18F7A0}">
          <p14:sldIdLst>
            <p14:sldId id="258"/>
            <p14:sldId id="259"/>
            <p14:sldId id="260"/>
            <p14:sldId id="261"/>
            <p14:sldId id="267"/>
            <p14:sldId id="263"/>
            <p14:sldId id="264"/>
            <p14:sldId id="262"/>
            <p14:sldId id="265"/>
            <p14:sldId id="257"/>
            <p14:sldId id="275"/>
            <p14:sldId id="299"/>
            <p14:sldId id="300"/>
            <p14:sldId id="268"/>
            <p14:sldId id="276"/>
            <p14:sldId id="283"/>
            <p14:sldId id="274"/>
            <p14:sldId id="307"/>
            <p14:sldId id="318"/>
            <p14:sldId id="320"/>
            <p14:sldId id="319"/>
            <p14:sldId id="270"/>
            <p14:sldId id="302"/>
            <p14:sldId id="269"/>
            <p14:sldId id="297"/>
            <p14:sldId id="272"/>
            <p14:sldId id="277"/>
            <p14:sldId id="281"/>
            <p14:sldId id="303"/>
            <p14:sldId id="304"/>
            <p14:sldId id="279"/>
            <p14:sldId id="282"/>
            <p14:sldId id="321"/>
            <p14:sldId id="312"/>
            <p14:sldId id="308"/>
            <p14:sldId id="309"/>
            <p14:sldId id="310"/>
            <p14:sldId id="311"/>
            <p14:sldId id="271"/>
            <p14:sldId id="278"/>
            <p14:sldId id="301"/>
            <p14:sldId id="273"/>
            <p14:sldId id="305"/>
            <p14:sldId id="306"/>
            <p14:sldId id="284"/>
            <p14:sldId id="285"/>
            <p14:sldId id="313"/>
            <p14:sldId id="286"/>
            <p14:sldId id="314"/>
            <p14:sldId id="287"/>
            <p14:sldId id="315"/>
            <p14:sldId id="317"/>
            <p14:sldId id="322"/>
            <p14:sldId id="291"/>
            <p14:sldId id="292"/>
            <p14:sldId id="289"/>
            <p14:sldId id="316"/>
            <p14:sldId id="290"/>
            <p14:sldId id="293"/>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12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90E64-7ED3-4855-9EAE-6FE688CFCE20}"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F89A4-00AD-4C23-B907-9ACF348CAAE6}" type="slidenum">
              <a:rPr lang="en-US" smtClean="0"/>
              <a:t>‹#›</a:t>
            </a:fld>
            <a:endParaRPr lang="en-US"/>
          </a:p>
        </p:txBody>
      </p:sp>
    </p:spTree>
    <p:extLst>
      <p:ext uri="{BB962C8B-B14F-4D97-AF65-F5344CB8AC3E}">
        <p14:creationId xmlns:p14="http://schemas.microsoft.com/office/powerpoint/2010/main" val="202323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8F89A4-00AD-4C23-B907-9ACF348CAAE6}" type="slidenum">
              <a:rPr lang="en-US" smtClean="0"/>
              <a:t>59</a:t>
            </a:fld>
            <a:endParaRPr lang="en-US"/>
          </a:p>
        </p:txBody>
      </p:sp>
    </p:spTree>
    <p:extLst>
      <p:ext uri="{BB962C8B-B14F-4D97-AF65-F5344CB8AC3E}">
        <p14:creationId xmlns:p14="http://schemas.microsoft.com/office/powerpoint/2010/main" val="3904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8F89A4-00AD-4C23-B907-9ACF348CAAE6}" type="slidenum">
              <a:rPr lang="en-US" smtClean="0"/>
              <a:t>60</a:t>
            </a:fld>
            <a:endParaRPr lang="en-US"/>
          </a:p>
        </p:txBody>
      </p:sp>
    </p:spTree>
    <p:extLst>
      <p:ext uri="{BB962C8B-B14F-4D97-AF65-F5344CB8AC3E}">
        <p14:creationId xmlns:p14="http://schemas.microsoft.com/office/powerpoint/2010/main" val="31348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8F89A4-00AD-4C23-B907-9ACF348CAAE6}" type="slidenum">
              <a:rPr lang="en-US" smtClean="0"/>
              <a:t>61</a:t>
            </a:fld>
            <a:endParaRPr lang="en-US"/>
          </a:p>
        </p:txBody>
      </p:sp>
    </p:spTree>
    <p:extLst>
      <p:ext uri="{BB962C8B-B14F-4D97-AF65-F5344CB8AC3E}">
        <p14:creationId xmlns:p14="http://schemas.microsoft.com/office/powerpoint/2010/main" val="3430049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8F89A4-00AD-4C23-B907-9ACF348CAAE6}" type="slidenum">
              <a:rPr lang="en-US" smtClean="0"/>
              <a:t>62</a:t>
            </a:fld>
            <a:endParaRPr lang="en-US"/>
          </a:p>
        </p:txBody>
      </p:sp>
    </p:spTree>
    <p:extLst>
      <p:ext uri="{BB962C8B-B14F-4D97-AF65-F5344CB8AC3E}">
        <p14:creationId xmlns:p14="http://schemas.microsoft.com/office/powerpoint/2010/main" val="2450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F369-F865-45E1-91C9-940E07F7A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58924-7BC1-4AE7-9D28-52E8D5B32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0846E0-6718-44B8-A1D0-0EB95374147C}"/>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4376E0C5-E4B6-4357-BB9B-B2EF55942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31AA6-EE36-41C8-8C51-2DE60CA31AEA}"/>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1393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FCC6-4269-443B-A283-50D37460C2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829319-D9D9-4148-B863-1193BBD06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948F0-B8BC-4158-9395-7BB424164A16}"/>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CFE51058-0DB5-4035-9EFB-F3B768AC5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0FC32-EEBA-40D2-AED8-6CD56AFAE5B8}"/>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13327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E9942-7127-4C07-8122-98E446BEF9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9BDD63-393A-41D8-B9DE-B9CF4A8A9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8C8B2-B138-4B69-971C-5F2A06205602}"/>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C0DAC257-CCBD-4D33-89CB-260978879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B2D18-7137-40F1-8E41-BCD25FA89D8D}"/>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9861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037D-3D22-4B58-9C1D-DA39615E5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8E94F-2785-4FFB-AC08-21A768508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51A73-6D0F-4B55-9A18-4CC8B56FAE72}"/>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860D8D94-BC4F-4F39-BC9F-23B2AFCA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0DCC2-B19F-430F-BF0A-15DDA0DA5D71}"/>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70135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2CC9-F2FA-4B82-B112-0527884FDE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99844-1AC5-4025-8D29-A966E26EF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44EBB-F513-480C-AB46-48AA738967DD}"/>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DB7CE427-3E8D-435C-BFD5-B3B5BDC8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2C565-8729-4523-9B17-D1B9466CD9B6}"/>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28707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14CD-3805-48FB-8055-50D1D04E0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35B0E-414C-4BEC-85B3-1E5D977F2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DC3443-5279-4397-A067-D2850796D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4206B5-D728-4702-B1BC-01465811BE5B}"/>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6" name="Footer Placeholder 5">
            <a:extLst>
              <a:ext uri="{FF2B5EF4-FFF2-40B4-BE49-F238E27FC236}">
                <a16:creationId xmlns:a16="http://schemas.microsoft.com/office/drawing/2014/main" id="{BDAB847E-FC75-4C5A-B77B-61496CBF9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A6087-1A22-4998-99B7-D33643F521B0}"/>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15715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8ABE-1ACF-445C-B721-C99F2D313D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A8B73-2A07-4FC8-87EB-763B3BB58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3274F-85C6-4A69-9A25-71BFBACB22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652D5C-1903-44D0-AAC2-6217ADFA9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EE8D6-C316-46D6-A48A-14E0CD6F5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F403C-D957-4E48-90B0-B1BFE29AC768}"/>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8" name="Footer Placeholder 7">
            <a:extLst>
              <a:ext uri="{FF2B5EF4-FFF2-40B4-BE49-F238E27FC236}">
                <a16:creationId xmlns:a16="http://schemas.microsoft.com/office/drawing/2014/main" id="{0F777A97-D5D8-45BC-92FC-509A7666CD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A0149C-A19B-4FC9-AB9A-32F1C4DC5187}"/>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293174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71E9-5846-4729-A157-B0D5919B4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AE5D3-9E48-4821-A6B0-7DA181558005}"/>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4" name="Footer Placeholder 3">
            <a:extLst>
              <a:ext uri="{FF2B5EF4-FFF2-40B4-BE49-F238E27FC236}">
                <a16:creationId xmlns:a16="http://schemas.microsoft.com/office/drawing/2014/main" id="{04B66015-2757-466D-A1DE-A66386F32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687F71-3439-468D-AE47-DABF11A8D0FC}"/>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00794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86283-21B7-4FCF-9F1D-447957790743}"/>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3" name="Footer Placeholder 2">
            <a:extLst>
              <a:ext uri="{FF2B5EF4-FFF2-40B4-BE49-F238E27FC236}">
                <a16:creationId xmlns:a16="http://schemas.microsoft.com/office/drawing/2014/main" id="{888501AA-ADA0-41D0-AD08-DCEEE6F81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033169-B64E-43D7-A3D7-B60E29862607}"/>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339899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5E52-E359-438C-97C8-BAA912A7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408CA-25F0-4B85-AB2F-290AC13AA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552A1B-489B-48C2-BFF1-F7DF49DF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A2B1-9A6C-4ECA-BDDA-B421331554CE}"/>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6" name="Footer Placeholder 5">
            <a:extLst>
              <a:ext uri="{FF2B5EF4-FFF2-40B4-BE49-F238E27FC236}">
                <a16:creationId xmlns:a16="http://schemas.microsoft.com/office/drawing/2014/main" id="{8ADC9E4D-7E92-48B0-B156-2E12D1E89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23EA3-BBA6-431F-BCA6-D01C7F500D44}"/>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65264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85AE-7785-491D-8D85-082F586B0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97967-068B-473F-A965-C7D21B8C1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1A1C81-65D5-4404-A229-0DFFAA78A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8068D-BEB9-4E30-BE20-92063FA6654B}"/>
              </a:ext>
            </a:extLst>
          </p:cNvPr>
          <p:cNvSpPr>
            <a:spLocks noGrp="1"/>
          </p:cNvSpPr>
          <p:nvPr>
            <p:ph type="dt" sz="half" idx="10"/>
          </p:nvPr>
        </p:nvSpPr>
        <p:spPr/>
        <p:txBody>
          <a:bodyPr/>
          <a:lstStyle/>
          <a:p>
            <a:fld id="{A89E9446-3CB0-4091-9A07-692CF8324A52}" type="datetimeFigureOut">
              <a:rPr lang="en-US" smtClean="0"/>
              <a:t>2/17/2021</a:t>
            </a:fld>
            <a:endParaRPr lang="en-US"/>
          </a:p>
        </p:txBody>
      </p:sp>
      <p:sp>
        <p:nvSpPr>
          <p:cNvPr id="6" name="Footer Placeholder 5">
            <a:extLst>
              <a:ext uri="{FF2B5EF4-FFF2-40B4-BE49-F238E27FC236}">
                <a16:creationId xmlns:a16="http://schemas.microsoft.com/office/drawing/2014/main" id="{494A3C1B-9F85-4EA0-96C6-BC38700D8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C0F29-804C-4449-9781-8B00F0894D24}"/>
              </a:ext>
            </a:extLst>
          </p:cNvPr>
          <p:cNvSpPr>
            <a:spLocks noGrp="1"/>
          </p:cNvSpPr>
          <p:nvPr>
            <p:ph type="sldNum" sz="quarter" idx="12"/>
          </p:nvPr>
        </p:nvSpPr>
        <p:spPr/>
        <p:txBody>
          <a:bodyPr/>
          <a:lstStyle/>
          <a:p>
            <a:fld id="{C0EF2CC1-810B-4E40-B609-D9F003ABDBF4}" type="slidenum">
              <a:rPr lang="en-US" smtClean="0"/>
              <a:t>‹#›</a:t>
            </a:fld>
            <a:endParaRPr lang="en-US"/>
          </a:p>
        </p:txBody>
      </p:sp>
    </p:spTree>
    <p:extLst>
      <p:ext uri="{BB962C8B-B14F-4D97-AF65-F5344CB8AC3E}">
        <p14:creationId xmlns:p14="http://schemas.microsoft.com/office/powerpoint/2010/main" val="402549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41A6F-DA44-4164-AE80-349D85A32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C7C9DB-6EF6-4746-B25F-E5D0815DF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CEC89-0B2A-412B-9EE0-377F9DD69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E9446-3CB0-4091-9A07-692CF8324A52}" type="datetimeFigureOut">
              <a:rPr lang="en-US" smtClean="0"/>
              <a:t>2/17/2021</a:t>
            </a:fld>
            <a:endParaRPr lang="en-US"/>
          </a:p>
        </p:txBody>
      </p:sp>
      <p:sp>
        <p:nvSpPr>
          <p:cNvPr id="5" name="Footer Placeholder 4">
            <a:extLst>
              <a:ext uri="{FF2B5EF4-FFF2-40B4-BE49-F238E27FC236}">
                <a16:creationId xmlns:a16="http://schemas.microsoft.com/office/drawing/2014/main" id="{5A99A5E1-F8F6-44C1-A935-B5732CF9E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6A092-36E4-4143-8C84-966F46C9C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F2CC1-810B-4E40-B609-D9F003ABDBF4}" type="slidenum">
              <a:rPr lang="en-US" smtClean="0"/>
              <a:t>‹#›</a:t>
            </a:fld>
            <a:endParaRPr lang="en-US"/>
          </a:p>
        </p:txBody>
      </p:sp>
    </p:spTree>
    <p:extLst>
      <p:ext uri="{BB962C8B-B14F-4D97-AF65-F5344CB8AC3E}">
        <p14:creationId xmlns:p14="http://schemas.microsoft.com/office/powerpoint/2010/main" val="52342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previous-versions/windows/desktop/mscs/value-lists" TargetMode="External"/><Relationship Id="rId2" Type="http://schemas.openxmlformats.org/officeDocument/2006/relationships/hyperlink" Target="https://docs.microsoft.com/en-us/previous-versions/windows/desktop/mscs/property-lis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cppreference.com/w/cpp/17" TargetMode="External"/><Relationship Id="rId2" Type="http://schemas.openxmlformats.org/officeDocument/2006/relationships/hyperlink" Target="https://github.com/vladp72/iff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windows-hardware/drivers/ddi/wdm/ns-wdm-_file_full_ea_inform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windows/win32/api/winnt/ns-winnt-file_notify_extended_inform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windows/win32/api/minwinbase/ne-minwinbase-file_info_by_handle_class?redirectedfrom=MSD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6781-29B3-4293-8BC6-34D2F0C96F45}"/>
              </a:ext>
            </a:extLst>
          </p:cNvPr>
          <p:cNvSpPr>
            <a:spLocks noGrp="1"/>
          </p:cNvSpPr>
          <p:nvPr>
            <p:ph type="ctrTitle"/>
          </p:nvPr>
        </p:nvSpPr>
        <p:spPr>
          <a:xfrm>
            <a:off x="644135" y="1122362"/>
            <a:ext cx="10711542" cy="3983037"/>
          </a:xfrm>
        </p:spPr>
        <p:txBody>
          <a:bodyPr>
            <a:normAutofit/>
          </a:bodyPr>
          <a:lstStyle/>
          <a:p>
            <a:r>
              <a:rPr lang="en-US" sz="6600" dirty="0"/>
              <a:t>IFFL</a:t>
            </a:r>
            <a:br>
              <a:rPr lang="en-US" dirty="0"/>
            </a:br>
            <a:r>
              <a:rPr lang="en-US" sz="4400" dirty="0"/>
              <a:t>Intrusive Flat Forward List </a:t>
            </a:r>
            <a:br>
              <a:rPr lang="en-US" sz="4400" dirty="0"/>
            </a:br>
            <a:r>
              <a:rPr lang="en-US" sz="4400" dirty="0"/>
              <a:t>for </a:t>
            </a:r>
            <a:br>
              <a:rPr lang="en-US" sz="4400" dirty="0"/>
            </a:br>
            <a:r>
              <a:rPr lang="en-US" sz="4400" dirty="0"/>
              <a:t>Self Containing POD Types</a:t>
            </a:r>
            <a:br>
              <a:rPr lang="en-US" dirty="0"/>
            </a:br>
            <a:endParaRPr lang="en-US" dirty="0"/>
          </a:p>
        </p:txBody>
      </p:sp>
      <p:sp>
        <p:nvSpPr>
          <p:cNvPr id="3" name="Subtitle 2">
            <a:extLst>
              <a:ext uri="{FF2B5EF4-FFF2-40B4-BE49-F238E27FC236}">
                <a16:creationId xmlns:a16="http://schemas.microsoft.com/office/drawing/2014/main" id="{9DAC06A6-E239-474E-90AF-22E4139622B4}"/>
              </a:ext>
            </a:extLst>
          </p:cNvPr>
          <p:cNvSpPr>
            <a:spLocks noGrp="1"/>
          </p:cNvSpPr>
          <p:nvPr>
            <p:ph type="subTitle" idx="1"/>
          </p:nvPr>
        </p:nvSpPr>
        <p:spPr>
          <a:xfrm>
            <a:off x="702691" y="5264805"/>
            <a:ext cx="2388851" cy="1190297"/>
          </a:xfrm>
        </p:spPr>
        <p:txBody>
          <a:bodyPr>
            <a:normAutofit/>
          </a:bodyPr>
          <a:lstStyle/>
          <a:p>
            <a:pPr algn="l"/>
            <a:r>
              <a:rPr lang="en-US" sz="1100" dirty="0"/>
              <a:t>Vladimir Petter</a:t>
            </a:r>
          </a:p>
          <a:p>
            <a:pPr algn="l"/>
            <a:r>
              <a:rPr lang="en-US" sz="1100" dirty="0"/>
              <a:t>Principal Software Development Lead</a:t>
            </a:r>
          </a:p>
          <a:p>
            <a:pPr algn="l"/>
            <a:r>
              <a:rPr lang="en-US" sz="1100" dirty="0"/>
              <a:t>Microsoft Corporation</a:t>
            </a:r>
          </a:p>
          <a:p>
            <a:pPr algn="l"/>
            <a:r>
              <a:rPr lang="en-US" sz="1100" dirty="0"/>
              <a:t>vladp72@hotmail.com</a:t>
            </a:r>
          </a:p>
        </p:txBody>
      </p:sp>
    </p:spTree>
    <p:extLst>
      <p:ext uri="{BB962C8B-B14F-4D97-AF65-F5344CB8AC3E}">
        <p14:creationId xmlns:p14="http://schemas.microsoft.com/office/powerpoint/2010/main" val="4075071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a:xfrm>
            <a:off x="826062" y="365125"/>
            <a:ext cx="10515600" cy="1325563"/>
          </a:xfrm>
        </p:spPr>
        <p:txBody>
          <a:bodyPr/>
          <a:lstStyle/>
          <a:p>
            <a:r>
              <a:rPr lang="en-US" dirty="0" err="1">
                <a:hlinkClick r:id="rId2"/>
              </a:rPr>
              <a:t>FailOver</a:t>
            </a:r>
            <a:r>
              <a:rPr lang="en-US" dirty="0">
                <a:hlinkClick r:id="rId2"/>
              </a:rPr>
              <a:t> Cluster Property List</a:t>
            </a:r>
            <a:r>
              <a:rPr lang="en-US" dirty="0"/>
              <a:t> and</a:t>
            </a:r>
            <a:br>
              <a:rPr lang="en-US" dirty="0"/>
            </a:br>
            <a:r>
              <a:rPr lang="en-US" dirty="0">
                <a:hlinkClick r:id="rId3"/>
              </a:rPr>
              <a:t>Value Lists</a:t>
            </a:r>
            <a:endParaRPr lang="en-US" dirty="0"/>
          </a:p>
        </p:txBody>
      </p:sp>
      <p:sp>
        <p:nvSpPr>
          <p:cNvPr id="4" name="Content Placeholder 2">
            <a:extLst>
              <a:ext uri="{FF2B5EF4-FFF2-40B4-BE49-F238E27FC236}">
                <a16:creationId xmlns:a16="http://schemas.microsoft.com/office/drawing/2014/main" id="{79EAF173-FE79-4389-82CA-5F57F06DCAC0}"/>
              </a:ext>
            </a:extLst>
          </p:cNvPr>
          <p:cNvSpPr>
            <a:spLocks noGrp="1"/>
          </p:cNvSpPr>
          <p:nvPr>
            <p:ph idx="1"/>
          </p:nvPr>
        </p:nvSpPr>
        <p:spPr>
          <a:xfrm>
            <a:off x="427880" y="5483894"/>
            <a:ext cx="11311964" cy="1509059"/>
          </a:xfrm>
        </p:spPr>
        <p:txBody>
          <a:bodyPr>
            <a:normAutofit/>
          </a:bodyPr>
          <a:lstStyle/>
          <a:p>
            <a:pPr marL="0" indent="0">
              <a:buNone/>
            </a:pPr>
            <a:r>
              <a:rPr lang="en-US" dirty="0"/>
              <a:t>Elements do not have an explicit offset to the next element. Instead offset to the next entry is calculates as a size of the element plus padding required to keep next element at its natural alignment.</a:t>
            </a:r>
          </a:p>
        </p:txBody>
      </p:sp>
      <p:sp>
        <p:nvSpPr>
          <p:cNvPr id="3" name="TextBox 2">
            <a:extLst>
              <a:ext uri="{FF2B5EF4-FFF2-40B4-BE49-F238E27FC236}">
                <a16:creationId xmlns:a16="http://schemas.microsoft.com/office/drawing/2014/main" id="{436C2736-C9E1-4320-AF52-0D14C721CC6D}"/>
              </a:ext>
            </a:extLst>
          </p:cNvPr>
          <p:cNvSpPr txBox="1"/>
          <p:nvPr/>
        </p:nvSpPr>
        <p:spPr>
          <a:xfrm>
            <a:off x="806506" y="1690688"/>
            <a:ext cx="5247637" cy="3785652"/>
          </a:xfrm>
          <a:prstGeom prst="rect">
            <a:avLst/>
          </a:prstGeom>
          <a:noFill/>
        </p:spPr>
        <p:txBody>
          <a:bodyPr wrap="square" rtlCol="0">
            <a:spAutoFit/>
          </a:bodyPr>
          <a:lstStyle/>
          <a:p>
            <a:r>
              <a:rPr lang="en-US" sz="2000" dirty="0">
                <a:latin typeface="Cordia New" panose="020B0304020202020204" pitchFamily="34" charset="-34"/>
                <a:cs typeface="Cordia New" panose="020B0304020202020204" pitchFamily="34" charset="-34"/>
              </a:rPr>
              <a:t>typedef union CLUSPROP_SYNTAX {</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dw</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struct {</a:t>
            </a:r>
          </a:p>
          <a:p>
            <a:r>
              <a:rPr lang="en-US" sz="2000" dirty="0">
                <a:latin typeface="Cordia New" panose="020B0304020202020204" pitchFamily="34" charset="-34"/>
                <a:cs typeface="Cordia New" panose="020B0304020202020204" pitchFamily="34" charset="-34"/>
              </a:rPr>
              <a:t>    WORD </a:t>
            </a:r>
            <a:r>
              <a:rPr lang="en-US" sz="2000" dirty="0" err="1">
                <a:highlight>
                  <a:srgbClr val="FFFF00"/>
                </a:highlight>
                <a:latin typeface="Cordia New" panose="020B0304020202020204" pitchFamily="34" charset="-34"/>
                <a:cs typeface="Cordia New" panose="020B0304020202020204" pitchFamily="34" charset="-34"/>
              </a:rPr>
              <a:t>wFormat</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WORD </a:t>
            </a:r>
            <a:r>
              <a:rPr lang="en-US" sz="2000" dirty="0" err="1">
                <a:latin typeface="Cordia New" panose="020B0304020202020204" pitchFamily="34" charset="-34"/>
                <a:cs typeface="Cordia New" panose="020B0304020202020204" pitchFamily="34" charset="-34"/>
              </a:rPr>
              <a:t>wType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 DUMMYSTRUCTNAME;</a:t>
            </a:r>
          </a:p>
          <a:p>
            <a:r>
              <a:rPr lang="en-US" sz="2000" dirty="0">
                <a:latin typeface="Cordia New" panose="020B0304020202020204" pitchFamily="34" charset="-34"/>
                <a:cs typeface="Cordia New" panose="020B0304020202020204" pitchFamily="34" charset="-34"/>
              </a:rPr>
              <a:t>} CLUSPROP_SYNTAX, *PCLUSPROP_SYNTAX;</a:t>
            </a:r>
          </a:p>
          <a:p>
            <a:endParaRPr lang="en-US" sz="2000" dirty="0">
              <a:latin typeface="Cordia New" panose="020B0304020202020204" pitchFamily="34" charset="-34"/>
              <a:cs typeface="Cordia New" panose="020B0304020202020204" pitchFamily="34" charset="-34"/>
            </a:endParaRPr>
          </a:p>
          <a:p>
            <a:r>
              <a:rPr lang="en-US" sz="2000" dirty="0">
                <a:latin typeface="Cordia New" panose="020B0304020202020204" pitchFamily="34" charset="-34"/>
                <a:cs typeface="Cordia New" panose="020B0304020202020204" pitchFamily="34" charset="-34"/>
              </a:rPr>
              <a:t>typedef struct CLUSPROP_VALUE {</a:t>
            </a:r>
          </a:p>
          <a:p>
            <a:r>
              <a:rPr lang="en-US" sz="2000" dirty="0">
                <a:latin typeface="Cordia New" panose="020B0304020202020204" pitchFamily="34" charset="-34"/>
                <a:cs typeface="Cordia New" panose="020B0304020202020204" pitchFamily="34" charset="-34"/>
              </a:rPr>
              <a:t>  CLUSPROP_SYNTAX Syntax;</a:t>
            </a:r>
          </a:p>
          <a:p>
            <a:r>
              <a:rPr lang="en-US" sz="2000" dirty="0">
                <a:latin typeface="Cordia New" panose="020B0304020202020204" pitchFamily="34" charset="-34"/>
                <a:cs typeface="Cordia New" panose="020B0304020202020204" pitchFamily="34" charset="-34"/>
              </a:rPr>
              <a:t>  DWORD           </a:t>
            </a:r>
            <a:r>
              <a:rPr lang="en-US" sz="2000" dirty="0" err="1">
                <a:highlight>
                  <a:srgbClr val="00FFFF"/>
                </a:highlight>
                <a:latin typeface="Cordia New" panose="020B0304020202020204" pitchFamily="34" charset="-34"/>
                <a:cs typeface="Cordia New" panose="020B0304020202020204" pitchFamily="34" charset="-34"/>
              </a:rPr>
              <a:t>cbLength</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CLUSPROP_VALUE, *PCLUSPROP_VALUE;</a:t>
            </a:r>
          </a:p>
        </p:txBody>
      </p:sp>
      <p:sp>
        <p:nvSpPr>
          <p:cNvPr id="6" name="Rectangle 5">
            <a:extLst>
              <a:ext uri="{FF2B5EF4-FFF2-40B4-BE49-F238E27FC236}">
                <a16:creationId xmlns:a16="http://schemas.microsoft.com/office/drawing/2014/main" id="{D785BD24-7A72-47D6-ACAC-CB8FB09C27EE}"/>
              </a:ext>
            </a:extLst>
          </p:cNvPr>
          <p:cNvSpPr/>
          <p:nvPr/>
        </p:nvSpPr>
        <p:spPr>
          <a:xfrm>
            <a:off x="8805122" y="451842"/>
            <a:ext cx="2288252" cy="7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atin typeface="Cordia New" panose="020B0304020202020204" pitchFamily="34" charset="-34"/>
                <a:cs typeface="Cordia New" panose="020B0304020202020204" pitchFamily="34" charset="-34"/>
              </a:rPr>
              <a:t>DWORD </a:t>
            </a:r>
            <a:r>
              <a:rPr lang="en-US" sz="1200" dirty="0" err="1">
                <a:latin typeface="Cordia New" panose="020B0304020202020204" pitchFamily="34" charset="-34"/>
                <a:cs typeface="Cordia New" panose="020B0304020202020204" pitchFamily="34" charset="-34"/>
              </a:rPr>
              <a:t>CLUSPROP_SYNTAX.dw</a:t>
            </a:r>
            <a:r>
              <a:rPr lang="en-US" sz="12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DWORD </a:t>
            </a:r>
            <a:r>
              <a:rPr lang="en-US" sz="1000" dirty="0" err="1">
                <a:latin typeface="Courier New" panose="02070309020205020404" pitchFamily="49" charset="0"/>
                <a:cs typeface="Courier New" panose="02070309020205020404" pitchFamily="49" charset="0"/>
              </a:rPr>
              <a:t>cbLength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&lt;data&gt;</a:t>
            </a:r>
          </a:p>
        </p:txBody>
      </p:sp>
      <p:cxnSp>
        <p:nvCxnSpPr>
          <p:cNvPr id="30" name="Straight Connector 29">
            <a:extLst>
              <a:ext uri="{FF2B5EF4-FFF2-40B4-BE49-F238E27FC236}">
                <a16:creationId xmlns:a16="http://schemas.microsoft.com/office/drawing/2014/main" id="{24597D58-1778-4E7B-A042-423ABDE3981A}"/>
              </a:ext>
            </a:extLst>
          </p:cNvPr>
          <p:cNvCxnSpPr>
            <a:cxnSpLocks/>
          </p:cNvCxnSpPr>
          <p:nvPr/>
        </p:nvCxnSpPr>
        <p:spPr>
          <a:xfrm>
            <a:off x="8472524" y="776518"/>
            <a:ext cx="42045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EFA2AA-F6E1-4F00-BF75-256222E7ABE3}"/>
              </a:ext>
            </a:extLst>
          </p:cNvPr>
          <p:cNvCxnSpPr>
            <a:cxnSpLocks/>
          </p:cNvCxnSpPr>
          <p:nvPr/>
        </p:nvCxnSpPr>
        <p:spPr>
          <a:xfrm flipH="1" flipV="1">
            <a:off x="8468477" y="776519"/>
            <a:ext cx="4047" cy="675166"/>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D40FA3B-3766-43DF-A805-51BD32427A4B}"/>
              </a:ext>
            </a:extLst>
          </p:cNvPr>
          <p:cNvCxnSpPr>
            <a:cxnSpLocks/>
          </p:cNvCxnSpPr>
          <p:nvPr/>
        </p:nvCxnSpPr>
        <p:spPr>
          <a:xfrm>
            <a:off x="8472524" y="1451685"/>
            <a:ext cx="329575" cy="0"/>
          </a:xfrm>
          <a:prstGeom prst="straightConnector1">
            <a:avLst/>
          </a:prstGeom>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AB3F597-5A2E-4C66-BE73-9DB984CA46B7}"/>
              </a:ext>
            </a:extLst>
          </p:cNvPr>
          <p:cNvSpPr/>
          <p:nvPr/>
        </p:nvSpPr>
        <p:spPr>
          <a:xfrm>
            <a:off x="8806146" y="1194845"/>
            <a:ext cx="2288252" cy="256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&lt;padding&gt;</a:t>
            </a:r>
          </a:p>
        </p:txBody>
      </p:sp>
      <p:sp>
        <p:nvSpPr>
          <p:cNvPr id="49" name="Rectangle 48">
            <a:extLst>
              <a:ext uri="{FF2B5EF4-FFF2-40B4-BE49-F238E27FC236}">
                <a16:creationId xmlns:a16="http://schemas.microsoft.com/office/drawing/2014/main" id="{72ABDD48-861C-4763-9E51-F86E5DD1054E}"/>
              </a:ext>
            </a:extLst>
          </p:cNvPr>
          <p:cNvSpPr/>
          <p:nvPr/>
        </p:nvSpPr>
        <p:spPr>
          <a:xfrm>
            <a:off x="8804098" y="1460145"/>
            <a:ext cx="2288252" cy="11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atin typeface="Cordia New" panose="020B0304020202020204" pitchFamily="34" charset="-34"/>
                <a:cs typeface="Cordia New" panose="020B0304020202020204" pitchFamily="34" charset="-34"/>
              </a:rPr>
              <a:t>DWORD </a:t>
            </a:r>
            <a:r>
              <a:rPr lang="en-US" sz="1200" dirty="0" err="1">
                <a:latin typeface="Cordia New" panose="020B0304020202020204" pitchFamily="34" charset="-34"/>
                <a:cs typeface="Cordia New" panose="020B0304020202020204" pitchFamily="34" charset="-34"/>
              </a:rPr>
              <a:t>CLUSPROP_SYNTAX.dw</a:t>
            </a:r>
            <a:r>
              <a:rPr lang="en-US" sz="12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DWORD </a:t>
            </a:r>
            <a:r>
              <a:rPr lang="en-US" sz="1000" dirty="0" err="1">
                <a:latin typeface="Courier New" panose="02070309020205020404" pitchFamily="49" charset="0"/>
                <a:cs typeface="Courier New" panose="02070309020205020404" pitchFamily="49" charset="0"/>
              </a:rPr>
              <a:t>cbLength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&lt;data&gt;</a:t>
            </a:r>
          </a:p>
        </p:txBody>
      </p:sp>
      <p:sp>
        <p:nvSpPr>
          <p:cNvPr id="50" name="Rectangle 49">
            <a:extLst>
              <a:ext uri="{FF2B5EF4-FFF2-40B4-BE49-F238E27FC236}">
                <a16:creationId xmlns:a16="http://schemas.microsoft.com/office/drawing/2014/main" id="{075E5AFF-2935-41D9-BEC7-0B5FB1D82C54}"/>
              </a:ext>
            </a:extLst>
          </p:cNvPr>
          <p:cNvSpPr/>
          <p:nvPr/>
        </p:nvSpPr>
        <p:spPr>
          <a:xfrm>
            <a:off x="8804098" y="2571574"/>
            <a:ext cx="2288252" cy="256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&lt;padding&gt;</a:t>
            </a:r>
          </a:p>
        </p:txBody>
      </p:sp>
      <p:sp>
        <p:nvSpPr>
          <p:cNvPr id="51" name="Rectangle 50">
            <a:extLst>
              <a:ext uri="{FF2B5EF4-FFF2-40B4-BE49-F238E27FC236}">
                <a16:creationId xmlns:a16="http://schemas.microsoft.com/office/drawing/2014/main" id="{71F10057-EE1F-4475-863A-7D6FA5A70CBD}"/>
              </a:ext>
            </a:extLst>
          </p:cNvPr>
          <p:cNvSpPr/>
          <p:nvPr/>
        </p:nvSpPr>
        <p:spPr>
          <a:xfrm>
            <a:off x="8806145" y="2835968"/>
            <a:ext cx="2288252" cy="224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atin typeface="Cordia New" panose="020B0304020202020204" pitchFamily="34" charset="-34"/>
                <a:cs typeface="Cordia New" panose="020B0304020202020204" pitchFamily="34" charset="-34"/>
              </a:rPr>
              <a:t>DWORD </a:t>
            </a:r>
            <a:r>
              <a:rPr lang="en-US" sz="1200" dirty="0" err="1">
                <a:latin typeface="Cordia New" panose="020B0304020202020204" pitchFamily="34" charset="-34"/>
                <a:cs typeface="Cordia New" panose="020B0304020202020204" pitchFamily="34" charset="-34"/>
              </a:rPr>
              <a:t>CLUSPROP_SYNTAX.dw</a:t>
            </a:r>
            <a:r>
              <a:rPr lang="en-US" sz="12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DWORD </a:t>
            </a:r>
            <a:r>
              <a:rPr lang="en-US" sz="1000" dirty="0" err="1">
                <a:latin typeface="Courier New" panose="02070309020205020404" pitchFamily="49" charset="0"/>
                <a:cs typeface="Courier New" panose="02070309020205020404" pitchFamily="49" charset="0"/>
              </a:rPr>
              <a:t>cbLength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&lt;data&gt;</a:t>
            </a:r>
          </a:p>
        </p:txBody>
      </p:sp>
      <p:cxnSp>
        <p:nvCxnSpPr>
          <p:cNvPr id="36" name="Straight Connector 35">
            <a:extLst>
              <a:ext uri="{FF2B5EF4-FFF2-40B4-BE49-F238E27FC236}">
                <a16:creationId xmlns:a16="http://schemas.microsoft.com/office/drawing/2014/main" id="{0F679EC6-5F6C-4BB7-B601-A3DDD89FF049}"/>
              </a:ext>
            </a:extLst>
          </p:cNvPr>
          <p:cNvCxnSpPr>
            <a:cxnSpLocks/>
          </p:cNvCxnSpPr>
          <p:nvPr/>
        </p:nvCxnSpPr>
        <p:spPr>
          <a:xfrm>
            <a:off x="8472524" y="1779824"/>
            <a:ext cx="42045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25676BC-0E5C-4E75-B79C-411879DCB910}"/>
              </a:ext>
            </a:extLst>
          </p:cNvPr>
          <p:cNvCxnSpPr>
            <a:cxnSpLocks/>
          </p:cNvCxnSpPr>
          <p:nvPr/>
        </p:nvCxnSpPr>
        <p:spPr>
          <a:xfrm flipV="1">
            <a:off x="8472525" y="1779824"/>
            <a:ext cx="0" cy="1056144"/>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B2F6142-E371-45FD-B5BF-742221090B2E}"/>
              </a:ext>
            </a:extLst>
          </p:cNvPr>
          <p:cNvCxnSpPr>
            <a:cxnSpLocks/>
          </p:cNvCxnSpPr>
          <p:nvPr/>
        </p:nvCxnSpPr>
        <p:spPr>
          <a:xfrm>
            <a:off x="8472524" y="2835968"/>
            <a:ext cx="329575" cy="0"/>
          </a:xfrm>
          <a:prstGeom prst="straightConnector1">
            <a:avLst/>
          </a:prstGeom>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3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What Should We Call This Collections?</a:t>
            </a:r>
          </a:p>
        </p:txBody>
      </p:sp>
      <p:sp>
        <p:nvSpPr>
          <p:cNvPr id="3" name="Content Placeholder 2">
            <a:extLst>
              <a:ext uri="{FF2B5EF4-FFF2-40B4-BE49-F238E27FC236}">
                <a16:creationId xmlns:a16="http://schemas.microsoft.com/office/drawing/2014/main" id="{3B7675EE-7C5B-486C-914B-D0CCB05D7129}"/>
              </a:ext>
            </a:extLst>
          </p:cNvPr>
          <p:cNvSpPr>
            <a:spLocks noGrp="1"/>
          </p:cNvSpPr>
          <p:nvPr>
            <p:ph idx="1"/>
          </p:nvPr>
        </p:nvSpPr>
        <p:spPr/>
        <p:txBody>
          <a:bodyPr/>
          <a:lstStyle/>
          <a:p>
            <a:r>
              <a:rPr lang="en-US" sz="2800" b="1" dirty="0"/>
              <a:t>Intrusive</a:t>
            </a:r>
            <a:r>
              <a:rPr lang="en-US" sz="2800" dirty="0"/>
              <a:t> - Pointer to the next element is a part of the structure</a:t>
            </a:r>
          </a:p>
          <a:p>
            <a:r>
              <a:rPr lang="en-US" b="1" dirty="0"/>
              <a:t>Flat</a:t>
            </a:r>
            <a:r>
              <a:rPr lang="en-US" dirty="0"/>
              <a:t> – All elements are laid out in a contiguous buffer</a:t>
            </a:r>
            <a:r>
              <a:rPr lang="en-US" sz="2800" dirty="0"/>
              <a:t> </a:t>
            </a:r>
          </a:p>
          <a:p>
            <a:r>
              <a:rPr lang="en-US" b="1" dirty="0"/>
              <a:t>Forward</a:t>
            </a:r>
            <a:r>
              <a:rPr lang="en-US" dirty="0"/>
              <a:t> </a:t>
            </a:r>
            <a:r>
              <a:rPr lang="en-US" b="1" dirty="0"/>
              <a:t>List </a:t>
            </a:r>
            <a:r>
              <a:rPr lang="en-US" dirty="0"/>
              <a:t>– Elements form a single linked list. There is a way to get to the next element in O(1), but there is no way to get to the previous element in less than O(N) in worst case scenario.</a:t>
            </a:r>
          </a:p>
        </p:txBody>
      </p:sp>
    </p:spTree>
    <p:extLst>
      <p:ext uri="{BB962C8B-B14F-4D97-AF65-F5344CB8AC3E}">
        <p14:creationId xmlns:p14="http://schemas.microsoft.com/office/powerpoint/2010/main" val="20848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365125"/>
            <a:ext cx="10515600" cy="1589102"/>
          </a:xfrm>
        </p:spPr>
        <p:txBody>
          <a:bodyPr>
            <a:normAutofit fontScale="90000"/>
          </a:bodyPr>
          <a:lstStyle/>
          <a:p>
            <a:r>
              <a:rPr lang="en-US" dirty="0"/>
              <a:t>Manipulating These Collections is not Trivial</a:t>
            </a:r>
            <a:br>
              <a:rPr lang="en-US" dirty="0"/>
            </a:br>
            <a:r>
              <a:rPr lang="en-US" sz="2000" dirty="0"/>
              <a:t>Sample code that appends new EA to the EA buffer.</a:t>
            </a:r>
            <a:br>
              <a:rPr lang="en-US" sz="2000" dirty="0"/>
            </a:br>
            <a:r>
              <a:rPr lang="en-US" sz="2000" dirty="0"/>
              <a:t>It takes me long time to convince myself that code is correct and involves large amount of test collateral.</a:t>
            </a:r>
            <a:br>
              <a:rPr lang="en-US" sz="2000" dirty="0"/>
            </a:br>
            <a:br>
              <a:rPr lang="en-US" sz="2000" dirty="0"/>
            </a:br>
            <a:r>
              <a:rPr lang="en-US" sz="2000" i="1" dirty="0"/>
              <a:t>Do not try to read this code </a:t>
            </a:r>
            <a:r>
              <a:rPr lang="en-US" sz="2000"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3B7675EE-7C5B-486C-914B-D0CCB05D7129}"/>
              </a:ext>
            </a:extLst>
          </p:cNvPr>
          <p:cNvSpPr>
            <a:spLocks noGrp="1"/>
          </p:cNvSpPr>
          <p:nvPr>
            <p:ph idx="1"/>
          </p:nvPr>
        </p:nvSpPr>
        <p:spPr>
          <a:xfrm>
            <a:off x="838200" y="2269815"/>
            <a:ext cx="10515600" cy="3907147"/>
          </a:xfrm>
        </p:spPr>
        <p:txBody>
          <a:bodyPr>
            <a:normAutofit fontScale="32500" lnSpcReduction="20000"/>
          </a:bodyPr>
          <a:lstStyle/>
          <a:p>
            <a:pPr marL="0" indent="0">
              <a:spcBef>
                <a:spcPts val="0"/>
              </a:spcBef>
              <a:buNone/>
            </a:pPr>
            <a:endParaRPr lang="en-US" dirty="0"/>
          </a:p>
          <a:p>
            <a:pPr marL="0" indent="0">
              <a:spcBef>
                <a:spcPts val="0"/>
              </a:spcBef>
              <a:buNone/>
            </a:pPr>
            <a:r>
              <a:rPr lang="en-US" sz="2500" dirty="0">
                <a:latin typeface="Courier New" panose="02070309020205020404" pitchFamily="49" charset="0"/>
                <a:cs typeface="Courier New" panose="02070309020205020404" pitchFamily="49" charset="0"/>
              </a:rPr>
              <a:t>void </a:t>
            </a:r>
            <a:r>
              <a:rPr lang="en-US" sz="2500" b="1" dirty="0" err="1">
                <a:latin typeface="Courier New" panose="02070309020205020404" pitchFamily="49" charset="0"/>
                <a:cs typeface="Courier New" panose="02070309020205020404" pitchFamily="49" charset="0"/>
              </a:rPr>
              <a:t>AppendEaToEaBuffer</a:t>
            </a:r>
            <a:r>
              <a:rPr lang="en-US" sz="2500" dirty="0">
                <a:latin typeface="Courier New" panose="02070309020205020404" pitchFamily="49" charset="0"/>
                <a:cs typeface="Courier New" panose="02070309020205020404" pitchFamily="49" charset="0"/>
              </a:rPr>
              <a:t> (char const *</a:t>
            </a:r>
            <a:r>
              <a:rPr lang="en-US" sz="2500" dirty="0" err="1">
                <a:latin typeface="Courier New" panose="02070309020205020404" pitchFamily="49" charset="0"/>
                <a:cs typeface="Courier New" panose="02070309020205020404" pitchFamily="49" charset="0"/>
              </a:rPr>
              <a:t>eaName</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void const *</a:t>
            </a:r>
            <a:r>
              <a:rPr lang="en-US" sz="2500" dirty="0" err="1">
                <a:latin typeface="Courier New" panose="02070309020205020404" pitchFamily="49" charset="0"/>
                <a:cs typeface="Courier New" panose="02070309020205020404" pitchFamily="49" charset="0"/>
              </a:rPr>
              <a:t>eaData</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unsigned short </a:t>
            </a:r>
            <a:r>
              <a:rPr lang="en-US" sz="2500" dirty="0" err="1">
                <a:latin typeface="Courier New" panose="02070309020205020404" pitchFamily="49" charset="0"/>
                <a:cs typeface="Courier New" panose="02070309020205020404" pitchFamily="49" charset="0"/>
              </a:rPr>
              <a:t>eaDataSize</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std::vector&lt;char&gt; *</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unsigned char </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static_cast</a:t>
            </a:r>
            <a:r>
              <a:rPr lang="en-US" sz="2500" dirty="0">
                <a:latin typeface="Courier New" panose="02070309020205020404" pitchFamily="49" charset="0"/>
                <a:cs typeface="Courier New" panose="02070309020205020404" pitchFamily="49" charset="0"/>
              </a:rPr>
              <a:t>&lt; unsigned char &gt; (</a:t>
            </a:r>
            <a:r>
              <a:rPr lang="en-US" sz="2500" dirty="0" err="1">
                <a:latin typeface="Courier New" panose="02070309020205020404" pitchFamily="49" charset="0"/>
                <a:cs typeface="Courier New" panose="02070309020205020404" pitchFamily="49" charset="0"/>
              </a:rPr>
              <a:t>strlen</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eaName</a:t>
            </a: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unsigned short </a:t>
            </a:r>
            <a:r>
              <a:rPr lang="en-US" sz="2500" dirty="0" err="1">
                <a:latin typeface="Courier New" panose="02070309020205020404" pitchFamily="49" charset="0"/>
                <a:cs typeface="Courier New" panose="02070309020205020404" pitchFamily="49" charset="0"/>
              </a:rPr>
              <a:t>newEaLength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sizeof</a:t>
            </a:r>
            <a:r>
              <a:rPr lang="en-US" sz="2500" dirty="0">
                <a:latin typeface="Courier New" panose="02070309020205020404" pitchFamily="49" charset="0"/>
                <a:cs typeface="Courier New" panose="02070309020205020404" pitchFamily="49" charset="0"/>
              </a:rPr>
              <a:t> ( FILE_FULL_EA_INFORMATION ) + </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eaDataSize</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bool </a:t>
            </a:r>
            <a:r>
              <a:rPr lang="en-US" sz="2500" dirty="0" err="1">
                <a:latin typeface="Courier New" panose="02070309020205020404" pitchFamily="49" charset="0"/>
                <a:cs typeface="Courier New" panose="02070309020205020404" pitchFamily="49" charset="0"/>
              </a:rPr>
              <a:t>wasEaBufferEmpty</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-&gt;empty ( );</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-&gt;resize ( </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-&gt;size ( ) + </a:t>
            </a:r>
            <a:r>
              <a:rPr lang="en-US" sz="2500" dirty="0" err="1">
                <a:latin typeface="Courier New" panose="02070309020205020404" pitchFamily="49" charset="0"/>
                <a:cs typeface="Courier New" panose="02070309020205020404" pitchFamily="49" charset="0"/>
              </a:rPr>
              <a:t>newEaLength</a:t>
            </a:r>
            <a:r>
              <a:rPr lang="en-US" sz="2500" dirty="0">
                <a:latin typeface="Courier New" panose="02070309020205020404" pitchFamily="49" charset="0"/>
                <a:cs typeface="Courier New" panose="02070309020205020404" pitchFamily="49" charset="0"/>
              </a:rPr>
              <a:t> );</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PFILE_FULL_EA_INFORMATION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reinterpret_cast</a:t>
            </a:r>
            <a:r>
              <a:rPr lang="en-US" sz="2500" dirty="0">
                <a:latin typeface="Courier New" panose="02070309020205020404" pitchFamily="49" charset="0"/>
                <a:cs typeface="Courier New" panose="02070309020205020404" pitchFamily="49" charset="0"/>
              </a:rPr>
              <a:t>&lt; PFILE_FULL_EA_INFORMATION &gt;(&amp;(*</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)[0]);</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 if buffer was not empty then skip all existing EAs</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if ( !</a:t>
            </a:r>
            <a:r>
              <a:rPr lang="en-US" sz="2500" dirty="0" err="1">
                <a:latin typeface="Courier New" panose="02070309020205020404" pitchFamily="49" charset="0"/>
                <a:cs typeface="Courier New" panose="02070309020205020404" pitchFamily="49" charset="0"/>
              </a:rPr>
              <a:t>wasEaBufferEmpty</a:t>
            </a:r>
            <a:r>
              <a:rPr lang="en-US" sz="2500" dirty="0">
                <a:latin typeface="Courier New" panose="02070309020205020404" pitchFamily="49" charset="0"/>
                <a:cs typeface="Courier New" panose="02070309020205020404" pitchFamily="49" charset="0"/>
              </a:rPr>
              <a:t> ) {</a:t>
            </a:r>
          </a:p>
          <a:p>
            <a:pPr marL="0" indent="0">
              <a:spcBef>
                <a:spcPts val="0"/>
              </a:spcBef>
              <a:buNone/>
            </a:pPr>
            <a:r>
              <a:rPr lang="en-US" sz="2500" dirty="0">
                <a:latin typeface="Courier New" panose="02070309020205020404" pitchFamily="49" charset="0"/>
                <a:cs typeface="Courier New" panose="02070309020205020404" pitchFamily="49" charset="0"/>
              </a:rPr>
              <a:t>        while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NextEntryOffset</a:t>
            </a:r>
            <a:r>
              <a:rPr lang="en-US" sz="2500" dirty="0">
                <a:latin typeface="Courier New" panose="02070309020205020404" pitchFamily="49" charset="0"/>
                <a:cs typeface="Courier New" panose="02070309020205020404" pitchFamily="49" charset="0"/>
              </a:rPr>
              <a:t> ) {</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reinterpret_cast</a:t>
            </a:r>
            <a:r>
              <a:rPr lang="en-US" sz="2500" dirty="0">
                <a:latin typeface="Courier New" panose="02070309020205020404" pitchFamily="49" charset="0"/>
                <a:cs typeface="Courier New" panose="02070309020205020404" pitchFamily="49" charset="0"/>
              </a:rPr>
              <a:t>&lt; PFILE_FULL_EA_INFORMATION &gt;(</a:t>
            </a:r>
            <a:r>
              <a:rPr lang="en-US" sz="2500" dirty="0" err="1">
                <a:latin typeface="Courier New" panose="02070309020205020404" pitchFamily="49" charset="0"/>
                <a:cs typeface="Courier New" panose="02070309020205020404" pitchFamily="49" charset="0"/>
              </a:rPr>
              <a:t>reinterpret_cast</a:t>
            </a:r>
            <a:r>
              <a:rPr lang="en-US" sz="2500" dirty="0">
                <a:latin typeface="Courier New" panose="02070309020205020404" pitchFamily="49" charset="0"/>
                <a:cs typeface="Courier New" panose="02070309020205020404" pitchFamily="49" charset="0"/>
              </a:rPr>
              <a:t>&lt; char* &gt;(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NextEntryOffset</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NextEntryOffset</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sizeof</a:t>
            </a:r>
            <a:r>
              <a:rPr lang="en-US" sz="2500" dirty="0">
                <a:latin typeface="Courier New" panose="02070309020205020404" pitchFamily="49" charset="0"/>
                <a:cs typeface="Courier New" panose="02070309020205020404" pitchFamily="49" charset="0"/>
              </a:rPr>
              <a:t> ( FILE_FULL_EA_INFORMATION )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EaValueLength</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reinterpret_cast</a:t>
            </a:r>
            <a:r>
              <a:rPr lang="en-US" sz="2500" dirty="0">
                <a:latin typeface="Courier New" panose="02070309020205020404" pitchFamily="49" charset="0"/>
                <a:cs typeface="Courier New" panose="02070309020205020404" pitchFamily="49" charset="0"/>
              </a:rPr>
              <a:t>&lt; PFILE_FULL_EA_INFORMATION &gt;(</a:t>
            </a:r>
            <a:r>
              <a:rPr lang="en-US" sz="2500" dirty="0" err="1">
                <a:latin typeface="Courier New" panose="02070309020205020404" pitchFamily="49" charset="0"/>
                <a:cs typeface="Courier New" panose="02070309020205020404" pitchFamily="49" charset="0"/>
              </a:rPr>
              <a:t>reinterpret_cast</a:t>
            </a:r>
            <a:r>
              <a:rPr lang="en-US" sz="2500" dirty="0">
                <a:latin typeface="Courier New" panose="02070309020205020404" pitchFamily="49" charset="0"/>
                <a:cs typeface="Courier New" panose="02070309020205020404" pitchFamily="49" charset="0"/>
              </a:rPr>
              <a:t>&lt; char* &gt;(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NextEntryOffset</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 Add new EA</a:t>
            </a:r>
          </a:p>
          <a:p>
            <a:pPr marL="0" indent="0">
              <a:spcBef>
                <a:spcPts val="0"/>
              </a:spcBef>
              <a:buNone/>
            </a:pP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EaValueLength</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eaDataSize</a:t>
            </a:r>
            <a:r>
              <a:rPr lang="en-US" sz="2500" dirty="0">
                <a:latin typeface="Courier New" panose="02070309020205020404" pitchFamily="49" charset="0"/>
                <a:cs typeface="Courier New" panose="02070309020205020404" pitchFamily="49" charset="0"/>
              </a:rPr>
              <a:t>;</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memcpy</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eaName</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memcpy</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eaBufferTail</a:t>
            </a:r>
            <a:r>
              <a:rPr lang="en-US" sz="2500" dirty="0">
                <a:latin typeface="Courier New" panose="02070309020205020404" pitchFamily="49" charset="0"/>
                <a:cs typeface="Courier New" panose="02070309020205020404" pitchFamily="49" charset="0"/>
              </a:rPr>
              <a:t>-&gt;</a:t>
            </a:r>
            <a:r>
              <a:rPr lang="en-US" sz="2500" dirty="0" err="1">
                <a:latin typeface="Courier New" panose="02070309020205020404" pitchFamily="49" charset="0"/>
                <a:cs typeface="Courier New" panose="02070309020205020404" pitchFamily="49" charset="0"/>
              </a:rPr>
              <a:t>EaNameLength</a:t>
            </a:r>
            <a:r>
              <a:rPr lang="en-US" sz="2500" dirty="0">
                <a:latin typeface="Courier New" panose="02070309020205020404" pitchFamily="49" charset="0"/>
                <a:cs typeface="Courier New" panose="02070309020205020404" pitchFamily="49" charset="0"/>
              </a:rPr>
              <a:t> + 1, </a:t>
            </a:r>
            <a:r>
              <a:rPr lang="en-US" sz="2500" dirty="0" err="1">
                <a:latin typeface="Courier New" panose="02070309020205020404" pitchFamily="49" charset="0"/>
                <a:cs typeface="Courier New" panose="02070309020205020404" pitchFamily="49" charset="0"/>
              </a:rPr>
              <a:t>eaData</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eaDataSize</a:t>
            </a: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cxl::</a:t>
            </a:r>
            <a:r>
              <a:rPr lang="en-US" sz="2500" dirty="0" err="1">
                <a:latin typeface="Courier New" panose="02070309020205020404" pitchFamily="49" charset="0"/>
                <a:cs typeface="Courier New" panose="02070309020205020404" pitchFamily="49" charset="0"/>
              </a:rPr>
              <a:t>cbuffer</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NETWORK_APP_INSTANCE_EA </a:t>
            </a:r>
            <a:r>
              <a:rPr lang="en-US" sz="2500" dirty="0" err="1">
                <a:latin typeface="Courier New" panose="02070309020205020404" pitchFamily="49" charset="0"/>
                <a:cs typeface="Courier New" panose="02070309020205020404" pitchFamily="49" charset="0"/>
              </a:rPr>
              <a:t>appInstanceEa</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appInstanceEa.AppInstanceID</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CcfApplicationId</a:t>
            </a:r>
            <a:r>
              <a:rPr lang="en-US" sz="2500" dirty="0">
                <a:latin typeface="Courier New" panose="02070309020205020404" pitchFamily="49" charset="0"/>
                <a:cs typeface="Courier New" panose="02070309020205020404" pitchFamily="49" charset="0"/>
              </a:rPr>
              <a:t>_.</a:t>
            </a:r>
            <a:r>
              <a:rPr lang="en-US" sz="2500" dirty="0" err="1">
                <a:latin typeface="Courier New" panose="02070309020205020404" pitchFamily="49" charset="0"/>
                <a:cs typeface="Courier New" panose="02070309020205020404" pitchFamily="49" charset="0"/>
              </a:rPr>
              <a:t>AsGUID</a:t>
            </a:r>
            <a:r>
              <a:rPr lang="en-US" sz="2500" dirty="0">
                <a:latin typeface="Courier New" panose="02070309020205020404" pitchFamily="49" charset="0"/>
                <a:cs typeface="Courier New" panose="02070309020205020404" pitchFamily="49" charset="0"/>
              </a:rPr>
              <a:t> ( );</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appInstanceEa.CsvFlags</a:t>
            </a:r>
            <a:r>
              <a:rPr lang="en-US" sz="2500" dirty="0">
                <a:latin typeface="Courier New" panose="02070309020205020404" pitchFamily="49" charset="0"/>
                <a:cs typeface="Courier New" panose="02070309020205020404" pitchFamily="49" charset="0"/>
              </a:rPr>
              <a:t> = NETWORK_APP_INSTANCE_CSV_FLAGS_VALID_ONLY_IF_CSV_COORDINATOR;</a:t>
            </a: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b="1" dirty="0" err="1">
                <a:latin typeface="Courier New" panose="02070309020205020404" pitchFamily="49" charset="0"/>
                <a:cs typeface="Courier New" panose="02070309020205020404" pitchFamily="49" charset="0"/>
              </a:rPr>
              <a:t>AppendEaToEaBuffer</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ClusteredApplicationInstance</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&amp;</a:t>
            </a:r>
            <a:r>
              <a:rPr lang="en-US" sz="2500" dirty="0" err="1">
                <a:latin typeface="Courier New" panose="02070309020205020404" pitchFamily="49" charset="0"/>
                <a:cs typeface="Courier New" panose="02070309020205020404" pitchFamily="49" charset="0"/>
              </a:rPr>
              <a:t>appInstanceEa</a:t>
            </a:r>
            <a:r>
              <a:rPr lang="en-US" sz="2500" dirty="0">
                <a:latin typeface="Courier New" panose="02070309020205020404" pitchFamily="49" charset="0"/>
                <a:cs typeface="Courier New" panose="02070309020205020404" pitchFamily="49" charset="0"/>
              </a:rPr>
              <a:t>,</a:t>
            </a:r>
          </a:p>
          <a:p>
            <a:pPr marL="0" indent="0">
              <a:spcBef>
                <a:spcPts val="0"/>
              </a:spcBef>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sizeof</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appInstanceEa</a:t>
            </a:r>
            <a:r>
              <a:rPr lang="en-US" sz="2500" dirty="0">
                <a:latin typeface="Courier New" panose="02070309020205020404" pitchFamily="49" charset="0"/>
                <a:cs typeface="Courier New" panose="02070309020205020404" pitchFamily="49" charset="0"/>
              </a:rPr>
              <a:t> ),</a:t>
            </a:r>
          </a:p>
          <a:p>
            <a:pPr marL="0" indent="0">
              <a:spcBef>
                <a:spcPts val="0"/>
              </a:spcBef>
              <a:buNone/>
            </a:pPr>
            <a:r>
              <a:rPr lang="en-US" sz="2500" dirty="0">
                <a:latin typeface="Courier New" panose="02070309020205020404" pitchFamily="49" charset="0"/>
                <a:cs typeface="Courier New" panose="02070309020205020404" pitchFamily="49" charset="0"/>
              </a:rPr>
              <a:t>                                     &amp;</a:t>
            </a:r>
            <a:r>
              <a:rPr lang="en-US" sz="2500" dirty="0" err="1">
                <a:latin typeface="Courier New" panose="02070309020205020404" pitchFamily="49" charset="0"/>
                <a:cs typeface="Courier New" panose="02070309020205020404" pitchFamily="49" charset="0"/>
              </a:rPr>
              <a:t>eaBuffer</a:t>
            </a:r>
            <a:r>
              <a:rPr lang="en-US" sz="2500" dirty="0">
                <a:latin typeface="Courier New" panose="02070309020205020404" pitchFamily="49" charset="0"/>
                <a:cs typeface="Courier New" panose="02070309020205020404" pitchFamily="49" charset="0"/>
              </a:rPr>
              <a:t> );</a:t>
            </a:r>
          </a:p>
          <a:p>
            <a:pPr marL="0" indent="0">
              <a:spcBef>
                <a:spcPts val="0"/>
              </a:spcBef>
              <a:buNone/>
            </a:pPr>
            <a:endParaRPr lang="en-US" dirty="0"/>
          </a:p>
        </p:txBody>
      </p:sp>
    </p:spTree>
    <p:extLst>
      <p:ext uri="{BB962C8B-B14F-4D97-AF65-F5344CB8AC3E}">
        <p14:creationId xmlns:p14="http://schemas.microsoft.com/office/powerpoint/2010/main" val="252277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9B9-42C3-45BB-8482-B6031A1AC20E}"/>
              </a:ext>
            </a:extLst>
          </p:cNvPr>
          <p:cNvSpPr>
            <a:spLocks noGrp="1"/>
          </p:cNvSpPr>
          <p:nvPr>
            <p:ph type="title"/>
          </p:nvPr>
        </p:nvSpPr>
        <p:spPr>
          <a:xfrm>
            <a:off x="838200" y="365126"/>
            <a:ext cx="10515600" cy="787990"/>
          </a:xfrm>
        </p:spPr>
        <p:txBody>
          <a:bodyPr/>
          <a:lstStyle/>
          <a:p>
            <a:r>
              <a:rPr lang="en-US" dirty="0"/>
              <a:t>Common Codding Errors</a:t>
            </a:r>
          </a:p>
        </p:txBody>
      </p:sp>
      <p:sp>
        <p:nvSpPr>
          <p:cNvPr id="3" name="Content Placeholder 2">
            <a:extLst>
              <a:ext uri="{FF2B5EF4-FFF2-40B4-BE49-F238E27FC236}">
                <a16:creationId xmlns:a16="http://schemas.microsoft.com/office/drawing/2014/main" id="{940376A7-BA01-4242-8689-3DF965FC94BB}"/>
              </a:ext>
            </a:extLst>
          </p:cNvPr>
          <p:cNvSpPr>
            <a:spLocks noGrp="1"/>
          </p:cNvSpPr>
          <p:nvPr>
            <p:ph idx="1"/>
          </p:nvPr>
        </p:nvSpPr>
        <p:spPr>
          <a:xfrm>
            <a:off x="838200" y="1340406"/>
            <a:ext cx="10515600" cy="521065"/>
          </a:xfrm>
        </p:spPr>
        <p:txBody>
          <a:bodyPr>
            <a:normAutofit fontScale="92500"/>
          </a:bodyPr>
          <a:lstStyle/>
          <a:p>
            <a:r>
              <a:rPr lang="en-US" dirty="0"/>
              <a:t>Read pass buffer boundary due to an incorrect offset to the next element</a:t>
            </a:r>
          </a:p>
        </p:txBody>
      </p:sp>
      <p:sp>
        <p:nvSpPr>
          <p:cNvPr id="5" name="Rectangle 4">
            <a:extLst>
              <a:ext uri="{FF2B5EF4-FFF2-40B4-BE49-F238E27FC236}">
                <a16:creationId xmlns:a16="http://schemas.microsoft.com/office/drawing/2014/main" id="{0279EEE8-C352-4F13-A443-6242865F2A55}"/>
              </a:ext>
            </a:extLst>
          </p:cNvPr>
          <p:cNvSpPr/>
          <p:nvPr/>
        </p:nvSpPr>
        <p:spPr>
          <a:xfrm>
            <a:off x="4583844" y="2461454"/>
            <a:ext cx="1715413"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A2B5002-4DBC-494A-889D-42E1C00A362F}"/>
              </a:ext>
            </a:extLst>
          </p:cNvPr>
          <p:cNvSpPr/>
          <p:nvPr/>
        </p:nvSpPr>
        <p:spPr>
          <a:xfrm>
            <a:off x="4583844" y="2461454"/>
            <a:ext cx="659402" cy="64607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3" name="Rectangle 12">
            <a:extLst>
              <a:ext uri="{FF2B5EF4-FFF2-40B4-BE49-F238E27FC236}">
                <a16:creationId xmlns:a16="http://schemas.microsoft.com/office/drawing/2014/main" id="{2BFEFD09-0C4D-4CFC-8FEF-DA61F3F569C5}"/>
              </a:ext>
            </a:extLst>
          </p:cNvPr>
          <p:cNvSpPr/>
          <p:nvPr/>
        </p:nvSpPr>
        <p:spPr>
          <a:xfrm>
            <a:off x="5243246" y="2461454"/>
            <a:ext cx="864616" cy="64606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5" name="Rectangle 44">
            <a:extLst>
              <a:ext uri="{FF2B5EF4-FFF2-40B4-BE49-F238E27FC236}">
                <a16:creationId xmlns:a16="http://schemas.microsoft.com/office/drawing/2014/main" id="{4EB68CEE-7752-48D8-A57A-54112B462FF1}"/>
              </a:ext>
            </a:extLst>
          </p:cNvPr>
          <p:cNvSpPr/>
          <p:nvPr/>
        </p:nvSpPr>
        <p:spPr>
          <a:xfrm>
            <a:off x="5080834" y="1993820"/>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7" name="Rectangle 66">
            <a:extLst>
              <a:ext uri="{FF2B5EF4-FFF2-40B4-BE49-F238E27FC236}">
                <a16:creationId xmlns:a16="http://schemas.microsoft.com/office/drawing/2014/main" id="{7FDE65FC-C762-4F8A-B319-A71C3DEF5E66}"/>
              </a:ext>
            </a:extLst>
          </p:cNvPr>
          <p:cNvSpPr/>
          <p:nvPr/>
        </p:nvSpPr>
        <p:spPr>
          <a:xfrm>
            <a:off x="4540733" y="2456904"/>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ontent Placeholder 2">
            <a:extLst>
              <a:ext uri="{FF2B5EF4-FFF2-40B4-BE49-F238E27FC236}">
                <a16:creationId xmlns:a16="http://schemas.microsoft.com/office/drawing/2014/main" id="{DA2A9492-BE50-406B-9E69-1861AEBFBF1A}"/>
              </a:ext>
            </a:extLst>
          </p:cNvPr>
          <p:cNvSpPr txBox="1">
            <a:spLocks/>
          </p:cNvSpPr>
          <p:nvPr/>
        </p:nvSpPr>
        <p:spPr>
          <a:xfrm>
            <a:off x="838200" y="3507469"/>
            <a:ext cx="10515600" cy="52106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Read or write pass buffer boundary or element boundary due to an incorrect data size</a:t>
            </a:r>
          </a:p>
        </p:txBody>
      </p:sp>
      <p:sp>
        <p:nvSpPr>
          <p:cNvPr id="83" name="Rectangle 82">
            <a:extLst>
              <a:ext uri="{FF2B5EF4-FFF2-40B4-BE49-F238E27FC236}">
                <a16:creationId xmlns:a16="http://schemas.microsoft.com/office/drawing/2014/main" id="{3E67DB10-74DC-41A0-8C9B-D16360BAE29B}"/>
              </a:ext>
            </a:extLst>
          </p:cNvPr>
          <p:cNvSpPr/>
          <p:nvPr/>
        </p:nvSpPr>
        <p:spPr>
          <a:xfrm>
            <a:off x="4588434" y="4081195"/>
            <a:ext cx="1715413"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4" name="Rectangle 83">
            <a:extLst>
              <a:ext uri="{FF2B5EF4-FFF2-40B4-BE49-F238E27FC236}">
                <a16:creationId xmlns:a16="http://schemas.microsoft.com/office/drawing/2014/main" id="{12CFF9CF-CAB0-4020-94F5-0DC8085B1F05}"/>
              </a:ext>
            </a:extLst>
          </p:cNvPr>
          <p:cNvSpPr/>
          <p:nvPr/>
        </p:nvSpPr>
        <p:spPr>
          <a:xfrm>
            <a:off x="4588434" y="4081195"/>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85" name="Rectangle 84">
            <a:extLst>
              <a:ext uri="{FF2B5EF4-FFF2-40B4-BE49-F238E27FC236}">
                <a16:creationId xmlns:a16="http://schemas.microsoft.com/office/drawing/2014/main" id="{51EDAFCF-7CA2-4193-BB19-F2243490EE37}"/>
              </a:ext>
            </a:extLst>
          </p:cNvPr>
          <p:cNvSpPr/>
          <p:nvPr/>
        </p:nvSpPr>
        <p:spPr>
          <a:xfrm>
            <a:off x="5247835" y="4081195"/>
            <a:ext cx="1401271" cy="6460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87" name="Rectangle 86">
            <a:extLst>
              <a:ext uri="{FF2B5EF4-FFF2-40B4-BE49-F238E27FC236}">
                <a16:creationId xmlns:a16="http://schemas.microsoft.com/office/drawing/2014/main" id="{95D72AC1-D41A-45D8-AEB9-D963FDCE4646}"/>
              </a:ext>
            </a:extLst>
          </p:cNvPr>
          <p:cNvSpPr/>
          <p:nvPr/>
        </p:nvSpPr>
        <p:spPr>
          <a:xfrm>
            <a:off x="4545323" y="4076645"/>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422EC2D-07A2-418F-BB36-C10D8E344B27}"/>
              </a:ext>
            </a:extLst>
          </p:cNvPr>
          <p:cNvSpPr/>
          <p:nvPr/>
        </p:nvSpPr>
        <p:spPr>
          <a:xfrm>
            <a:off x="4631545" y="5498001"/>
            <a:ext cx="385009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2" name="Rectangle 91">
            <a:extLst>
              <a:ext uri="{FF2B5EF4-FFF2-40B4-BE49-F238E27FC236}">
                <a16:creationId xmlns:a16="http://schemas.microsoft.com/office/drawing/2014/main" id="{34FBF09C-6C9A-47FB-AE73-FF56C7DEA39E}"/>
              </a:ext>
            </a:extLst>
          </p:cNvPr>
          <p:cNvSpPr/>
          <p:nvPr/>
        </p:nvSpPr>
        <p:spPr>
          <a:xfrm>
            <a:off x="4631545" y="5498001"/>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94" name="Rectangle 93">
            <a:extLst>
              <a:ext uri="{FF2B5EF4-FFF2-40B4-BE49-F238E27FC236}">
                <a16:creationId xmlns:a16="http://schemas.microsoft.com/office/drawing/2014/main" id="{6F7E3304-46F1-481D-B4E5-8AE4047ED582}"/>
              </a:ext>
            </a:extLst>
          </p:cNvPr>
          <p:cNvSpPr/>
          <p:nvPr/>
        </p:nvSpPr>
        <p:spPr>
          <a:xfrm>
            <a:off x="4588434" y="5493451"/>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EAA5DF5-902B-473B-8FDD-267F72FBE815}"/>
              </a:ext>
            </a:extLst>
          </p:cNvPr>
          <p:cNvSpPr/>
          <p:nvPr/>
        </p:nvSpPr>
        <p:spPr>
          <a:xfrm>
            <a:off x="6523733" y="5498001"/>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93" name="Rectangle 92">
            <a:extLst>
              <a:ext uri="{FF2B5EF4-FFF2-40B4-BE49-F238E27FC236}">
                <a16:creationId xmlns:a16="http://schemas.microsoft.com/office/drawing/2014/main" id="{C5FF8215-A8D7-45F0-8F80-CFD9DC48C146}"/>
              </a:ext>
            </a:extLst>
          </p:cNvPr>
          <p:cNvSpPr/>
          <p:nvPr/>
        </p:nvSpPr>
        <p:spPr>
          <a:xfrm>
            <a:off x="5290947" y="5498001"/>
            <a:ext cx="1407686" cy="6460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96" name="Rectangle 95">
            <a:extLst>
              <a:ext uri="{FF2B5EF4-FFF2-40B4-BE49-F238E27FC236}">
                <a16:creationId xmlns:a16="http://schemas.microsoft.com/office/drawing/2014/main" id="{1D9A351E-F475-4253-94A1-55A5A307930B}"/>
              </a:ext>
            </a:extLst>
          </p:cNvPr>
          <p:cNvSpPr/>
          <p:nvPr/>
        </p:nvSpPr>
        <p:spPr>
          <a:xfrm>
            <a:off x="7183135" y="5498001"/>
            <a:ext cx="976111" cy="646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99" name="Connector: Elbow 98">
            <a:extLst>
              <a:ext uri="{FF2B5EF4-FFF2-40B4-BE49-F238E27FC236}">
                <a16:creationId xmlns:a16="http://schemas.microsoft.com/office/drawing/2014/main" id="{31137444-EEA9-4C03-A5E3-8723CDE2035F}"/>
              </a:ext>
            </a:extLst>
          </p:cNvPr>
          <p:cNvCxnSpPr>
            <a:cxnSpLocks/>
            <a:stCxn id="11" idx="0"/>
            <a:endCxn id="102" idx="0"/>
          </p:cNvCxnSpPr>
          <p:nvPr/>
        </p:nvCxnSpPr>
        <p:spPr>
          <a:xfrm rot="5400000" flipH="1" flipV="1">
            <a:off x="5713708" y="1656741"/>
            <a:ext cx="4550" cy="1604877"/>
          </a:xfrm>
          <a:prstGeom prst="bentConnector3">
            <a:avLst>
              <a:gd name="adj1" fmla="val 5124176"/>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C49FA47D-ECB3-4C40-87BB-20CAAB018E06}"/>
              </a:ext>
            </a:extLst>
          </p:cNvPr>
          <p:cNvSpPr/>
          <p:nvPr/>
        </p:nvSpPr>
        <p:spPr>
          <a:xfrm>
            <a:off x="6477056" y="2456904"/>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68A9CC1-B021-4CF5-B08E-7C5EFF1B5CE1}"/>
              </a:ext>
            </a:extLst>
          </p:cNvPr>
          <p:cNvSpPr/>
          <p:nvPr/>
        </p:nvSpPr>
        <p:spPr>
          <a:xfrm>
            <a:off x="8162801" y="5493451"/>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Connector: Elbow 106">
            <a:extLst>
              <a:ext uri="{FF2B5EF4-FFF2-40B4-BE49-F238E27FC236}">
                <a16:creationId xmlns:a16="http://schemas.microsoft.com/office/drawing/2014/main" id="{FE2F7C07-6EB8-4A43-AA75-C4695211AF9B}"/>
              </a:ext>
            </a:extLst>
          </p:cNvPr>
          <p:cNvCxnSpPr>
            <a:cxnSpLocks/>
            <a:stCxn id="92" idx="0"/>
            <a:endCxn id="110" idx="0"/>
          </p:cNvCxnSpPr>
          <p:nvPr/>
        </p:nvCxnSpPr>
        <p:spPr>
          <a:xfrm rot="5400000" flipH="1" flipV="1">
            <a:off x="5737559" y="4717138"/>
            <a:ext cx="4550" cy="1557176"/>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DF9FC38-87DD-4FDD-89F5-BCA9848C8FE1}"/>
              </a:ext>
            </a:extLst>
          </p:cNvPr>
          <p:cNvSpPr/>
          <p:nvPr/>
        </p:nvSpPr>
        <p:spPr>
          <a:xfrm>
            <a:off x="6477056" y="5493451"/>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5C32D7E-9754-4C46-A863-B110187B460B}"/>
              </a:ext>
            </a:extLst>
          </p:cNvPr>
          <p:cNvSpPr/>
          <p:nvPr/>
        </p:nvSpPr>
        <p:spPr>
          <a:xfrm>
            <a:off x="5032517" y="5015027"/>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Tree>
    <p:extLst>
      <p:ext uri="{BB962C8B-B14F-4D97-AF65-F5344CB8AC3E}">
        <p14:creationId xmlns:p14="http://schemas.microsoft.com/office/powerpoint/2010/main" val="78583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9B9-42C3-45BB-8482-B6031A1AC20E}"/>
              </a:ext>
            </a:extLst>
          </p:cNvPr>
          <p:cNvSpPr>
            <a:spLocks noGrp="1"/>
          </p:cNvSpPr>
          <p:nvPr>
            <p:ph type="title"/>
          </p:nvPr>
        </p:nvSpPr>
        <p:spPr>
          <a:xfrm>
            <a:off x="838200" y="365126"/>
            <a:ext cx="10515600" cy="787990"/>
          </a:xfrm>
        </p:spPr>
        <p:txBody>
          <a:bodyPr/>
          <a:lstStyle/>
          <a:p>
            <a:r>
              <a:rPr lang="en-US" dirty="0"/>
              <a:t>Common Codding Errors</a:t>
            </a:r>
          </a:p>
        </p:txBody>
      </p:sp>
      <p:sp>
        <p:nvSpPr>
          <p:cNvPr id="3" name="Content Placeholder 2">
            <a:extLst>
              <a:ext uri="{FF2B5EF4-FFF2-40B4-BE49-F238E27FC236}">
                <a16:creationId xmlns:a16="http://schemas.microsoft.com/office/drawing/2014/main" id="{940376A7-BA01-4242-8689-3DF965FC94BB}"/>
              </a:ext>
            </a:extLst>
          </p:cNvPr>
          <p:cNvSpPr>
            <a:spLocks noGrp="1"/>
          </p:cNvSpPr>
          <p:nvPr>
            <p:ph idx="1"/>
          </p:nvPr>
        </p:nvSpPr>
        <p:spPr>
          <a:xfrm>
            <a:off x="838200" y="1340406"/>
            <a:ext cx="10515600" cy="521065"/>
          </a:xfrm>
        </p:spPr>
        <p:txBody>
          <a:bodyPr>
            <a:normAutofit/>
          </a:bodyPr>
          <a:lstStyle/>
          <a:p>
            <a:r>
              <a:rPr lang="en-US" dirty="0"/>
              <a:t>Incorrect element alignment. </a:t>
            </a:r>
          </a:p>
        </p:txBody>
      </p:sp>
      <p:sp>
        <p:nvSpPr>
          <p:cNvPr id="82" name="Content Placeholder 2">
            <a:extLst>
              <a:ext uri="{FF2B5EF4-FFF2-40B4-BE49-F238E27FC236}">
                <a16:creationId xmlns:a16="http://schemas.microsoft.com/office/drawing/2014/main" id="{DA2A9492-BE50-406B-9E69-1861AEBFBF1A}"/>
              </a:ext>
            </a:extLst>
          </p:cNvPr>
          <p:cNvSpPr txBox="1">
            <a:spLocks/>
          </p:cNvSpPr>
          <p:nvPr/>
        </p:nvSpPr>
        <p:spPr>
          <a:xfrm>
            <a:off x="838200" y="3507469"/>
            <a:ext cx="10515600" cy="52106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Leaking data in padding that can assist future attacks that might circumvent ASLR.</a:t>
            </a:r>
          </a:p>
        </p:txBody>
      </p:sp>
      <p:sp>
        <p:nvSpPr>
          <p:cNvPr id="91" name="Rectangle 90">
            <a:extLst>
              <a:ext uri="{FF2B5EF4-FFF2-40B4-BE49-F238E27FC236}">
                <a16:creationId xmlns:a16="http://schemas.microsoft.com/office/drawing/2014/main" id="{4422EC2D-07A2-418F-BB36-C10D8E344B27}"/>
              </a:ext>
            </a:extLst>
          </p:cNvPr>
          <p:cNvSpPr/>
          <p:nvPr/>
        </p:nvSpPr>
        <p:spPr>
          <a:xfrm>
            <a:off x="3525557" y="2406180"/>
            <a:ext cx="385009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2" name="Rectangle 91">
            <a:extLst>
              <a:ext uri="{FF2B5EF4-FFF2-40B4-BE49-F238E27FC236}">
                <a16:creationId xmlns:a16="http://schemas.microsoft.com/office/drawing/2014/main" id="{34FBF09C-6C9A-47FB-AE73-FF56C7DEA39E}"/>
              </a:ext>
            </a:extLst>
          </p:cNvPr>
          <p:cNvSpPr/>
          <p:nvPr/>
        </p:nvSpPr>
        <p:spPr>
          <a:xfrm>
            <a:off x="3525557" y="2406180"/>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94" name="Rectangle 93">
            <a:extLst>
              <a:ext uri="{FF2B5EF4-FFF2-40B4-BE49-F238E27FC236}">
                <a16:creationId xmlns:a16="http://schemas.microsoft.com/office/drawing/2014/main" id="{6F7E3304-46F1-481D-B4E5-8AE4047ED582}"/>
              </a:ext>
            </a:extLst>
          </p:cNvPr>
          <p:cNvSpPr/>
          <p:nvPr/>
        </p:nvSpPr>
        <p:spPr>
          <a:xfrm>
            <a:off x="3482446" y="2401630"/>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EAA5DF5-902B-473B-8FDD-267F72FBE815}"/>
              </a:ext>
            </a:extLst>
          </p:cNvPr>
          <p:cNvSpPr/>
          <p:nvPr/>
        </p:nvSpPr>
        <p:spPr>
          <a:xfrm>
            <a:off x="5417745" y="2406180"/>
            <a:ext cx="659402" cy="6460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Header</a:t>
            </a:r>
          </a:p>
        </p:txBody>
      </p:sp>
      <p:sp>
        <p:nvSpPr>
          <p:cNvPr id="96" name="Rectangle 95">
            <a:extLst>
              <a:ext uri="{FF2B5EF4-FFF2-40B4-BE49-F238E27FC236}">
                <a16:creationId xmlns:a16="http://schemas.microsoft.com/office/drawing/2014/main" id="{1D9A351E-F475-4253-94A1-55A5A307930B}"/>
              </a:ext>
            </a:extLst>
          </p:cNvPr>
          <p:cNvSpPr/>
          <p:nvPr/>
        </p:nvSpPr>
        <p:spPr>
          <a:xfrm>
            <a:off x="6077147" y="2406180"/>
            <a:ext cx="976111" cy="646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06" name="Rectangle 105">
            <a:extLst>
              <a:ext uri="{FF2B5EF4-FFF2-40B4-BE49-F238E27FC236}">
                <a16:creationId xmlns:a16="http://schemas.microsoft.com/office/drawing/2014/main" id="{B68A9CC1-B021-4CF5-B08E-7C5EFF1B5CE1}"/>
              </a:ext>
            </a:extLst>
          </p:cNvPr>
          <p:cNvSpPr/>
          <p:nvPr/>
        </p:nvSpPr>
        <p:spPr>
          <a:xfrm>
            <a:off x="7056813" y="2401630"/>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Connector: Elbow 106">
            <a:extLst>
              <a:ext uri="{FF2B5EF4-FFF2-40B4-BE49-F238E27FC236}">
                <a16:creationId xmlns:a16="http://schemas.microsoft.com/office/drawing/2014/main" id="{FE2F7C07-6EB8-4A43-AA75-C4695211AF9B}"/>
              </a:ext>
            </a:extLst>
          </p:cNvPr>
          <p:cNvCxnSpPr>
            <a:cxnSpLocks/>
            <a:stCxn id="92" idx="0"/>
            <a:endCxn id="110" idx="0"/>
          </p:cNvCxnSpPr>
          <p:nvPr/>
        </p:nvCxnSpPr>
        <p:spPr>
          <a:xfrm rot="5400000" flipH="1" flipV="1">
            <a:off x="4631571" y="1625317"/>
            <a:ext cx="4550" cy="1557176"/>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DF9FC38-87DD-4FDD-89F5-BCA9848C8FE1}"/>
              </a:ext>
            </a:extLst>
          </p:cNvPr>
          <p:cNvSpPr/>
          <p:nvPr/>
        </p:nvSpPr>
        <p:spPr>
          <a:xfrm>
            <a:off x="5371068" y="2401630"/>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5C32D7E-9754-4C46-A863-B110187B460B}"/>
              </a:ext>
            </a:extLst>
          </p:cNvPr>
          <p:cNvSpPr/>
          <p:nvPr/>
        </p:nvSpPr>
        <p:spPr>
          <a:xfrm>
            <a:off x="3926529" y="1923206"/>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26" name="Rectangle 25">
            <a:extLst>
              <a:ext uri="{FF2B5EF4-FFF2-40B4-BE49-F238E27FC236}">
                <a16:creationId xmlns:a16="http://schemas.microsoft.com/office/drawing/2014/main" id="{6AEA5F91-B624-404D-8FB1-0B4BC76B2F7A}"/>
              </a:ext>
            </a:extLst>
          </p:cNvPr>
          <p:cNvSpPr/>
          <p:nvPr/>
        </p:nvSpPr>
        <p:spPr>
          <a:xfrm>
            <a:off x="4175517" y="2405984"/>
            <a:ext cx="1236917" cy="646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7" name="Rectangle 26">
            <a:extLst>
              <a:ext uri="{FF2B5EF4-FFF2-40B4-BE49-F238E27FC236}">
                <a16:creationId xmlns:a16="http://schemas.microsoft.com/office/drawing/2014/main" id="{E238F8C1-2560-4BF6-9073-C1BF13E27661}"/>
              </a:ext>
            </a:extLst>
          </p:cNvPr>
          <p:cNvSpPr/>
          <p:nvPr/>
        </p:nvSpPr>
        <p:spPr>
          <a:xfrm>
            <a:off x="3568668" y="4500592"/>
            <a:ext cx="4412738"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a16="http://schemas.microsoft.com/office/drawing/2014/main" id="{1F97598A-1B87-4FF0-8D1E-7E8C507A277F}"/>
              </a:ext>
            </a:extLst>
          </p:cNvPr>
          <p:cNvSpPr/>
          <p:nvPr/>
        </p:nvSpPr>
        <p:spPr>
          <a:xfrm>
            <a:off x="3568668" y="4500592"/>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9" name="Rectangle 28">
            <a:extLst>
              <a:ext uri="{FF2B5EF4-FFF2-40B4-BE49-F238E27FC236}">
                <a16:creationId xmlns:a16="http://schemas.microsoft.com/office/drawing/2014/main" id="{B6CFDAE6-6418-484B-981C-7C1E6C45CFCE}"/>
              </a:ext>
            </a:extLst>
          </p:cNvPr>
          <p:cNvSpPr/>
          <p:nvPr/>
        </p:nvSpPr>
        <p:spPr>
          <a:xfrm>
            <a:off x="3525557" y="449604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BCB10F-35F6-44F2-BDBE-2670F84A2C4C}"/>
              </a:ext>
            </a:extLst>
          </p:cNvPr>
          <p:cNvSpPr/>
          <p:nvPr/>
        </p:nvSpPr>
        <p:spPr>
          <a:xfrm>
            <a:off x="5874510" y="4500592"/>
            <a:ext cx="659402" cy="6460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bg1"/>
                </a:solidFill>
                <a:latin typeface="Courier New" panose="02070309020205020404" pitchFamily="49" charset="0"/>
                <a:cs typeface="Courier New" panose="02070309020205020404" pitchFamily="49" charset="0"/>
              </a:rPr>
              <a:t>Header</a:t>
            </a:r>
          </a:p>
        </p:txBody>
      </p:sp>
      <p:sp>
        <p:nvSpPr>
          <p:cNvPr id="31" name="Rectangle 30">
            <a:extLst>
              <a:ext uri="{FF2B5EF4-FFF2-40B4-BE49-F238E27FC236}">
                <a16:creationId xmlns:a16="http://schemas.microsoft.com/office/drawing/2014/main" id="{431B84DD-000E-44B6-AF0C-1BC035D16197}"/>
              </a:ext>
            </a:extLst>
          </p:cNvPr>
          <p:cNvSpPr/>
          <p:nvPr/>
        </p:nvSpPr>
        <p:spPr>
          <a:xfrm>
            <a:off x="6533912" y="4500592"/>
            <a:ext cx="976111" cy="646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32" name="Rectangle 31">
            <a:extLst>
              <a:ext uri="{FF2B5EF4-FFF2-40B4-BE49-F238E27FC236}">
                <a16:creationId xmlns:a16="http://schemas.microsoft.com/office/drawing/2014/main" id="{E84756D8-5A16-48B9-80EB-4C7C93E905B3}"/>
              </a:ext>
            </a:extLst>
          </p:cNvPr>
          <p:cNvSpPr/>
          <p:nvPr/>
        </p:nvSpPr>
        <p:spPr>
          <a:xfrm>
            <a:off x="7513578" y="449604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7EE34262-4200-427F-8A0A-82CD73C08E35}"/>
              </a:ext>
            </a:extLst>
          </p:cNvPr>
          <p:cNvCxnSpPr>
            <a:cxnSpLocks/>
            <a:stCxn id="28" idx="0"/>
            <a:endCxn id="34" idx="0"/>
          </p:cNvCxnSpPr>
          <p:nvPr/>
        </p:nvCxnSpPr>
        <p:spPr>
          <a:xfrm rot="5400000" flipH="1" flipV="1">
            <a:off x="4881509" y="3512902"/>
            <a:ext cx="4550" cy="1970830"/>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C2A185A-FCD9-49E7-BEEC-25A34327107F}"/>
              </a:ext>
            </a:extLst>
          </p:cNvPr>
          <p:cNvSpPr/>
          <p:nvPr/>
        </p:nvSpPr>
        <p:spPr>
          <a:xfrm>
            <a:off x="5827833" y="449604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ABFD1D-ED1E-418B-A3A2-61B5EEE143F6}"/>
              </a:ext>
            </a:extLst>
          </p:cNvPr>
          <p:cNvSpPr/>
          <p:nvPr/>
        </p:nvSpPr>
        <p:spPr>
          <a:xfrm>
            <a:off x="4218628" y="4500396"/>
            <a:ext cx="1236917" cy="646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 name="Rectangle 3">
            <a:extLst>
              <a:ext uri="{FF2B5EF4-FFF2-40B4-BE49-F238E27FC236}">
                <a16:creationId xmlns:a16="http://schemas.microsoft.com/office/drawing/2014/main" id="{654C1C9C-AB36-4132-8646-A3AAB476856B}"/>
              </a:ext>
            </a:extLst>
          </p:cNvPr>
          <p:cNvSpPr/>
          <p:nvPr/>
        </p:nvSpPr>
        <p:spPr>
          <a:xfrm>
            <a:off x="5459099" y="4505142"/>
            <a:ext cx="410099" cy="78586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Valuable Data</a:t>
            </a:r>
          </a:p>
        </p:txBody>
      </p:sp>
      <p:sp>
        <p:nvSpPr>
          <p:cNvPr id="38" name="Rectangle 37">
            <a:extLst>
              <a:ext uri="{FF2B5EF4-FFF2-40B4-BE49-F238E27FC236}">
                <a16:creationId xmlns:a16="http://schemas.microsoft.com/office/drawing/2014/main" id="{7C623905-77BE-46F7-BDBA-4B1B8406998C}"/>
              </a:ext>
            </a:extLst>
          </p:cNvPr>
          <p:cNvSpPr/>
          <p:nvPr/>
        </p:nvSpPr>
        <p:spPr>
          <a:xfrm>
            <a:off x="3898369" y="4033536"/>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Tree>
    <p:extLst>
      <p:ext uri="{BB962C8B-B14F-4D97-AF65-F5344CB8AC3E}">
        <p14:creationId xmlns:p14="http://schemas.microsoft.com/office/powerpoint/2010/main" val="223921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Why do we Need a Better Solution?</a:t>
            </a:r>
          </a:p>
        </p:txBody>
      </p:sp>
      <p:sp>
        <p:nvSpPr>
          <p:cNvPr id="3" name="Content Placeholder 2">
            <a:extLst>
              <a:ext uri="{FF2B5EF4-FFF2-40B4-BE49-F238E27FC236}">
                <a16:creationId xmlns:a16="http://schemas.microsoft.com/office/drawing/2014/main" id="{3B7675EE-7C5B-486C-914B-D0CCB05D7129}"/>
              </a:ext>
            </a:extLst>
          </p:cNvPr>
          <p:cNvSpPr>
            <a:spLocks noGrp="1"/>
          </p:cNvSpPr>
          <p:nvPr>
            <p:ph idx="1"/>
          </p:nvPr>
        </p:nvSpPr>
        <p:spPr/>
        <p:txBody>
          <a:bodyPr>
            <a:normAutofit fontScale="92500" lnSpcReduction="10000"/>
          </a:bodyPr>
          <a:lstStyle/>
          <a:p>
            <a:r>
              <a:rPr lang="en-US" sz="2800" dirty="0"/>
              <a:t>Easy to make an error when dealing with these structures as an input</a:t>
            </a:r>
          </a:p>
          <a:p>
            <a:pPr lvl="1"/>
            <a:r>
              <a:rPr lang="en-US" dirty="0"/>
              <a:t>Read outside of the buffer boundaries because of an incorrect offset value.</a:t>
            </a:r>
          </a:p>
          <a:p>
            <a:r>
              <a:rPr lang="en-US" dirty="0"/>
              <a:t>Easy to make an error when dealing with these structures as an output</a:t>
            </a:r>
          </a:p>
          <a:p>
            <a:pPr lvl="1"/>
            <a:r>
              <a:rPr lang="en-US" dirty="0"/>
              <a:t>Overrun element boundary or buffer boundary while manipulating variable length data</a:t>
            </a:r>
          </a:p>
          <a:p>
            <a:pPr lvl="1"/>
            <a:r>
              <a:rPr lang="en-US" dirty="0"/>
              <a:t>Forget to add padding to properly align data</a:t>
            </a:r>
          </a:p>
          <a:p>
            <a:r>
              <a:rPr lang="en-US" sz="2800" dirty="0"/>
              <a:t>These errors are usually security vulnerabilities. These types of structures usually show up on interface boundaries or in shared memory or in persistent data structures. All of them are attackable surfaces.</a:t>
            </a:r>
          </a:p>
          <a:p>
            <a:r>
              <a:rPr lang="en-US" dirty="0"/>
              <a:t>Some algorithms for these structures are not trivial to implement efficiently and correctly. </a:t>
            </a:r>
          </a:p>
        </p:txBody>
      </p:sp>
    </p:spTree>
    <p:extLst>
      <p:ext uri="{BB962C8B-B14F-4D97-AF65-F5344CB8AC3E}">
        <p14:creationId xmlns:p14="http://schemas.microsoft.com/office/powerpoint/2010/main" val="410457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Sample Implementation</a:t>
            </a:r>
          </a:p>
        </p:txBody>
      </p:sp>
      <p:sp>
        <p:nvSpPr>
          <p:cNvPr id="3" name="Content Placeholder 2">
            <a:extLst>
              <a:ext uri="{FF2B5EF4-FFF2-40B4-BE49-F238E27FC236}">
                <a16:creationId xmlns:a16="http://schemas.microsoft.com/office/drawing/2014/main" id="{3B7675EE-7C5B-486C-914B-D0CCB05D7129}"/>
              </a:ext>
            </a:extLst>
          </p:cNvPr>
          <p:cNvSpPr>
            <a:spLocks noGrp="1"/>
          </p:cNvSpPr>
          <p:nvPr>
            <p:ph idx="1"/>
          </p:nvPr>
        </p:nvSpPr>
        <p:spPr/>
        <p:txBody>
          <a:bodyPr/>
          <a:lstStyle/>
          <a:p>
            <a:r>
              <a:rPr lang="en-US" sz="2800" dirty="0">
                <a:hlinkClick r:id="rId2"/>
              </a:rPr>
              <a:t>https://github.com/vladp72/iffl</a:t>
            </a:r>
            <a:endParaRPr lang="en-US" sz="2800" dirty="0"/>
          </a:p>
          <a:p>
            <a:r>
              <a:rPr lang="en-US" dirty="0"/>
              <a:t>MIT License</a:t>
            </a:r>
          </a:p>
          <a:p>
            <a:r>
              <a:rPr lang="en-US" dirty="0"/>
              <a:t>Header only library</a:t>
            </a:r>
          </a:p>
          <a:p>
            <a:r>
              <a:rPr lang="en-US" dirty="0"/>
              <a:t>Supports Clang, GCC and VC++</a:t>
            </a:r>
          </a:p>
          <a:p>
            <a:r>
              <a:rPr lang="en-US" dirty="0"/>
              <a:t>Requires </a:t>
            </a:r>
            <a:r>
              <a:rPr lang="en-US" dirty="0">
                <a:hlinkClick r:id="rId3"/>
              </a:rPr>
              <a:t>C++17</a:t>
            </a:r>
            <a:r>
              <a:rPr lang="en-US" dirty="0"/>
              <a:t> standard</a:t>
            </a:r>
          </a:p>
          <a:p>
            <a:r>
              <a:rPr lang="en-US" dirty="0"/>
              <a:t>Builds using CMAKE</a:t>
            </a:r>
          </a:p>
          <a:p>
            <a:r>
              <a:rPr lang="en-US" dirty="0"/>
              <a:t>Contributions are welcome</a:t>
            </a:r>
          </a:p>
        </p:txBody>
      </p:sp>
    </p:spTree>
    <p:extLst>
      <p:ext uri="{BB962C8B-B14F-4D97-AF65-F5344CB8AC3E}">
        <p14:creationId xmlns:p14="http://schemas.microsoft.com/office/powerpoint/2010/main" val="673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Buffer Type is Use by Owning and Non-Owning Containers to Track Buffer Boundaries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120251" y="1635311"/>
            <a:ext cx="5303655" cy="3613718"/>
          </a:xfrm>
        </p:spPr>
        <p:txBody>
          <a:bodyPr>
            <a:normAutofit/>
          </a:bodyPr>
          <a:lstStyle/>
          <a:p>
            <a:pPr marL="0" indent="0">
              <a:spcBef>
                <a:spcPts val="0"/>
              </a:spcBef>
              <a:buNone/>
            </a:pPr>
            <a:r>
              <a:rPr lang="en-US" sz="800" b="1"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buffer_t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()=default</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buffer_t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buffer_t</a:t>
            </a:r>
            <a:r>
              <a:rPr lang="en-US" sz="800" dirty="0">
                <a:latin typeface="Courier New" panose="02070309020205020404" pitchFamily="49" charset="0"/>
                <a:cs typeface="Courier New" panose="02070309020205020404" pitchFamily="49" charset="0"/>
              </a:rPr>
              <a:t> const &amp;)=default</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err="1">
                <a:latin typeface="Courier New" panose="02070309020205020404" pitchFamily="49" charset="0"/>
                <a:cs typeface="Courier New" panose="02070309020205020404" pitchFamily="49" charset="0"/>
              </a:rPr>
              <a:t>buffer_t</a:t>
            </a:r>
            <a:r>
              <a:rPr lang="en-US" sz="800" dirty="0">
                <a:latin typeface="Courier New" panose="02070309020205020404" pitchFamily="49" charset="0"/>
                <a:cs typeface="Courier New" panose="02070309020205020404" pitchFamily="49" charset="0"/>
              </a:rPr>
              <a:t> &amp; 	</a:t>
            </a:r>
            <a:r>
              <a:rPr lang="en-US" sz="800" b="1" dirty="0">
                <a:latin typeface="Courier New" panose="02070309020205020404" pitchFamily="49" charset="0"/>
                <a:cs typeface="Courier New" panose="02070309020205020404" pitchFamily="49" charset="0"/>
              </a:rPr>
              <a:t>operator=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buffer_t</a:t>
            </a:r>
            <a:r>
              <a:rPr lang="en-US" sz="800" dirty="0">
                <a:latin typeface="Courier New" panose="02070309020205020404" pitchFamily="49" charset="0"/>
                <a:cs typeface="Courier New" panose="02070309020205020404" pitchFamily="49" charset="0"/>
              </a:rPr>
              <a:t> const &amp;)=default</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buffer_t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(T *begin, T *last, T *end)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buffer_t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(T *begin, size_t *</a:t>
            </a:r>
            <a:r>
              <a:rPr lang="en-US" sz="800" dirty="0" err="1">
                <a:latin typeface="Courier New" panose="02070309020205020404" pitchFamily="49" charset="0"/>
                <a:cs typeface="Courier New" panose="02070309020205020404" pitchFamily="49" charset="0"/>
              </a:rPr>
              <a:t>last_offset</a:t>
            </a:r>
            <a:r>
              <a:rPr lang="en-US" sz="800" dirty="0">
                <a:latin typeface="Courier New" panose="02070309020205020404" pitchFamily="49" charset="0"/>
                <a:cs typeface="Courier New" panose="02070309020205020404" pitchFamily="49" charset="0"/>
              </a:rPr>
              <a:t>, T *</a:t>
            </a:r>
            <a:r>
              <a:rPr lang="en-US" sz="800" dirty="0" err="1">
                <a:latin typeface="Courier New" panose="02070309020205020404" pitchFamily="49" charset="0"/>
                <a:cs typeface="Courier New" panose="02070309020205020404" pitchFamily="49" charset="0"/>
              </a:rPr>
              <a:t>end_offset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set_begin</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pointer_type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new_begin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size</a:t>
            </a:r>
            <a:r>
              <a:rPr lang="en-US" sz="800" dirty="0">
                <a:latin typeface="Courier New" panose="02070309020205020404" pitchFamily="49" charset="0"/>
                <a:cs typeface="Courier New" panose="02070309020205020404" pitchFamily="49" charset="0"/>
              </a:rPr>
              <a:t> () const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set_size_unsafe</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set_size</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last_offset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const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set_last_offset_unsafe</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offset)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set_last_offset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size_type</a:t>
            </a:r>
            <a:r>
              <a:rPr lang="en-US" sz="800" dirty="0">
                <a:latin typeface="Courier New" panose="02070309020205020404" pitchFamily="49" charset="0"/>
                <a:cs typeface="Courier New" panose="02070309020205020404" pitchFamily="49" charset="0"/>
              </a:rPr>
              <a:t> offset)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 () const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a:latin typeface="Courier New" panose="02070309020205020404" pitchFamily="49" charset="0"/>
                <a:cs typeface="Courier New" panose="02070309020205020404" pitchFamily="49" charset="0"/>
              </a:rPr>
              <a:t>clear</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void 	</a:t>
            </a:r>
            <a:r>
              <a:rPr lang="en-US" sz="800" b="1" dirty="0" err="1">
                <a:latin typeface="Courier New" panose="02070309020205020404" pitchFamily="49" charset="0"/>
                <a:cs typeface="Courier New" panose="02070309020205020404" pitchFamily="49" charset="0"/>
              </a:rPr>
              <a:t>forget_last</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constexpr 	</a:t>
            </a:r>
            <a:r>
              <a:rPr lang="en-US" sz="800" b="1" dirty="0">
                <a:latin typeface="Courier New" panose="02070309020205020404" pitchFamily="49" charset="0"/>
                <a:cs typeface="Courier New" panose="02070309020205020404" pitchFamily="49" charset="0"/>
              </a:rPr>
              <a:t>operator bool </a:t>
            </a:r>
            <a:r>
              <a:rPr lang="en-US" sz="800" dirty="0">
                <a:latin typeface="Courier New" panose="02070309020205020404" pitchFamily="49" charset="0"/>
                <a:cs typeface="Courier New" panose="02070309020205020404" pitchFamily="49" charset="0"/>
              </a:rPr>
              <a:t>() const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44789DC-8B02-4EC7-B243-14820C4FEE46}"/>
              </a:ext>
            </a:extLst>
          </p:cNvPr>
          <p:cNvSpPr txBox="1">
            <a:spLocks/>
          </p:cNvSpPr>
          <p:nvPr/>
        </p:nvSpPr>
        <p:spPr>
          <a:xfrm>
            <a:off x="600848" y="1768376"/>
            <a:ext cx="5603964" cy="2402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template &lt;</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T = char&gt;</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struct </a:t>
            </a:r>
            <a:r>
              <a:rPr lang="en-US" sz="1600" dirty="0" err="1">
                <a:latin typeface="Courier New" panose="02070309020205020404" pitchFamily="49" charset="0"/>
                <a:cs typeface="Courier New" panose="02070309020205020404" pitchFamily="49" charset="0"/>
              </a:rPr>
              <a:t>buffer_t</a:t>
            </a:r>
            <a:r>
              <a:rPr lang="en-US" sz="1600" dirty="0">
                <a:latin typeface="Courier New" panose="02070309020205020404" pitchFamily="49" charset="0"/>
                <a:cs typeface="Courier New" panose="02070309020205020404" pitchFamily="49" charset="0"/>
              </a:rPr>
              <a:t> {</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pointer_type</a:t>
            </a:r>
            <a:r>
              <a:rPr lang="en-US" sz="1600" dirty="0">
                <a:latin typeface="Courier New" panose="02070309020205020404" pitchFamily="49" charset="0"/>
                <a:cs typeface="Courier New" panose="02070309020205020404" pitchFamily="49" charset="0"/>
              </a:rPr>
              <a:t> 	begin { </a:t>
            </a:r>
            <a:r>
              <a:rPr lang="en-US" sz="1600" dirty="0" err="1">
                <a:latin typeface="Courier New" panose="02070309020205020404" pitchFamily="49" charset="0"/>
                <a:cs typeface="Courier New" panose="02070309020205020404" pitchFamily="49" charset="0"/>
              </a:rPr>
              <a:t>nullptr</a:t>
            </a:r>
            <a:r>
              <a:rPr lang="en-US" sz="16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pointer_type</a:t>
            </a:r>
            <a:r>
              <a:rPr lang="en-US" sz="1600" dirty="0">
                <a:latin typeface="Courier New" panose="02070309020205020404" pitchFamily="49" charset="0"/>
                <a:cs typeface="Courier New" panose="02070309020205020404" pitchFamily="49" charset="0"/>
              </a:rPr>
              <a:t> 	last { </a:t>
            </a:r>
            <a:r>
              <a:rPr lang="en-US" sz="1600" dirty="0" err="1">
                <a:latin typeface="Courier New" panose="02070309020205020404" pitchFamily="49" charset="0"/>
                <a:cs typeface="Courier New" panose="02070309020205020404" pitchFamily="49" charset="0"/>
              </a:rPr>
              <a:t>nullptr</a:t>
            </a:r>
            <a:r>
              <a:rPr lang="en-US" sz="1600" dirty="0">
                <a:latin typeface="Courier New" panose="02070309020205020404" pitchFamily="49" charset="0"/>
                <a:cs typeface="Courier New" panose="02070309020205020404" pitchFamily="49" charset="0"/>
              </a:rPr>
              <a:t> }</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pointer_type</a:t>
            </a:r>
            <a:r>
              <a:rPr lang="en-US" sz="1600" dirty="0">
                <a:latin typeface="Courier New" panose="02070309020205020404" pitchFamily="49" charset="0"/>
                <a:cs typeface="Courier New" panose="02070309020205020404" pitchFamily="49" charset="0"/>
              </a:rPr>
              <a:t> 	end { </a:t>
            </a:r>
            <a:r>
              <a:rPr lang="en-US" sz="1600" dirty="0" err="1">
                <a:latin typeface="Courier New" panose="02070309020205020404" pitchFamily="49" charset="0"/>
                <a:cs typeface="Courier New" panose="02070309020205020404" pitchFamily="49" charset="0"/>
              </a:rPr>
              <a:t>nullptr</a:t>
            </a:r>
            <a:r>
              <a:rPr lang="en-US" sz="1600" dirty="0">
                <a:latin typeface="Courier New" panose="02070309020205020404" pitchFamily="49" charset="0"/>
                <a:cs typeface="Courier New" panose="02070309020205020404" pitchFamily="49" charset="0"/>
              </a:rPr>
              <a:t> }</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using </a:t>
            </a:r>
            <a:r>
              <a:rPr lang="en-US" sz="1600" dirty="0" err="1">
                <a:latin typeface="Courier New" panose="02070309020205020404" pitchFamily="49" charset="0"/>
                <a:cs typeface="Courier New" panose="02070309020205020404" pitchFamily="49" charset="0"/>
              </a:rPr>
              <a:t>buffer_ref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buffer_t</a:t>
            </a:r>
            <a:r>
              <a:rPr lang="en-US" sz="1600" dirty="0">
                <a:latin typeface="Courier New" panose="02070309020205020404" pitchFamily="49" charset="0"/>
                <a:cs typeface="Courier New" panose="02070309020205020404" pitchFamily="49" charset="0"/>
              </a:rPr>
              <a:t>&lt;char&gt;;</a:t>
            </a:r>
          </a:p>
          <a:p>
            <a:pPr marL="0" indent="0">
              <a:spcBef>
                <a:spcPts val="0"/>
              </a:spcBef>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using </a:t>
            </a:r>
            <a:r>
              <a:rPr lang="en-US" sz="1600" dirty="0" err="1">
                <a:latin typeface="Courier New" panose="02070309020205020404" pitchFamily="49" charset="0"/>
                <a:cs typeface="Courier New" panose="02070309020205020404" pitchFamily="49" charset="0"/>
              </a:rPr>
              <a:t>buffer_view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buffer_t</a:t>
            </a:r>
            <a:r>
              <a:rPr lang="en-US" sz="1600" dirty="0">
                <a:latin typeface="Courier New" panose="02070309020205020404" pitchFamily="49" charset="0"/>
                <a:cs typeface="Courier New" panose="02070309020205020404" pitchFamily="49" charset="0"/>
              </a:rPr>
              <a:t>&lt;char const&gt;;</a:t>
            </a:r>
          </a:p>
          <a:p>
            <a:pPr marL="0" indent="0">
              <a:spcBef>
                <a:spcPts val="0"/>
              </a:spcBef>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EAA80124-3B26-41C6-AC83-97D819B8C08B}"/>
              </a:ext>
            </a:extLst>
          </p:cNvPr>
          <p:cNvSpPr/>
          <p:nvPr/>
        </p:nvSpPr>
        <p:spPr>
          <a:xfrm>
            <a:off x="602593" y="5749963"/>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4F89C68E-07FF-4A90-A17D-EC15A9015D94}"/>
              </a:ext>
            </a:extLst>
          </p:cNvPr>
          <p:cNvSpPr/>
          <p:nvPr/>
        </p:nvSpPr>
        <p:spPr>
          <a:xfrm>
            <a:off x="2126611" y="5749963"/>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0" name="Rectangle 9">
            <a:extLst>
              <a:ext uri="{FF2B5EF4-FFF2-40B4-BE49-F238E27FC236}">
                <a16:creationId xmlns:a16="http://schemas.microsoft.com/office/drawing/2014/main" id="{67D5785B-1932-46DF-83C5-2285865E075A}"/>
              </a:ext>
            </a:extLst>
          </p:cNvPr>
          <p:cNvSpPr/>
          <p:nvPr/>
        </p:nvSpPr>
        <p:spPr>
          <a:xfrm>
            <a:off x="7762736" y="5749963"/>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F60929A1-2D45-44DB-B529-76AF1594263B}"/>
              </a:ext>
            </a:extLst>
          </p:cNvPr>
          <p:cNvSpPr/>
          <p:nvPr/>
        </p:nvSpPr>
        <p:spPr>
          <a:xfrm>
            <a:off x="602593" y="57499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BF532EDD-363C-4D3F-861F-E880ABAF5FBB}"/>
              </a:ext>
            </a:extLst>
          </p:cNvPr>
          <p:cNvSpPr/>
          <p:nvPr/>
        </p:nvSpPr>
        <p:spPr>
          <a:xfrm>
            <a:off x="1261995" y="5749963"/>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6" name="Rectangle 15">
            <a:extLst>
              <a:ext uri="{FF2B5EF4-FFF2-40B4-BE49-F238E27FC236}">
                <a16:creationId xmlns:a16="http://schemas.microsoft.com/office/drawing/2014/main" id="{284513A2-BB06-4046-8BE0-89033E5326DF}"/>
              </a:ext>
            </a:extLst>
          </p:cNvPr>
          <p:cNvSpPr/>
          <p:nvPr/>
        </p:nvSpPr>
        <p:spPr>
          <a:xfrm>
            <a:off x="5954027" y="5749963"/>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8" name="Rectangle 17">
            <a:extLst>
              <a:ext uri="{FF2B5EF4-FFF2-40B4-BE49-F238E27FC236}">
                <a16:creationId xmlns:a16="http://schemas.microsoft.com/office/drawing/2014/main" id="{E2F4BBA3-2A6E-4950-A183-2B8CF960A267}"/>
              </a:ext>
            </a:extLst>
          </p:cNvPr>
          <p:cNvSpPr/>
          <p:nvPr/>
        </p:nvSpPr>
        <p:spPr>
          <a:xfrm>
            <a:off x="2422701" y="5749963"/>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6173610-FDE8-4055-8C32-8F5B0AB2CDD4}"/>
              </a:ext>
            </a:extLst>
          </p:cNvPr>
          <p:cNvSpPr/>
          <p:nvPr/>
        </p:nvSpPr>
        <p:spPr>
          <a:xfrm>
            <a:off x="2422184" y="57499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2" name="Rectangle 21">
            <a:extLst>
              <a:ext uri="{FF2B5EF4-FFF2-40B4-BE49-F238E27FC236}">
                <a16:creationId xmlns:a16="http://schemas.microsoft.com/office/drawing/2014/main" id="{8EF26954-F2AF-4029-AF7B-8608F950A234}"/>
              </a:ext>
            </a:extLst>
          </p:cNvPr>
          <p:cNvSpPr/>
          <p:nvPr/>
        </p:nvSpPr>
        <p:spPr>
          <a:xfrm>
            <a:off x="3081586" y="5749963"/>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4" name="Rectangle 23">
            <a:extLst>
              <a:ext uri="{FF2B5EF4-FFF2-40B4-BE49-F238E27FC236}">
                <a16:creationId xmlns:a16="http://schemas.microsoft.com/office/drawing/2014/main" id="{65681436-0C26-4863-AFCC-B9110AA5F614}"/>
              </a:ext>
            </a:extLst>
          </p:cNvPr>
          <p:cNvSpPr/>
          <p:nvPr/>
        </p:nvSpPr>
        <p:spPr>
          <a:xfrm>
            <a:off x="4416772" y="57499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6" name="Rectangle 25">
            <a:extLst>
              <a:ext uri="{FF2B5EF4-FFF2-40B4-BE49-F238E27FC236}">
                <a16:creationId xmlns:a16="http://schemas.microsoft.com/office/drawing/2014/main" id="{81F2B5BF-69AE-4017-9642-376D14C481AD}"/>
              </a:ext>
            </a:extLst>
          </p:cNvPr>
          <p:cNvSpPr/>
          <p:nvPr/>
        </p:nvSpPr>
        <p:spPr>
          <a:xfrm>
            <a:off x="5072286" y="5749963"/>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8" name="Rectangle 27">
            <a:extLst>
              <a:ext uri="{FF2B5EF4-FFF2-40B4-BE49-F238E27FC236}">
                <a16:creationId xmlns:a16="http://schemas.microsoft.com/office/drawing/2014/main" id="{57EA501A-7AEE-466B-BDBA-51EFD425E620}"/>
              </a:ext>
            </a:extLst>
          </p:cNvPr>
          <p:cNvSpPr/>
          <p:nvPr/>
        </p:nvSpPr>
        <p:spPr>
          <a:xfrm>
            <a:off x="7756701" y="57499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30" name="Rectangle 29">
            <a:extLst>
              <a:ext uri="{FF2B5EF4-FFF2-40B4-BE49-F238E27FC236}">
                <a16:creationId xmlns:a16="http://schemas.microsoft.com/office/drawing/2014/main" id="{98113835-48F9-4B2B-9FA7-10C9AC3369A3}"/>
              </a:ext>
            </a:extLst>
          </p:cNvPr>
          <p:cNvSpPr/>
          <p:nvPr/>
        </p:nvSpPr>
        <p:spPr>
          <a:xfrm>
            <a:off x="8411698" y="5749963"/>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32" name="Connector: Elbow 31">
            <a:extLst>
              <a:ext uri="{FF2B5EF4-FFF2-40B4-BE49-F238E27FC236}">
                <a16:creationId xmlns:a16="http://schemas.microsoft.com/office/drawing/2014/main" id="{3F8D62CB-E4C7-4D33-93A2-2FE4EE594942}"/>
              </a:ext>
            </a:extLst>
          </p:cNvPr>
          <p:cNvCxnSpPr>
            <a:cxnSpLocks/>
            <a:stCxn id="20" idx="2"/>
            <a:endCxn id="38" idx="2"/>
          </p:cNvCxnSpPr>
          <p:nvPr/>
        </p:nvCxnSpPr>
        <p:spPr>
          <a:xfrm rot="5400000" flipH="1" flipV="1">
            <a:off x="3589347" y="5698367"/>
            <a:ext cx="1" cy="1674927"/>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6D575E4-C0E1-4212-B72D-B0C3179A07BB}"/>
              </a:ext>
            </a:extLst>
          </p:cNvPr>
          <p:cNvCxnSpPr>
            <a:cxnSpLocks/>
            <a:stCxn id="12" idx="2"/>
            <a:endCxn id="36" idx="2"/>
          </p:cNvCxnSpPr>
          <p:nvPr/>
        </p:nvCxnSpPr>
        <p:spPr>
          <a:xfrm rot="5400000" flipH="1" flipV="1">
            <a:off x="1679983" y="5788140"/>
            <a:ext cx="1" cy="1495381"/>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06D7697-A565-4140-B58A-622D53BB3218}"/>
              </a:ext>
            </a:extLst>
          </p:cNvPr>
          <p:cNvSpPr/>
          <p:nvPr/>
        </p:nvSpPr>
        <p:spPr>
          <a:xfrm>
            <a:off x="2386309" y="57499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B83B38-0513-4813-B6EE-30FA638F38F1}"/>
              </a:ext>
            </a:extLst>
          </p:cNvPr>
          <p:cNvSpPr/>
          <p:nvPr/>
        </p:nvSpPr>
        <p:spPr>
          <a:xfrm>
            <a:off x="4385446" y="57499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1AC0C0-822D-4A95-A6CC-051F9C5577CC}"/>
              </a:ext>
            </a:extLst>
          </p:cNvPr>
          <p:cNvSpPr/>
          <p:nvPr/>
        </p:nvSpPr>
        <p:spPr>
          <a:xfrm>
            <a:off x="7715760" y="57499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BC01ECB-1156-407F-8E53-E1B80C2BEEE0}"/>
              </a:ext>
            </a:extLst>
          </p:cNvPr>
          <p:cNvCxnSpPr>
            <a:cxnSpLocks/>
            <a:stCxn id="24" idx="2"/>
            <a:endCxn id="40" idx="2"/>
          </p:cNvCxnSpPr>
          <p:nvPr/>
        </p:nvCxnSpPr>
        <p:spPr>
          <a:xfrm rot="5400000" flipH="1" flipV="1">
            <a:off x="6251798" y="5030504"/>
            <a:ext cx="1" cy="3010653"/>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E84C5F1-F028-4118-81A7-765B4339D8D5}"/>
              </a:ext>
            </a:extLst>
          </p:cNvPr>
          <p:cNvSpPr/>
          <p:nvPr/>
        </p:nvSpPr>
        <p:spPr>
          <a:xfrm>
            <a:off x="9757324" y="5745413"/>
            <a:ext cx="1622143"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46" name="Rectangle 45">
            <a:extLst>
              <a:ext uri="{FF2B5EF4-FFF2-40B4-BE49-F238E27FC236}">
                <a16:creationId xmlns:a16="http://schemas.microsoft.com/office/drawing/2014/main" id="{F1C4DBEE-068E-48E4-B655-EC2D5710060E}"/>
              </a:ext>
            </a:extLst>
          </p:cNvPr>
          <p:cNvSpPr/>
          <p:nvPr/>
        </p:nvSpPr>
        <p:spPr>
          <a:xfrm>
            <a:off x="1031780" y="6506318"/>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8" name="Rectangle 47">
            <a:extLst>
              <a:ext uri="{FF2B5EF4-FFF2-40B4-BE49-F238E27FC236}">
                <a16:creationId xmlns:a16="http://schemas.microsoft.com/office/drawing/2014/main" id="{EDA34B63-FBC2-4CAE-8F1F-C0573F279414}"/>
              </a:ext>
            </a:extLst>
          </p:cNvPr>
          <p:cNvSpPr/>
          <p:nvPr/>
        </p:nvSpPr>
        <p:spPr>
          <a:xfrm>
            <a:off x="2874462" y="6540380"/>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50" name="Rectangle 49">
            <a:extLst>
              <a:ext uri="{FF2B5EF4-FFF2-40B4-BE49-F238E27FC236}">
                <a16:creationId xmlns:a16="http://schemas.microsoft.com/office/drawing/2014/main" id="{554DF337-0D7E-42F4-947A-54C15FC86FC5}"/>
              </a:ext>
            </a:extLst>
          </p:cNvPr>
          <p:cNvSpPr/>
          <p:nvPr/>
        </p:nvSpPr>
        <p:spPr>
          <a:xfrm>
            <a:off x="5473421" y="6519215"/>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52" name="Rectangle 51">
            <a:extLst>
              <a:ext uri="{FF2B5EF4-FFF2-40B4-BE49-F238E27FC236}">
                <a16:creationId xmlns:a16="http://schemas.microsoft.com/office/drawing/2014/main" id="{CD71B1A9-C0BC-465F-83D2-E6FFC6D20829}"/>
              </a:ext>
            </a:extLst>
          </p:cNvPr>
          <p:cNvSpPr/>
          <p:nvPr/>
        </p:nvSpPr>
        <p:spPr>
          <a:xfrm>
            <a:off x="9721993" y="575451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onnector: Elbow 53">
            <a:extLst>
              <a:ext uri="{FF2B5EF4-FFF2-40B4-BE49-F238E27FC236}">
                <a16:creationId xmlns:a16="http://schemas.microsoft.com/office/drawing/2014/main" id="{5FB1C8AE-4372-4492-B0B7-3F45535A10CE}"/>
              </a:ext>
            </a:extLst>
          </p:cNvPr>
          <p:cNvCxnSpPr>
            <a:cxnSpLocks/>
            <a:stCxn id="28" idx="2"/>
            <a:endCxn id="52" idx="2"/>
          </p:cNvCxnSpPr>
          <p:nvPr/>
        </p:nvCxnSpPr>
        <p:spPr>
          <a:xfrm rot="16200000" flipH="1">
            <a:off x="8922605" y="5699627"/>
            <a:ext cx="4550" cy="1676957"/>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7B11931-1BC8-46D5-8519-DC691BBA2985}"/>
              </a:ext>
            </a:extLst>
          </p:cNvPr>
          <p:cNvSpPr/>
          <p:nvPr/>
        </p:nvSpPr>
        <p:spPr>
          <a:xfrm>
            <a:off x="8321332" y="6527474"/>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58" name="Rectangle 57">
            <a:extLst>
              <a:ext uri="{FF2B5EF4-FFF2-40B4-BE49-F238E27FC236}">
                <a16:creationId xmlns:a16="http://schemas.microsoft.com/office/drawing/2014/main" id="{639FA414-F774-44E1-A4A1-82CFA4C31206}"/>
              </a:ext>
            </a:extLst>
          </p:cNvPr>
          <p:cNvSpPr/>
          <p:nvPr/>
        </p:nvSpPr>
        <p:spPr>
          <a:xfrm>
            <a:off x="3864731" y="4536292"/>
            <a:ext cx="881742" cy="109317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err="1">
                <a:solidFill>
                  <a:schemeClr val="bg1"/>
                </a:solidFill>
                <a:latin typeface="Courier New" panose="02070309020205020404" pitchFamily="49" charset="0"/>
                <a:cs typeface="Courier New" panose="02070309020205020404" pitchFamily="49" charset="0"/>
              </a:rPr>
              <a:t>buffer_t</a:t>
            </a:r>
            <a:endParaRPr lang="en-US" sz="1000" dirty="0">
              <a:solidFill>
                <a:schemeClr val="bg1"/>
              </a:solidFill>
              <a:latin typeface="Courier New" panose="02070309020205020404" pitchFamily="49" charset="0"/>
              <a:cs typeface="Courier New" panose="02070309020205020404" pitchFamily="49" charset="0"/>
            </a:endParaRPr>
          </a:p>
        </p:txBody>
      </p:sp>
      <p:sp>
        <p:nvSpPr>
          <p:cNvPr id="60" name="Rectangle 59">
            <a:extLst>
              <a:ext uri="{FF2B5EF4-FFF2-40B4-BE49-F238E27FC236}">
                <a16:creationId xmlns:a16="http://schemas.microsoft.com/office/drawing/2014/main" id="{B2F636CD-28B2-4924-AD50-CEE71143C1E5}"/>
              </a:ext>
            </a:extLst>
          </p:cNvPr>
          <p:cNvSpPr/>
          <p:nvPr/>
        </p:nvSpPr>
        <p:spPr>
          <a:xfrm>
            <a:off x="3864731" y="4770578"/>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62" name="Rectangle 61">
            <a:extLst>
              <a:ext uri="{FF2B5EF4-FFF2-40B4-BE49-F238E27FC236}">
                <a16:creationId xmlns:a16="http://schemas.microsoft.com/office/drawing/2014/main" id="{8BE26872-6928-4042-A32F-96A435889BD7}"/>
              </a:ext>
            </a:extLst>
          </p:cNvPr>
          <p:cNvSpPr/>
          <p:nvPr/>
        </p:nvSpPr>
        <p:spPr>
          <a:xfrm>
            <a:off x="3864731" y="5340779"/>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64" name="Rectangle 63">
            <a:extLst>
              <a:ext uri="{FF2B5EF4-FFF2-40B4-BE49-F238E27FC236}">
                <a16:creationId xmlns:a16="http://schemas.microsoft.com/office/drawing/2014/main" id="{CD7EABB9-7B60-43A4-97B1-C654B3BAF1A3}"/>
              </a:ext>
            </a:extLst>
          </p:cNvPr>
          <p:cNvSpPr/>
          <p:nvPr/>
        </p:nvSpPr>
        <p:spPr>
          <a:xfrm>
            <a:off x="3864731" y="5054171"/>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cxnSp>
        <p:nvCxnSpPr>
          <p:cNvPr id="66" name="Connector: Elbow 65">
            <a:extLst>
              <a:ext uri="{FF2B5EF4-FFF2-40B4-BE49-F238E27FC236}">
                <a16:creationId xmlns:a16="http://schemas.microsoft.com/office/drawing/2014/main" id="{BB32909A-B483-4248-B542-05931AB2064E}"/>
              </a:ext>
            </a:extLst>
          </p:cNvPr>
          <p:cNvCxnSpPr>
            <a:cxnSpLocks/>
            <a:stCxn id="60" idx="1"/>
            <a:endCxn id="68" idx="0"/>
          </p:cNvCxnSpPr>
          <p:nvPr/>
        </p:nvCxnSpPr>
        <p:spPr>
          <a:xfrm rot="10800000" flipV="1">
            <a:off x="600849" y="4913797"/>
            <a:ext cx="3263883" cy="8316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C61BBAA-9C78-445E-8CF5-0CAE3887DE03}"/>
              </a:ext>
            </a:extLst>
          </p:cNvPr>
          <p:cNvSpPr/>
          <p:nvPr/>
        </p:nvSpPr>
        <p:spPr>
          <a:xfrm>
            <a:off x="559482" y="574541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237B5BD-2597-4649-97E3-77F8B9440AAF}"/>
              </a:ext>
            </a:extLst>
          </p:cNvPr>
          <p:cNvSpPr/>
          <p:nvPr/>
        </p:nvSpPr>
        <p:spPr>
          <a:xfrm>
            <a:off x="11341174" y="574086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Connector: Elbow 71">
            <a:extLst>
              <a:ext uri="{FF2B5EF4-FFF2-40B4-BE49-F238E27FC236}">
                <a16:creationId xmlns:a16="http://schemas.microsoft.com/office/drawing/2014/main" id="{5DFF3185-8205-4219-A500-ED79717C9A39}"/>
              </a:ext>
            </a:extLst>
          </p:cNvPr>
          <p:cNvCxnSpPr>
            <a:cxnSpLocks/>
            <a:stCxn id="62" idx="3"/>
            <a:endCxn id="40" idx="0"/>
          </p:cNvCxnSpPr>
          <p:nvPr/>
        </p:nvCxnSpPr>
        <p:spPr>
          <a:xfrm>
            <a:off x="4746473" y="5483998"/>
            <a:ext cx="3010653" cy="2659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40546D59-8727-4E7D-88E6-36F9A5DDA933}"/>
              </a:ext>
            </a:extLst>
          </p:cNvPr>
          <p:cNvCxnSpPr>
            <a:cxnSpLocks/>
            <a:stCxn id="64" idx="3"/>
            <a:endCxn id="70" idx="0"/>
          </p:cNvCxnSpPr>
          <p:nvPr/>
        </p:nvCxnSpPr>
        <p:spPr>
          <a:xfrm>
            <a:off x="4746473" y="5197390"/>
            <a:ext cx="6636067" cy="5434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Range</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4241144" y="3766217"/>
            <a:ext cx="7218096" cy="2399914"/>
          </a:xfrm>
        </p:spPr>
        <p:txBody>
          <a:bodyPr>
            <a:normAutofit/>
          </a:bodyPr>
          <a:lstStyle/>
          <a:p>
            <a:pPr marL="0" indent="0">
              <a:spcBef>
                <a:spcPts val="0"/>
              </a:spcBef>
              <a:buNone/>
            </a:pPr>
            <a:r>
              <a:rPr lang="en-US" sz="900" dirty="0">
                <a:latin typeface="Courier New" panose="02070309020205020404" pitchFamily="49" charset="0"/>
                <a:cs typeface="Courier New" panose="02070309020205020404" pitchFamily="49" charset="0"/>
              </a:rPr>
              <a:t>constexpr size_t 	</a:t>
            </a:r>
            <a:r>
              <a:rPr lang="en-US" sz="900" b="1" dirty="0">
                <a:latin typeface="Courier New" panose="02070309020205020404" pitchFamily="49" charset="0"/>
                <a:cs typeface="Courier New" panose="02070309020205020404" pitchFamily="49" charset="0"/>
              </a:rPr>
              <a:t>begin</a:t>
            </a:r>
            <a:r>
              <a:rPr lang="en-US" sz="900" dirty="0">
                <a:latin typeface="Courier New" panose="02070309020205020404" pitchFamily="49" charset="0"/>
                <a:cs typeface="Courier New" panose="02070309020205020404" pitchFamily="49" charset="0"/>
              </a:rPr>
              <a:t> () const</a:t>
            </a:r>
          </a:p>
          <a:p>
            <a:pPr marL="0" indent="0">
              <a:spcBef>
                <a:spcPts val="0"/>
              </a:spcBef>
              <a:buNone/>
            </a:pPr>
            <a:r>
              <a:rPr lang="en-US" sz="900" dirty="0">
                <a:latin typeface="Courier New" panose="02070309020205020404" pitchFamily="49" charset="0"/>
                <a:cs typeface="Courier New" panose="02070309020205020404" pitchFamily="49" charset="0"/>
              </a:rPr>
              <a:t>constexpr void 	</a:t>
            </a:r>
            <a:r>
              <a:rPr lang="en-US" sz="900" b="1" dirty="0">
                <a:latin typeface="Courier New" panose="02070309020205020404" pitchFamily="49" charset="0"/>
                <a:cs typeface="Courier New" panose="02070309020205020404" pitchFamily="49" charset="0"/>
              </a:rPr>
              <a:t>verify</a:t>
            </a:r>
            <a:r>
              <a:rPr lang="en-US" sz="900" dirty="0">
                <a:latin typeface="Courier New" panose="02070309020205020404" pitchFamily="49" charset="0"/>
                <a:cs typeface="Courier New" panose="02070309020205020404" pitchFamily="49" charset="0"/>
              </a:rPr>
              <a:t> ()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constexpr size_t 	</a:t>
            </a:r>
            <a:r>
              <a:rPr lang="en-US" sz="900" b="1" dirty="0" err="1">
                <a:latin typeface="Courier New" panose="02070309020205020404" pitchFamily="49" charset="0"/>
                <a:cs typeface="Courier New" panose="02070309020205020404" pitchFamily="49" charset="0"/>
              </a:rPr>
              <a:t>data_size</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constexpr size_t 	</a:t>
            </a:r>
            <a:r>
              <a:rPr lang="en-US" sz="900" b="1" dirty="0" err="1">
                <a:latin typeface="Courier New" panose="02070309020205020404" pitchFamily="49" charset="0"/>
                <a:cs typeface="Courier New" panose="02070309020205020404" pitchFamily="49" charset="0"/>
              </a:rPr>
              <a:t>buffer_size</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constexpr size_t 	</a:t>
            </a:r>
            <a:r>
              <a:rPr lang="en-US" sz="900" b="1" dirty="0" err="1">
                <a:latin typeface="Courier New" panose="02070309020205020404" pitchFamily="49" charset="0"/>
                <a:cs typeface="Courier New" panose="02070309020205020404" pitchFamily="49" charset="0"/>
              </a:rPr>
              <a:t>unused_capacity</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void 	</a:t>
            </a:r>
            <a:r>
              <a:rPr lang="en-US" sz="900" b="1" dirty="0" err="1">
                <a:latin typeface="Courier New" panose="02070309020205020404" pitchFamily="49" charset="0"/>
                <a:cs typeface="Courier New" panose="02070309020205020404" pitchFamily="49" charset="0"/>
              </a:rPr>
              <a:t>fill_unused_capacity_data_ptr</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(char *</a:t>
            </a:r>
            <a:r>
              <a:rPr lang="en-US" sz="900" dirty="0" err="1">
                <a:latin typeface="Courier New" panose="02070309020205020404" pitchFamily="49" charset="0"/>
                <a:cs typeface="Courier New" panose="02070309020205020404" pitchFamily="49" charset="0"/>
              </a:rPr>
              <a:t>data_ptr</a:t>
            </a:r>
            <a:r>
              <a:rPr lang="en-US" sz="900" dirty="0">
                <a:latin typeface="Courier New" panose="02070309020205020404" pitchFamily="49" charset="0"/>
                <a:cs typeface="Courier New" panose="02070309020205020404" pitchFamily="49" charset="0"/>
              </a:rPr>
              <a:t>, int </a:t>
            </a:r>
            <a:r>
              <a:rPr lang="en-US" sz="900" dirty="0" err="1">
                <a:latin typeface="Courier New" panose="02070309020205020404" pitchFamily="49" charset="0"/>
                <a:cs typeface="Courier New" panose="02070309020205020404" pitchFamily="49" charset="0"/>
              </a:rPr>
              <a:t>fill_byte</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void 	</a:t>
            </a:r>
            <a:r>
              <a:rPr lang="en-US" sz="900" b="1" dirty="0" err="1">
                <a:latin typeface="Courier New" panose="02070309020205020404" pitchFamily="49" charset="0"/>
                <a:cs typeface="Courier New" panose="02070309020205020404" pitchFamily="49" charset="0"/>
              </a:rPr>
              <a:t>zero_unused_capacity_data_ptr</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(char *</a:t>
            </a:r>
            <a:r>
              <a:rPr lang="en-US" sz="900" dirty="0" err="1">
                <a:latin typeface="Courier New" panose="02070309020205020404" pitchFamily="49" charset="0"/>
                <a:cs typeface="Courier New" panose="02070309020205020404" pitchFamily="49" charset="0"/>
              </a:rPr>
              <a:t>data_ptr</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void 	</a:t>
            </a:r>
            <a:r>
              <a:rPr lang="en-US" sz="900" b="1" dirty="0" err="1">
                <a:latin typeface="Courier New" panose="02070309020205020404" pitchFamily="49" charset="0"/>
                <a:cs typeface="Courier New" panose="02070309020205020404" pitchFamily="49" charset="0"/>
              </a:rPr>
              <a:t>fill_unused_capacity_container_ptr</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(char *</a:t>
            </a:r>
            <a:r>
              <a:rPr lang="en-US" sz="900" dirty="0" err="1">
                <a:latin typeface="Courier New" panose="02070309020205020404" pitchFamily="49" charset="0"/>
                <a:cs typeface="Courier New" panose="02070309020205020404" pitchFamily="49" charset="0"/>
              </a:rPr>
              <a:t>container_ptr</a:t>
            </a:r>
            <a:r>
              <a:rPr lang="en-US" sz="900" dirty="0">
                <a:latin typeface="Courier New" panose="02070309020205020404" pitchFamily="49" charset="0"/>
                <a:cs typeface="Courier New" panose="02070309020205020404" pitchFamily="49" charset="0"/>
              </a:rPr>
              <a:t>, int </a:t>
            </a:r>
            <a:r>
              <a:rPr lang="en-US" sz="900" dirty="0" err="1">
                <a:latin typeface="Courier New" panose="02070309020205020404" pitchFamily="49" charset="0"/>
                <a:cs typeface="Courier New" panose="02070309020205020404" pitchFamily="49" charset="0"/>
              </a:rPr>
              <a:t>fill_byte</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void 	</a:t>
            </a:r>
            <a:r>
              <a:rPr lang="en-US" sz="900" b="1" dirty="0" err="1">
                <a:latin typeface="Courier New" panose="02070309020205020404" pitchFamily="49" charset="0"/>
                <a:cs typeface="Courier New" panose="02070309020205020404" pitchFamily="49" charset="0"/>
              </a:rPr>
              <a:t>zero_unused_capacity_container_ptr</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(char *</a:t>
            </a:r>
            <a:r>
              <a:rPr lang="en-US" sz="900" dirty="0" err="1">
                <a:latin typeface="Courier New" panose="02070309020205020404" pitchFamily="49" charset="0"/>
                <a:cs typeface="Courier New" panose="02070309020205020404" pitchFamily="49" charset="0"/>
              </a:rPr>
              <a:t>container_ptr</a:t>
            </a:r>
            <a:r>
              <a:rPr lang="en-US" sz="900" dirty="0">
                <a:latin typeface="Courier New" panose="02070309020205020404" pitchFamily="49" charset="0"/>
                <a:cs typeface="Courier New" panose="02070309020205020404" pitchFamily="49" charset="0"/>
              </a:rPr>
              <a:t>)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constexpr bool 	</a:t>
            </a:r>
            <a:r>
              <a:rPr lang="en-US" sz="900" b="1" dirty="0" err="1">
                <a:latin typeface="Courier New" panose="02070309020205020404" pitchFamily="49" charset="0"/>
                <a:cs typeface="Courier New" panose="02070309020205020404" pitchFamily="49" charset="0"/>
              </a:rPr>
              <a:t>buffer_contains</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(size_t position)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constexpr bool 	</a:t>
            </a:r>
            <a:r>
              <a:rPr lang="en-US" sz="900" b="1" dirty="0" err="1">
                <a:latin typeface="Courier New" panose="02070309020205020404" pitchFamily="49" charset="0"/>
                <a:cs typeface="Courier New" panose="02070309020205020404" pitchFamily="49" charset="0"/>
              </a:rPr>
              <a:t>data_contains</a:t>
            </a:r>
            <a:r>
              <a:rPr lang="en-US" sz="900" b="1" dirty="0">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(size_t position) const </a:t>
            </a:r>
            <a:r>
              <a:rPr lang="en-US" sz="900" dirty="0" err="1">
                <a:latin typeface="Courier New" panose="02070309020205020404" pitchFamily="49" charset="0"/>
                <a:cs typeface="Courier New" panose="02070309020205020404" pitchFamily="49" charset="0"/>
              </a:rPr>
              <a:t>noexcept</a:t>
            </a:r>
            <a:endParaRPr lang="en-US" sz="9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4B8B75A6-0C94-42F7-B3A6-7688E3EB18A5}"/>
              </a:ext>
            </a:extLst>
          </p:cNvPr>
          <p:cNvPicPr>
            <a:picLocks noChangeAspect="1"/>
          </p:cNvPicPr>
          <p:nvPr/>
        </p:nvPicPr>
        <p:blipFill>
          <a:blip r:embed="rId2"/>
          <a:stretch>
            <a:fillRect/>
          </a:stretch>
        </p:blipFill>
        <p:spPr>
          <a:xfrm>
            <a:off x="789871" y="1358492"/>
            <a:ext cx="9741401" cy="2197213"/>
          </a:xfrm>
          <a:prstGeom prst="rect">
            <a:avLst/>
          </a:prstGeom>
        </p:spPr>
      </p:pic>
      <p:sp>
        <p:nvSpPr>
          <p:cNvPr id="6" name="Content Placeholder 2">
            <a:extLst>
              <a:ext uri="{FF2B5EF4-FFF2-40B4-BE49-F238E27FC236}">
                <a16:creationId xmlns:a16="http://schemas.microsoft.com/office/drawing/2014/main" id="{144789DC-8B02-4EC7-B243-14820C4FEE46}"/>
              </a:ext>
            </a:extLst>
          </p:cNvPr>
          <p:cNvSpPr txBox="1">
            <a:spLocks/>
          </p:cNvSpPr>
          <p:nvPr/>
        </p:nvSpPr>
        <p:spPr>
          <a:xfrm>
            <a:off x="732760" y="3766217"/>
            <a:ext cx="3560944" cy="15192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struct range {</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size_t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buffer_begin</a:t>
            </a:r>
            <a:r>
              <a:rPr lang="en-US" sz="1050" dirty="0">
                <a:latin typeface="Courier New" panose="02070309020205020404" pitchFamily="49" charset="0"/>
                <a:cs typeface="Courier New" panose="02070309020205020404" pitchFamily="49" charset="0"/>
              </a:rPr>
              <a:t> { 0 }</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size_t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data_end</a:t>
            </a:r>
            <a:r>
              <a:rPr lang="en-US" sz="1050" dirty="0">
                <a:latin typeface="Courier New" panose="02070309020205020404" pitchFamily="49" charset="0"/>
                <a:cs typeface="Courier New" panose="02070309020205020404" pitchFamily="49" charset="0"/>
              </a:rPr>
              <a:t> { 0 }</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size_t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buffer_end</a:t>
            </a:r>
            <a:r>
              <a:rPr lang="en-US" sz="1050" dirty="0">
                <a:latin typeface="Courier New" panose="02070309020205020404" pitchFamily="49" charset="0"/>
                <a:cs typeface="Courier New" panose="02070309020205020404" pitchFamily="49" charset="0"/>
              </a:rPr>
              <a:t> { 0 }</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endParaRPr lang="en-US" sz="105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template&lt;</a:t>
            </a:r>
            <a:r>
              <a:rPr lang="en-US" sz="1050" dirty="0" err="1">
                <a:latin typeface="Courier New" panose="02070309020205020404" pitchFamily="49" charset="0"/>
                <a:cs typeface="Courier New" panose="02070309020205020404" pitchFamily="49" charset="0"/>
              </a:rPr>
              <a:t>size_t</a:t>
            </a:r>
            <a:r>
              <a:rPr lang="en-US" sz="1050" dirty="0">
                <a:latin typeface="Courier New" panose="02070309020205020404" pitchFamily="49" charset="0"/>
                <a:cs typeface="Courier New" panose="02070309020205020404" pitchFamily="49" charset="0"/>
              </a:rPr>
              <a:t> ALIGNMENT_V&gt;</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struct </a:t>
            </a:r>
            <a:r>
              <a:rPr lang="en-US" sz="1050" dirty="0" err="1">
                <a:latin typeface="Courier New" panose="02070309020205020404" pitchFamily="49" charset="0"/>
                <a:cs typeface="Courier New" panose="02070309020205020404" pitchFamily="49" charset="0"/>
              </a:rPr>
              <a:t>range_with_alighment</a:t>
            </a:r>
            <a:r>
              <a:rPr lang="en-US" sz="1050" dirty="0">
                <a:latin typeface="Courier New" panose="02070309020205020404" pitchFamily="49" charset="0"/>
                <a:cs typeface="Courier New" panose="02070309020205020404" pitchFamily="49" charset="0"/>
              </a:rPr>
              <a:t> : public range {</a:t>
            </a:r>
          </a:p>
          <a:p>
            <a:pPr marL="0" indent="0">
              <a:spcBef>
                <a:spcPts val="0"/>
              </a:spcBef>
              <a:buFont typeface="Arial" panose="020B0604020202020204" pitchFamily="34" charset="0"/>
              <a:buNone/>
            </a:pPr>
            <a:r>
              <a:rPr lang="en-US" sz="105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971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normAutofit fontScale="90000"/>
          </a:bodyPr>
          <a:lstStyle/>
          <a:p>
            <a:r>
              <a:rPr lang="en-US" dirty="0"/>
              <a:t>Size with Padding is Use by Owning and Non-Owning Containers to simplify padding calculations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5643154" y="3005220"/>
            <a:ext cx="5303655" cy="822197"/>
          </a:xfrm>
        </p:spPr>
        <p:txBody>
          <a:bodyPr>
            <a:normAutofit/>
          </a:bodyPr>
          <a:lstStyle/>
          <a:p>
            <a:pPr marL="0" indent="0">
              <a:spcBef>
                <a:spcPts val="0"/>
              </a:spcBef>
              <a:buNone/>
            </a:pPr>
            <a:r>
              <a:rPr lang="en-US" sz="1000" dirty="0" err="1">
                <a:latin typeface="Courier New" panose="02070309020205020404" pitchFamily="49" charset="0"/>
                <a:cs typeface="Courier New" panose="02070309020205020404" pitchFamily="49" charset="0"/>
              </a:rPr>
              <a:t>constexpr</a:t>
            </a:r>
            <a:r>
              <a:rPr lang="en-US" sz="1000" dirty="0">
                <a:latin typeface="Courier New" panose="02070309020205020404" pitchFamily="49" charset="0"/>
                <a:cs typeface="Courier New" panose="02070309020205020404" pitchFamily="49" charset="0"/>
              </a:rPr>
              <a:t> static </a:t>
            </a:r>
            <a:r>
              <a:rPr lang="en-US" sz="1000" dirty="0" err="1">
                <a:latin typeface="Courier New" panose="02070309020205020404" pitchFamily="49" charset="0"/>
                <a:cs typeface="Courier New" panose="02070309020205020404" pitchFamily="49" charset="0"/>
              </a:rPr>
              <a:t>size_t</a:t>
            </a:r>
            <a:r>
              <a:rPr lang="en-US" sz="1000" dirty="0">
                <a:latin typeface="Courier New" panose="02070309020205020404" pitchFamily="49" charset="0"/>
                <a:cs typeface="Courier New" panose="02070309020205020404" pitchFamily="49" charset="0"/>
              </a:rPr>
              <a:t> const </a:t>
            </a:r>
            <a:r>
              <a:rPr lang="en-US" sz="1000" b="1" dirty="0">
                <a:latin typeface="Courier New" panose="02070309020205020404" pitchFamily="49" charset="0"/>
                <a:cs typeface="Courier New" panose="02070309020205020404" pitchFamily="49" charset="0"/>
              </a:rPr>
              <a:t>alignment</a:t>
            </a:r>
            <a:r>
              <a:rPr lang="en-US" sz="1000" dirty="0">
                <a:latin typeface="Courier New" panose="02070309020205020404" pitchFamily="49" charset="0"/>
                <a:cs typeface="Courier New" panose="02070309020205020404" pitchFamily="49" charset="0"/>
              </a:rPr>
              <a:t>{ ALIGNMENT_V }</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000" dirty="0" err="1">
                <a:latin typeface="Courier New" panose="02070309020205020404" pitchFamily="49" charset="0"/>
                <a:cs typeface="Courier New" panose="02070309020205020404" pitchFamily="49" charset="0"/>
              </a:rPr>
              <a:t>constexpr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size_t</a:t>
            </a: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size_padded</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const </a:t>
            </a:r>
            <a:r>
              <a:rPr lang="en-US" sz="1000" dirty="0" err="1">
                <a:latin typeface="Courier New" panose="02070309020205020404" pitchFamily="49" charset="0"/>
                <a:cs typeface="Courier New" panose="02070309020205020404" pitchFamily="49" charset="0"/>
              </a:rPr>
              <a:t>noexcept</a:t>
            </a:r>
            <a:endParaRPr lang="en-US" sz="1000" dirty="0">
              <a:latin typeface="Courier New" panose="02070309020205020404" pitchFamily="49" charset="0"/>
              <a:cs typeface="Courier New" panose="02070309020205020404" pitchFamily="49" charset="0"/>
            </a:endParaRP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000" dirty="0" err="1">
                <a:latin typeface="Courier New" panose="02070309020205020404" pitchFamily="49" charset="0"/>
                <a:cs typeface="Courier New" panose="02070309020205020404" pitchFamily="49" charset="0"/>
              </a:rPr>
              <a:t>constexpr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size_t</a:t>
            </a:r>
            <a:r>
              <a:rPr lang="en-US" sz="1000"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padding_size</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const </a:t>
            </a:r>
            <a:r>
              <a:rPr lang="en-US" sz="1000" dirty="0" err="1">
                <a:latin typeface="Courier New" panose="02070309020205020404" pitchFamily="49" charset="0"/>
                <a:cs typeface="Courier New" panose="02070309020205020404" pitchFamily="49" charset="0"/>
              </a:rPr>
              <a:t>noexcepy</a:t>
            </a:r>
            <a:endParaRPr lang="en-US" sz="10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44789DC-8B02-4EC7-B243-14820C4FEE46}"/>
              </a:ext>
            </a:extLst>
          </p:cNvPr>
          <p:cNvSpPr txBox="1">
            <a:spLocks/>
          </p:cNvSpPr>
          <p:nvPr/>
        </p:nvSpPr>
        <p:spPr>
          <a:xfrm>
            <a:off x="413659" y="3005220"/>
            <a:ext cx="5603964" cy="1052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template &lt;</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ALIGNMENT_V&gt;</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struct </a:t>
            </a:r>
            <a:r>
              <a:rPr lang="en-US" sz="1600" dirty="0" err="1">
                <a:latin typeface="Courier New" panose="02070309020205020404" pitchFamily="49" charset="0"/>
                <a:cs typeface="Courier New" panose="02070309020205020404" pitchFamily="49" charset="0"/>
              </a:rPr>
              <a:t>size_with_padding</a:t>
            </a:r>
            <a:r>
              <a:rPr lang="en-US" sz="1600" dirty="0">
                <a:latin typeface="Courier New" panose="02070309020205020404" pitchFamily="49" charset="0"/>
                <a:cs typeface="Courier New" panose="02070309020205020404" pitchFamily="49" charset="0"/>
              </a:rPr>
              <a:t> {</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size{ 0 };</a:t>
            </a:r>
          </a:p>
          <a:p>
            <a:pPr marL="0" indent="0">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391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AC5746-2ECC-4F27-9233-997E2161C3DD}"/>
              </a:ext>
            </a:extLst>
          </p:cNvPr>
          <p:cNvSpPr txBox="1">
            <a:spLocks/>
          </p:cNvSpPr>
          <p:nvPr/>
        </p:nvSpPr>
        <p:spPr>
          <a:xfrm>
            <a:off x="644135" y="1122362"/>
            <a:ext cx="10711542" cy="3983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Motivating Scenarios</a:t>
            </a:r>
            <a:br>
              <a:rPr lang="en-US" dirty="0"/>
            </a:br>
            <a:endParaRPr lang="en-US" dirty="0"/>
          </a:p>
        </p:txBody>
      </p:sp>
    </p:spTree>
    <p:extLst>
      <p:ext uri="{BB962C8B-B14F-4D97-AF65-F5344CB8AC3E}">
        <p14:creationId xmlns:p14="http://schemas.microsoft.com/office/powerpoint/2010/main" val="34374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a:bodyPr>
          <a:lstStyle/>
          <a:p>
            <a:r>
              <a:rPr lang="en-US" dirty="0"/>
              <a:t>Type Traits</a:t>
            </a:r>
            <a:br>
              <a:rPr lang="en-US" dirty="0"/>
            </a:br>
            <a:r>
              <a:rPr lang="en-US" sz="2700" dirty="0"/>
              <a:t>Functions that Assist Validation</a:t>
            </a:r>
            <a:endParaRPr lang="en-US" dirty="0"/>
          </a:p>
        </p:txBody>
      </p:sp>
      <p:sp>
        <p:nvSpPr>
          <p:cNvPr id="5" name="Rectangle 4">
            <a:extLst>
              <a:ext uri="{FF2B5EF4-FFF2-40B4-BE49-F238E27FC236}">
                <a16:creationId xmlns:a16="http://schemas.microsoft.com/office/drawing/2014/main" id="{45670C54-9410-48E8-95CE-C38F06B0EF08}"/>
              </a:ext>
            </a:extLst>
          </p:cNvPr>
          <p:cNvSpPr/>
          <p:nvPr/>
        </p:nvSpPr>
        <p:spPr>
          <a:xfrm>
            <a:off x="3670146" y="3480474"/>
            <a:ext cx="4087496" cy="858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C3742D2E-93E6-4ADA-8F62-E1A8B4B73A89}"/>
              </a:ext>
            </a:extLst>
          </p:cNvPr>
          <p:cNvSpPr/>
          <p:nvPr/>
        </p:nvSpPr>
        <p:spPr>
          <a:xfrm>
            <a:off x="7331195" y="3480474"/>
            <a:ext cx="659402"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0B22AE83-64FC-463C-94BD-AF8F258472FB}"/>
              </a:ext>
            </a:extLst>
          </p:cNvPr>
          <p:cNvSpPr/>
          <p:nvPr/>
        </p:nvSpPr>
        <p:spPr>
          <a:xfrm>
            <a:off x="7201989" y="3480474"/>
            <a:ext cx="130821"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12" name="Rectangle 11">
            <a:extLst>
              <a:ext uri="{FF2B5EF4-FFF2-40B4-BE49-F238E27FC236}">
                <a16:creationId xmlns:a16="http://schemas.microsoft.com/office/drawing/2014/main" id="{CE32E767-5BE6-44B6-A414-3412CF1F4BC9}"/>
              </a:ext>
            </a:extLst>
          </p:cNvPr>
          <p:cNvSpPr/>
          <p:nvPr/>
        </p:nvSpPr>
        <p:spPr>
          <a:xfrm>
            <a:off x="3670663" y="3480474"/>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3670146"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4329549" y="3480474"/>
            <a:ext cx="1113310"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5664734"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6320248" y="3480474"/>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7325160"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9" name="Rectangle 28">
            <a:extLst>
              <a:ext uri="{FF2B5EF4-FFF2-40B4-BE49-F238E27FC236}">
                <a16:creationId xmlns:a16="http://schemas.microsoft.com/office/drawing/2014/main" id="{8625A76B-6F62-4776-B9A1-BA9AA9A19595}"/>
              </a:ext>
            </a:extLst>
          </p:cNvPr>
          <p:cNvSpPr/>
          <p:nvPr/>
        </p:nvSpPr>
        <p:spPr>
          <a:xfrm>
            <a:off x="5633408" y="348047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7284219" y="348047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DA4A33-A345-4658-919E-3D7941BF94D3}"/>
              </a:ext>
            </a:extLst>
          </p:cNvPr>
          <p:cNvSpPr/>
          <p:nvPr/>
        </p:nvSpPr>
        <p:spPr>
          <a:xfrm>
            <a:off x="1944189" y="5309941"/>
            <a:ext cx="4990994" cy="3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latin typeface="Courier New" panose="02070309020205020404" pitchFamily="49" charset="0"/>
                <a:cs typeface="Courier New" panose="02070309020205020404" pitchFamily="49" charset="0"/>
              </a:rPr>
              <a:t>Given buffer size and pointer to the element tell me if element looks Ok.</a:t>
            </a:r>
          </a:p>
          <a:p>
            <a:r>
              <a:rPr lang="en-US" sz="800" dirty="0">
                <a:latin typeface="Courier New" panose="02070309020205020404" pitchFamily="49" charset="0"/>
                <a:cs typeface="Courier New" panose="02070309020205020404" pitchFamily="49" charset="0"/>
              </a:rPr>
              <a:t>bool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p:txBody>
      </p:sp>
      <p:sp>
        <p:nvSpPr>
          <p:cNvPr id="51" name="Rectangle 50">
            <a:extLst>
              <a:ext uri="{FF2B5EF4-FFF2-40B4-BE49-F238E27FC236}">
                <a16:creationId xmlns:a16="http://schemas.microsoft.com/office/drawing/2014/main" id="{8CCB5583-5267-4898-9B9F-53D3E556C201}"/>
              </a:ext>
            </a:extLst>
          </p:cNvPr>
          <p:cNvSpPr/>
          <p:nvPr/>
        </p:nvSpPr>
        <p:spPr>
          <a:xfrm>
            <a:off x="5444176" y="3480473"/>
            <a:ext cx="218875"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52" name="Rectangle 51">
            <a:extLst>
              <a:ext uri="{FF2B5EF4-FFF2-40B4-BE49-F238E27FC236}">
                <a16:creationId xmlns:a16="http://schemas.microsoft.com/office/drawing/2014/main" id="{7877943D-169B-4E29-BF24-2E5C6710E4C7}"/>
              </a:ext>
            </a:extLst>
          </p:cNvPr>
          <p:cNvSpPr/>
          <p:nvPr/>
        </p:nvSpPr>
        <p:spPr>
          <a:xfrm>
            <a:off x="4667957" y="2282107"/>
            <a:ext cx="2263502" cy="46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latin typeface="Courier New" panose="02070309020205020404" pitchFamily="49" charset="0"/>
                <a:cs typeface="Courier New" panose="02070309020205020404" pitchFamily="49" charset="0"/>
              </a:rPr>
              <a:t>Can I safely examine Header?</a:t>
            </a:r>
          </a:p>
          <a:p>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minimum_size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p:txBody>
      </p:sp>
      <p:cxnSp>
        <p:nvCxnSpPr>
          <p:cNvPr id="23" name="Straight Arrow Connector 22">
            <a:extLst>
              <a:ext uri="{FF2B5EF4-FFF2-40B4-BE49-F238E27FC236}">
                <a16:creationId xmlns:a16="http://schemas.microsoft.com/office/drawing/2014/main" id="{331A4C0C-0858-4D29-9819-788BBCCF698A}"/>
              </a:ext>
            </a:extLst>
          </p:cNvPr>
          <p:cNvCxnSpPr>
            <a:cxnSpLocks/>
            <a:stCxn id="52" idx="2"/>
            <a:endCxn id="13" idx="0"/>
          </p:cNvCxnSpPr>
          <p:nvPr/>
        </p:nvCxnSpPr>
        <p:spPr>
          <a:xfrm flipH="1">
            <a:off x="3999847" y="2742850"/>
            <a:ext cx="1799861" cy="73762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A8732CEA-0CE2-487C-9D3C-2288866CE0B5}"/>
              </a:ext>
            </a:extLst>
          </p:cNvPr>
          <p:cNvCxnSpPr>
            <a:cxnSpLocks/>
            <a:stCxn id="52" idx="2"/>
            <a:endCxn id="30" idx="0"/>
          </p:cNvCxnSpPr>
          <p:nvPr/>
        </p:nvCxnSpPr>
        <p:spPr>
          <a:xfrm>
            <a:off x="5799708" y="2742850"/>
            <a:ext cx="1525877" cy="73762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Rectangle 30">
            <a:extLst>
              <a:ext uri="{FF2B5EF4-FFF2-40B4-BE49-F238E27FC236}">
                <a16:creationId xmlns:a16="http://schemas.microsoft.com/office/drawing/2014/main" id="{EC06CF0C-4208-4EDE-8F8A-EB9F24869BCC}"/>
              </a:ext>
            </a:extLst>
          </p:cNvPr>
          <p:cNvSpPr/>
          <p:nvPr/>
        </p:nvSpPr>
        <p:spPr>
          <a:xfrm>
            <a:off x="3438542" y="2640774"/>
            <a:ext cx="1967040" cy="42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Can be safely examined</a:t>
            </a:r>
          </a:p>
        </p:txBody>
      </p:sp>
      <p:sp>
        <p:nvSpPr>
          <p:cNvPr id="67" name="Rectangle 66">
            <a:extLst>
              <a:ext uri="{FF2B5EF4-FFF2-40B4-BE49-F238E27FC236}">
                <a16:creationId xmlns:a16="http://schemas.microsoft.com/office/drawing/2014/main" id="{6B24671E-7918-4D43-BDCB-B078A5014A6C}"/>
              </a:ext>
            </a:extLst>
          </p:cNvPr>
          <p:cNvSpPr/>
          <p:nvPr/>
        </p:nvSpPr>
        <p:spPr>
          <a:xfrm>
            <a:off x="6115118" y="2630101"/>
            <a:ext cx="2096832" cy="42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Cannot be safely examined</a:t>
            </a:r>
          </a:p>
        </p:txBody>
      </p:sp>
      <p:cxnSp>
        <p:nvCxnSpPr>
          <p:cNvPr id="71" name="Straight Arrow Connector 70">
            <a:extLst>
              <a:ext uri="{FF2B5EF4-FFF2-40B4-BE49-F238E27FC236}">
                <a16:creationId xmlns:a16="http://schemas.microsoft.com/office/drawing/2014/main" id="{65279BBF-F47F-4626-98E7-61DAB1143284}"/>
              </a:ext>
            </a:extLst>
          </p:cNvPr>
          <p:cNvCxnSpPr>
            <a:cxnSpLocks/>
            <a:stCxn id="19" idx="0"/>
            <a:endCxn id="13" idx="2"/>
          </p:cNvCxnSpPr>
          <p:nvPr/>
        </p:nvCxnSpPr>
        <p:spPr>
          <a:xfrm flipH="1" flipV="1">
            <a:off x="3999847" y="4266342"/>
            <a:ext cx="439839" cy="104359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695B83F9-9EEC-46F6-90AB-451EC20EF5B5}"/>
              </a:ext>
            </a:extLst>
          </p:cNvPr>
          <p:cNvCxnSpPr>
            <a:cxnSpLocks/>
            <a:stCxn id="19" idx="0"/>
            <a:endCxn id="14" idx="2"/>
          </p:cNvCxnSpPr>
          <p:nvPr/>
        </p:nvCxnSpPr>
        <p:spPr>
          <a:xfrm flipV="1">
            <a:off x="4439686" y="4266342"/>
            <a:ext cx="446518" cy="104359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Rectangle 39">
            <a:extLst>
              <a:ext uri="{FF2B5EF4-FFF2-40B4-BE49-F238E27FC236}">
                <a16:creationId xmlns:a16="http://schemas.microsoft.com/office/drawing/2014/main" id="{073A6053-36A6-488B-9667-6C3667E0AF18}"/>
              </a:ext>
            </a:extLst>
          </p:cNvPr>
          <p:cNvSpPr/>
          <p:nvPr/>
        </p:nvSpPr>
        <p:spPr>
          <a:xfrm>
            <a:off x="7503952" y="1094262"/>
            <a:ext cx="449009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a:latin typeface="Courier New" panose="02070309020205020404" pitchFamily="49" charset="0"/>
                <a:cs typeface="Courier New" panose="02070309020205020404" pitchFamily="49" charset="0"/>
              </a:rPr>
              <a:t>Defined in </a:t>
            </a:r>
            <a:r>
              <a:rPr lang="en-US" sz="1000" b="1" dirty="0" err="1">
                <a:latin typeface="Courier New" panose="02070309020205020404" pitchFamily="49" charset="0"/>
                <a:cs typeface="Courier New" panose="02070309020205020404" pitchFamily="49" charset="0"/>
              </a:rPr>
              <a:t>wdm.h</a:t>
            </a:r>
            <a:r>
              <a:rPr lang="en-US" sz="1000" b="1" dirty="0">
                <a:latin typeface="Courier New" panose="02070309020205020404" pitchFamily="49" charset="0"/>
                <a:cs typeface="Courier New" panose="02070309020205020404" pitchFamily="49" charset="0"/>
              </a:rPr>
              <a:t>:</a:t>
            </a:r>
          </a:p>
          <a:p>
            <a:r>
              <a:rPr lang="en-US" sz="1000" dirty="0">
                <a:solidFill>
                  <a:srgbClr val="FFFF00"/>
                </a:solidFill>
                <a:latin typeface="Courier New" panose="02070309020205020404" pitchFamily="49" charset="0"/>
                <a:cs typeface="Courier New" panose="02070309020205020404" pitchFamily="49" charset="0"/>
              </a:rPr>
              <a:t>typedef struct _FILE_FULL_EA_INFORMATION {</a:t>
            </a:r>
          </a:p>
          <a:p>
            <a:r>
              <a:rPr lang="en-US" sz="1000" dirty="0">
                <a:solidFill>
                  <a:srgbClr val="FFFF00"/>
                </a:solidFill>
                <a:latin typeface="Courier New" panose="02070309020205020404" pitchFamily="49" charset="0"/>
                <a:cs typeface="Courier New" panose="02070309020205020404" pitchFamily="49" charset="0"/>
              </a:rPr>
              <a:t>  ULONG  </a:t>
            </a:r>
            <a:r>
              <a:rPr lang="en-US" sz="1000" dirty="0" err="1">
                <a:solidFill>
                  <a:srgbClr val="FFFF00"/>
                </a:solidFill>
                <a:latin typeface="Courier New" panose="02070309020205020404" pitchFamily="49" charset="0"/>
                <a:cs typeface="Courier New" panose="02070309020205020404" pitchFamily="49" charset="0"/>
              </a:rPr>
              <a:t>NextEntryOffset</a:t>
            </a:r>
            <a:r>
              <a:rPr lang="en-US" sz="1000" dirty="0">
                <a:solidFill>
                  <a:srgbClr val="FFFF00"/>
                </a:solidFill>
                <a:latin typeface="Courier New" panose="02070309020205020404" pitchFamily="49" charset="0"/>
                <a:cs typeface="Courier New" panose="02070309020205020404" pitchFamily="49" charset="0"/>
              </a:rPr>
              <a:t>;</a:t>
            </a:r>
          </a:p>
          <a:p>
            <a:r>
              <a:rPr lang="en-US" sz="1000" dirty="0">
                <a:solidFill>
                  <a:srgbClr val="FFFF00"/>
                </a:solidFill>
                <a:latin typeface="Courier New" panose="02070309020205020404" pitchFamily="49" charset="0"/>
                <a:cs typeface="Courier New" panose="02070309020205020404" pitchFamily="49" charset="0"/>
              </a:rPr>
              <a:t>  UCHAR  Flags;</a:t>
            </a:r>
          </a:p>
          <a:p>
            <a:r>
              <a:rPr lang="en-US" sz="1000" dirty="0">
                <a:solidFill>
                  <a:srgbClr val="FFFF00"/>
                </a:solidFill>
                <a:latin typeface="Courier New" panose="02070309020205020404" pitchFamily="49" charset="0"/>
                <a:cs typeface="Courier New" panose="02070309020205020404" pitchFamily="49" charset="0"/>
              </a:rPr>
              <a:t>  UCHAR  </a:t>
            </a:r>
            <a:r>
              <a:rPr lang="en-US" sz="1000" dirty="0" err="1">
                <a:solidFill>
                  <a:srgbClr val="FFFF00"/>
                </a:solidFill>
                <a:latin typeface="Courier New" panose="02070309020205020404" pitchFamily="49" charset="0"/>
                <a:cs typeface="Courier New" panose="02070309020205020404" pitchFamily="49" charset="0"/>
              </a:rPr>
              <a:t>EaNameLength</a:t>
            </a:r>
            <a:r>
              <a:rPr lang="en-US" sz="1000" dirty="0">
                <a:solidFill>
                  <a:srgbClr val="FFFF00"/>
                </a:solidFill>
                <a:latin typeface="Courier New" panose="02070309020205020404" pitchFamily="49" charset="0"/>
                <a:cs typeface="Courier New" panose="02070309020205020404" pitchFamily="49" charset="0"/>
              </a:rPr>
              <a:t>;</a:t>
            </a:r>
          </a:p>
          <a:p>
            <a:r>
              <a:rPr lang="en-US" sz="1000" dirty="0">
                <a:solidFill>
                  <a:srgbClr val="FFFF00"/>
                </a:solidFill>
                <a:latin typeface="Courier New" panose="02070309020205020404" pitchFamily="49" charset="0"/>
                <a:cs typeface="Courier New" panose="02070309020205020404" pitchFamily="49" charset="0"/>
              </a:rPr>
              <a:t>  USHORT </a:t>
            </a:r>
            <a:r>
              <a:rPr lang="en-US" sz="1000" dirty="0" err="1">
                <a:solidFill>
                  <a:srgbClr val="FFFF00"/>
                </a:solidFill>
                <a:latin typeface="Courier New" panose="02070309020205020404" pitchFamily="49" charset="0"/>
                <a:cs typeface="Courier New" panose="02070309020205020404" pitchFamily="49" charset="0"/>
              </a:rPr>
              <a:t>EaValueLength</a:t>
            </a:r>
            <a:r>
              <a:rPr lang="en-US" sz="1000" dirty="0">
                <a:solidFill>
                  <a:srgbClr val="FFFF00"/>
                </a:solidFill>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CHAR   </a:t>
            </a:r>
            <a:r>
              <a:rPr lang="en-US" sz="1000" dirty="0" err="1">
                <a:latin typeface="Courier New" panose="02070309020205020404" pitchFamily="49" charset="0"/>
                <a:cs typeface="Courier New" panose="02070309020205020404" pitchFamily="49" charset="0"/>
              </a:rPr>
              <a:t>EaName</a:t>
            </a:r>
            <a:r>
              <a:rPr lang="en-US" sz="1000" dirty="0">
                <a:latin typeface="Courier New" panose="02070309020205020404" pitchFamily="49" charset="0"/>
                <a:cs typeface="Courier New" panose="02070309020205020404" pitchFamily="49" charset="0"/>
              </a:rPr>
              <a:t>[1];</a:t>
            </a:r>
          </a:p>
          <a:p>
            <a:r>
              <a:rPr lang="en-US" sz="1000" dirty="0">
                <a:latin typeface="Courier New" panose="02070309020205020404" pitchFamily="49" charset="0"/>
                <a:cs typeface="Courier New" panose="02070309020205020404" pitchFamily="49" charset="0"/>
              </a:rPr>
              <a:t>} FILE_FULL_EA_INFORMATION, *PFILE_FULL_EA_INFORMATION;</a:t>
            </a:r>
          </a:p>
        </p:txBody>
      </p:sp>
    </p:spTree>
    <p:extLst>
      <p:ext uri="{BB962C8B-B14F-4D97-AF65-F5344CB8AC3E}">
        <p14:creationId xmlns:p14="http://schemas.microsoft.com/office/powerpoint/2010/main" val="375607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a:bodyPr>
          <a:lstStyle/>
          <a:p>
            <a:r>
              <a:rPr lang="en-US" dirty="0"/>
              <a:t>Type Traits</a:t>
            </a:r>
            <a:br>
              <a:rPr lang="en-US" dirty="0"/>
            </a:br>
            <a:r>
              <a:rPr lang="en-US" sz="2700" dirty="0"/>
              <a:t>Query Size and [optionally] Alignment</a:t>
            </a:r>
            <a:endParaRPr lang="en-US" dirty="0"/>
          </a:p>
        </p:txBody>
      </p:sp>
      <p:sp>
        <p:nvSpPr>
          <p:cNvPr id="5" name="Rectangle 4">
            <a:extLst>
              <a:ext uri="{FF2B5EF4-FFF2-40B4-BE49-F238E27FC236}">
                <a16:creationId xmlns:a16="http://schemas.microsoft.com/office/drawing/2014/main" id="{45670C54-9410-48E8-95CE-C38F06B0EF08}"/>
              </a:ext>
            </a:extLst>
          </p:cNvPr>
          <p:cNvSpPr/>
          <p:nvPr/>
        </p:nvSpPr>
        <p:spPr>
          <a:xfrm>
            <a:off x="3670146" y="3480474"/>
            <a:ext cx="4087496" cy="858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C3742D2E-93E6-4ADA-8F62-E1A8B4B73A89}"/>
              </a:ext>
            </a:extLst>
          </p:cNvPr>
          <p:cNvSpPr/>
          <p:nvPr/>
        </p:nvSpPr>
        <p:spPr>
          <a:xfrm>
            <a:off x="7331195" y="3480474"/>
            <a:ext cx="659402"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0B22AE83-64FC-463C-94BD-AF8F258472FB}"/>
              </a:ext>
            </a:extLst>
          </p:cNvPr>
          <p:cNvSpPr/>
          <p:nvPr/>
        </p:nvSpPr>
        <p:spPr>
          <a:xfrm>
            <a:off x="7201989" y="3480474"/>
            <a:ext cx="130821"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12" name="Rectangle 11">
            <a:extLst>
              <a:ext uri="{FF2B5EF4-FFF2-40B4-BE49-F238E27FC236}">
                <a16:creationId xmlns:a16="http://schemas.microsoft.com/office/drawing/2014/main" id="{CE32E767-5BE6-44B6-A414-3412CF1F4BC9}"/>
              </a:ext>
            </a:extLst>
          </p:cNvPr>
          <p:cNvSpPr/>
          <p:nvPr/>
        </p:nvSpPr>
        <p:spPr>
          <a:xfrm>
            <a:off x="3670663" y="3480474"/>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3670146"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4329549" y="3480474"/>
            <a:ext cx="1113310"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5664734"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6320248" y="3480474"/>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7325160" y="348047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9" name="Rectangle 28">
            <a:extLst>
              <a:ext uri="{FF2B5EF4-FFF2-40B4-BE49-F238E27FC236}">
                <a16:creationId xmlns:a16="http://schemas.microsoft.com/office/drawing/2014/main" id="{8625A76B-6F62-4776-B9A1-BA9AA9A19595}"/>
              </a:ext>
            </a:extLst>
          </p:cNvPr>
          <p:cNvSpPr/>
          <p:nvPr/>
        </p:nvSpPr>
        <p:spPr>
          <a:xfrm>
            <a:off x="5633408" y="348047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7284219" y="348047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676131F-E1BA-44F5-B4C4-2E1D3C9F1B76}"/>
              </a:ext>
            </a:extLst>
          </p:cNvPr>
          <p:cNvSpPr/>
          <p:nvPr/>
        </p:nvSpPr>
        <p:spPr>
          <a:xfrm>
            <a:off x="11483147" y="235667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CCB5583-5267-4898-9B9F-53D3E556C201}"/>
              </a:ext>
            </a:extLst>
          </p:cNvPr>
          <p:cNvSpPr/>
          <p:nvPr/>
        </p:nvSpPr>
        <p:spPr>
          <a:xfrm>
            <a:off x="5444176" y="3480473"/>
            <a:ext cx="218875"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56" name="Rectangle 55">
            <a:extLst>
              <a:ext uri="{FF2B5EF4-FFF2-40B4-BE49-F238E27FC236}">
                <a16:creationId xmlns:a16="http://schemas.microsoft.com/office/drawing/2014/main" id="{7D712DFB-89E3-4A35-8718-2E6825926581}"/>
              </a:ext>
            </a:extLst>
          </p:cNvPr>
          <p:cNvSpPr/>
          <p:nvPr/>
        </p:nvSpPr>
        <p:spPr>
          <a:xfrm>
            <a:off x="4849636" y="4613669"/>
            <a:ext cx="3342520" cy="425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latin typeface="Courier New" panose="02070309020205020404" pitchFamily="49" charset="0"/>
                <a:cs typeface="Courier New" panose="02070309020205020404" pitchFamily="49" charset="0"/>
              </a:rPr>
              <a:t>How can I find start of next element?</a:t>
            </a:r>
          </a:p>
          <a:p>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(FILE_FULL_EA_INFORMATION const &amp;e);</a:t>
            </a:r>
          </a:p>
        </p:txBody>
      </p:sp>
      <p:cxnSp>
        <p:nvCxnSpPr>
          <p:cNvPr id="23" name="Straight Arrow Connector 22">
            <a:extLst>
              <a:ext uri="{FF2B5EF4-FFF2-40B4-BE49-F238E27FC236}">
                <a16:creationId xmlns:a16="http://schemas.microsoft.com/office/drawing/2014/main" id="{331A4C0C-0858-4D29-9819-788BBCCF698A}"/>
              </a:ext>
            </a:extLst>
          </p:cNvPr>
          <p:cNvCxnSpPr>
            <a:cxnSpLocks/>
            <a:stCxn id="73" idx="2"/>
            <a:endCxn id="51" idx="0"/>
          </p:cNvCxnSpPr>
          <p:nvPr/>
        </p:nvCxnSpPr>
        <p:spPr>
          <a:xfrm flipH="1">
            <a:off x="5553614" y="2716017"/>
            <a:ext cx="373083" cy="76445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A8732CEA-0CE2-487C-9D3C-2288866CE0B5}"/>
              </a:ext>
            </a:extLst>
          </p:cNvPr>
          <p:cNvCxnSpPr>
            <a:cxnSpLocks/>
            <a:stCxn id="73" idx="2"/>
            <a:endCxn id="11" idx="0"/>
          </p:cNvCxnSpPr>
          <p:nvPr/>
        </p:nvCxnSpPr>
        <p:spPr>
          <a:xfrm>
            <a:off x="5926697" y="2716017"/>
            <a:ext cx="1340703" cy="76445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Left Bracket 31">
            <a:extLst>
              <a:ext uri="{FF2B5EF4-FFF2-40B4-BE49-F238E27FC236}">
                <a16:creationId xmlns:a16="http://schemas.microsoft.com/office/drawing/2014/main" id="{9BFA2DA5-69AF-4F3E-9463-4C5AA3A0F973}"/>
              </a:ext>
            </a:extLst>
          </p:cNvPr>
          <p:cNvSpPr/>
          <p:nvPr/>
        </p:nvSpPr>
        <p:spPr>
          <a:xfrm rot="16200000">
            <a:off x="6301835" y="3643540"/>
            <a:ext cx="261374" cy="1538937"/>
          </a:xfrm>
          <a:prstGeom prst="leftBracket">
            <a:avLst/>
          </a:prstGeom>
          <a:ln w="2222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ectangle 72">
            <a:extLst>
              <a:ext uri="{FF2B5EF4-FFF2-40B4-BE49-F238E27FC236}">
                <a16:creationId xmlns:a16="http://schemas.microsoft.com/office/drawing/2014/main" id="{C7A4A777-CBBB-420D-A021-7EF3C1919F23}"/>
              </a:ext>
            </a:extLst>
          </p:cNvPr>
          <p:cNvSpPr/>
          <p:nvPr/>
        </p:nvSpPr>
        <p:spPr>
          <a:xfrm>
            <a:off x="4198532" y="1983815"/>
            <a:ext cx="3456329" cy="7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solidFill>
                  <a:schemeClr val="accent4"/>
                </a:solidFill>
                <a:latin typeface="Courier New" panose="02070309020205020404" pitchFamily="49" charset="0"/>
                <a:cs typeface="Courier New" panose="02070309020205020404" pitchFamily="49" charset="0"/>
              </a:rPr>
              <a:t>Optional</a:t>
            </a:r>
            <a:r>
              <a:rPr lang="en-US" sz="800" dirty="0">
                <a:latin typeface="Courier New" panose="02070309020205020404" pitchFamily="49" charset="0"/>
                <a:cs typeface="Courier New" panose="02070309020205020404" pitchFamily="49" charset="0"/>
              </a:rPr>
              <a:t> alignment if it is different from the natural alignment of the header.</a:t>
            </a:r>
          </a:p>
          <a:p>
            <a:r>
              <a:rPr lang="en-US" sz="800" dirty="0">
                <a:latin typeface="Courier New" panose="02070309020205020404" pitchFamily="49" charset="0"/>
                <a:cs typeface="Courier New" panose="02070309020205020404" pitchFamily="49" charset="0"/>
              </a:rPr>
              <a:t>Container will add padding to satisfy alignment requirements. </a:t>
            </a:r>
          </a:p>
          <a:p>
            <a:r>
              <a:rPr lang="en-US" sz="800" b="0" i="0" dirty="0" err="1">
                <a:effectLst/>
                <a:latin typeface="Courier New" panose="02070309020205020404" pitchFamily="49" charset="0"/>
                <a:cs typeface="Courier New" panose="02070309020205020404" pitchFamily="49" charset="0"/>
              </a:rPr>
              <a:t>size_t</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0" i="0" dirty="0">
                <a:effectLst/>
                <a:latin typeface="Courier New" panose="02070309020205020404" pitchFamily="49" charset="0"/>
                <a:cs typeface="Courier New" panose="02070309020205020404" pitchFamily="49" charset="0"/>
              </a:rPr>
              <a:t>const</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1" i="0" dirty="0">
                <a:solidFill>
                  <a:srgbClr val="FFC000"/>
                </a:solidFill>
                <a:effectLst/>
                <a:latin typeface="Courier New" panose="02070309020205020404" pitchFamily="49" charset="0"/>
                <a:cs typeface="Courier New" panose="02070309020205020404" pitchFamily="49" charset="0"/>
              </a:rPr>
              <a:t>alignment</a:t>
            </a:r>
            <a:r>
              <a:rPr lang="en-US" sz="800" b="0" i="0" dirty="0">
                <a:solidFill>
                  <a:srgbClr val="FFC000"/>
                </a:solidFill>
                <a:effectLst/>
                <a:latin typeface="Courier New" panose="02070309020205020404" pitchFamily="49" charset="0"/>
                <a:cs typeface="Courier New" panose="02070309020205020404" pitchFamily="49" charset="0"/>
              </a:rPr>
              <a:t>{ 1 };</a:t>
            </a:r>
            <a:endParaRPr lang="en-US" sz="800"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42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Autofit/>
          </a:bodyPr>
          <a:lstStyle/>
          <a:p>
            <a:r>
              <a:rPr lang="en-US" sz="4000" dirty="0"/>
              <a:t>Type Traits</a:t>
            </a:r>
            <a:br>
              <a:rPr lang="en-US" sz="2800" dirty="0"/>
            </a:br>
            <a:r>
              <a:rPr lang="en-US" sz="2400" dirty="0"/>
              <a:t>Manipulate an Offset to the Next Element</a:t>
            </a:r>
            <a:endParaRPr lang="en-US" sz="2800" dirty="0"/>
          </a:p>
        </p:txBody>
      </p:sp>
      <p:sp>
        <p:nvSpPr>
          <p:cNvPr id="5" name="Rectangle 4">
            <a:extLst>
              <a:ext uri="{FF2B5EF4-FFF2-40B4-BE49-F238E27FC236}">
                <a16:creationId xmlns:a16="http://schemas.microsoft.com/office/drawing/2014/main" id="{45670C54-9410-48E8-95CE-C38F06B0EF08}"/>
              </a:ext>
            </a:extLst>
          </p:cNvPr>
          <p:cNvSpPr/>
          <p:nvPr/>
        </p:nvSpPr>
        <p:spPr>
          <a:xfrm>
            <a:off x="1584442" y="3519664"/>
            <a:ext cx="7961931"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C3742D2E-93E6-4ADA-8F62-E1A8B4B73A89}"/>
              </a:ext>
            </a:extLst>
          </p:cNvPr>
          <p:cNvSpPr/>
          <p:nvPr/>
        </p:nvSpPr>
        <p:spPr>
          <a:xfrm>
            <a:off x="6924995" y="3519664"/>
            <a:ext cx="659402"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0B22AE83-64FC-463C-94BD-AF8F258472FB}"/>
              </a:ext>
            </a:extLst>
          </p:cNvPr>
          <p:cNvSpPr/>
          <p:nvPr/>
        </p:nvSpPr>
        <p:spPr>
          <a:xfrm>
            <a:off x="5116286" y="3519664"/>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CE32E767-5BE6-44B6-A414-3412CF1F4BC9}"/>
              </a:ext>
            </a:extLst>
          </p:cNvPr>
          <p:cNvSpPr/>
          <p:nvPr/>
        </p:nvSpPr>
        <p:spPr>
          <a:xfrm>
            <a:off x="1584960" y="3519664"/>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1584443" y="351966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2243845" y="3519664"/>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3579031" y="351966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4234545" y="3519664"/>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6918960" y="3519664"/>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cxnSp>
        <p:nvCxnSpPr>
          <p:cNvPr id="4" name="Connector: Elbow 3">
            <a:extLst>
              <a:ext uri="{FF2B5EF4-FFF2-40B4-BE49-F238E27FC236}">
                <a16:creationId xmlns:a16="http://schemas.microsoft.com/office/drawing/2014/main" id="{89DC291F-D301-41FD-BE47-594256FB3BB8}"/>
              </a:ext>
            </a:extLst>
          </p:cNvPr>
          <p:cNvCxnSpPr>
            <a:cxnSpLocks/>
            <a:stCxn id="13" idx="0"/>
            <a:endCxn id="29" idx="0"/>
          </p:cNvCxnSpPr>
          <p:nvPr/>
        </p:nvCxnSpPr>
        <p:spPr>
          <a:xfrm rot="5400000" flipH="1" flipV="1">
            <a:off x="2751607" y="2682201"/>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25A76B-6F62-4776-B9A1-BA9AA9A19595}"/>
              </a:ext>
            </a:extLst>
          </p:cNvPr>
          <p:cNvSpPr/>
          <p:nvPr/>
        </p:nvSpPr>
        <p:spPr>
          <a:xfrm>
            <a:off x="3547705" y="351966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6878019" y="351966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7685E662-E9F9-4AD8-8C42-B9F72B01420A}"/>
              </a:ext>
            </a:extLst>
          </p:cNvPr>
          <p:cNvCxnSpPr>
            <a:cxnSpLocks/>
            <a:stCxn id="15" idx="0"/>
            <a:endCxn id="30" idx="0"/>
          </p:cNvCxnSpPr>
          <p:nvPr/>
        </p:nvCxnSpPr>
        <p:spPr>
          <a:xfrm rot="5400000" flipH="1" flipV="1">
            <a:off x="5414058" y="2014338"/>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7C31C73-0652-4D47-9D7C-B6A4F6BF0C1F}"/>
              </a:ext>
            </a:extLst>
          </p:cNvPr>
          <p:cNvSpPr/>
          <p:nvPr/>
        </p:nvSpPr>
        <p:spPr>
          <a:xfrm>
            <a:off x="8461787" y="3519663"/>
            <a:ext cx="1084586"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4" name="Rectangle 63">
            <a:extLst>
              <a:ext uri="{FF2B5EF4-FFF2-40B4-BE49-F238E27FC236}">
                <a16:creationId xmlns:a16="http://schemas.microsoft.com/office/drawing/2014/main" id="{7A5759F0-441F-4594-B0DE-5687B77A49BE}"/>
              </a:ext>
            </a:extLst>
          </p:cNvPr>
          <p:cNvSpPr/>
          <p:nvPr/>
        </p:nvSpPr>
        <p:spPr>
          <a:xfrm>
            <a:off x="2106564" y="3052030"/>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5" name="Rectangle 64">
            <a:extLst>
              <a:ext uri="{FF2B5EF4-FFF2-40B4-BE49-F238E27FC236}">
                <a16:creationId xmlns:a16="http://schemas.microsoft.com/office/drawing/2014/main" id="{39E2349C-A361-478A-9A35-9391FC748970}"/>
              </a:ext>
            </a:extLst>
          </p:cNvPr>
          <p:cNvSpPr/>
          <p:nvPr/>
        </p:nvSpPr>
        <p:spPr>
          <a:xfrm>
            <a:off x="4760986" y="3052030"/>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6" name="Rectangle 45">
            <a:extLst>
              <a:ext uri="{FF2B5EF4-FFF2-40B4-BE49-F238E27FC236}">
                <a16:creationId xmlns:a16="http://schemas.microsoft.com/office/drawing/2014/main" id="{E509B584-D304-4158-A1D6-2A82585E1E99}"/>
              </a:ext>
            </a:extLst>
          </p:cNvPr>
          <p:cNvSpPr/>
          <p:nvPr/>
        </p:nvSpPr>
        <p:spPr>
          <a:xfrm>
            <a:off x="7578362" y="3519663"/>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3" name="Rectangle 2">
            <a:extLst>
              <a:ext uri="{FF2B5EF4-FFF2-40B4-BE49-F238E27FC236}">
                <a16:creationId xmlns:a16="http://schemas.microsoft.com/office/drawing/2014/main" id="{259E1B8E-C2A7-4968-AD7A-55D4D3B645D5}"/>
              </a:ext>
            </a:extLst>
          </p:cNvPr>
          <p:cNvSpPr/>
          <p:nvPr/>
        </p:nvSpPr>
        <p:spPr>
          <a:xfrm>
            <a:off x="2911696" y="1702526"/>
            <a:ext cx="4612510" cy="950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solidFill>
                  <a:srgbClr val="FFFF00"/>
                </a:solidFill>
                <a:latin typeface="Courier New" panose="02070309020205020404" pitchFamily="49" charset="0"/>
                <a:cs typeface="Courier New" panose="02070309020205020404" pitchFamily="49" charset="0"/>
              </a:rPr>
              <a:t>Optional</a:t>
            </a:r>
            <a:r>
              <a:rPr lang="en-US" sz="800" dirty="0">
                <a:latin typeface="Courier New" panose="02070309020205020404" pitchFamily="49" charset="0"/>
                <a:cs typeface="Courier New" panose="02070309020205020404" pitchFamily="49" charset="0"/>
              </a:rPr>
              <a:t> If structure has offset to next element.</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Query and Set value of pointer to the next element</a:t>
            </a:r>
          </a:p>
          <a:p>
            <a:endParaRPr lang="en-US" sz="800" dirty="0">
              <a:latin typeface="Courier New" panose="02070309020205020404" pitchFamily="49" charset="0"/>
              <a:cs typeface="Courier New" panose="02070309020205020404" pitchFamily="49" charset="0"/>
            </a:endParaRPr>
          </a:p>
          <a:p>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get_next_offset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void </a:t>
            </a:r>
            <a:r>
              <a:rPr lang="en-US" sz="800" b="1" dirty="0" err="1">
                <a:latin typeface="Courier New" panose="02070309020205020404" pitchFamily="49" charset="0"/>
                <a:cs typeface="Courier New" panose="02070309020205020404" pitchFamily="49" charset="0"/>
              </a:rPr>
              <a:t>set_next_offset</a:t>
            </a:r>
            <a:r>
              <a:rPr lang="en-US" sz="800" dirty="0">
                <a:latin typeface="Courier New" panose="02070309020205020404" pitchFamily="49" charset="0"/>
                <a:cs typeface="Courier New" panose="02070309020205020404" pitchFamily="49" charset="0"/>
              </a:rPr>
              <a:t>(FILE_FULL_EA_INFORMATION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p:txBody>
      </p:sp>
      <p:cxnSp>
        <p:nvCxnSpPr>
          <p:cNvPr id="6" name="Straight Arrow Connector 5">
            <a:extLst>
              <a:ext uri="{FF2B5EF4-FFF2-40B4-BE49-F238E27FC236}">
                <a16:creationId xmlns:a16="http://schemas.microsoft.com/office/drawing/2014/main" id="{774F30F5-059A-43CB-A0F7-6AB025772AE5}"/>
              </a:ext>
            </a:extLst>
          </p:cNvPr>
          <p:cNvCxnSpPr>
            <a:cxnSpLocks/>
            <a:stCxn id="3" idx="2"/>
            <a:endCxn id="13" idx="0"/>
          </p:cNvCxnSpPr>
          <p:nvPr/>
        </p:nvCxnSpPr>
        <p:spPr>
          <a:xfrm flipH="1">
            <a:off x="1914144" y="2653205"/>
            <a:ext cx="3303807" cy="86645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A7ACD66-714C-4F52-ACB3-FDAA45F36439}"/>
              </a:ext>
            </a:extLst>
          </p:cNvPr>
          <p:cNvCxnSpPr>
            <a:cxnSpLocks/>
            <a:stCxn id="3" idx="2"/>
            <a:endCxn id="15" idx="0"/>
          </p:cNvCxnSpPr>
          <p:nvPr/>
        </p:nvCxnSpPr>
        <p:spPr>
          <a:xfrm flipH="1">
            <a:off x="3908732" y="2653205"/>
            <a:ext cx="1309219" cy="86645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99EEF2B0-271E-423F-B7DC-002E52C756D3}"/>
              </a:ext>
            </a:extLst>
          </p:cNvPr>
          <p:cNvCxnSpPr>
            <a:cxnSpLocks/>
            <a:stCxn id="3" idx="2"/>
            <a:endCxn id="17" idx="0"/>
          </p:cNvCxnSpPr>
          <p:nvPr/>
        </p:nvCxnSpPr>
        <p:spPr>
          <a:xfrm>
            <a:off x="5217951" y="2653205"/>
            <a:ext cx="2030710" cy="86645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6F4F373-13DB-4CCD-A397-11D7E69143C8}"/>
              </a:ext>
            </a:extLst>
          </p:cNvPr>
          <p:cNvSpPr/>
          <p:nvPr/>
        </p:nvSpPr>
        <p:spPr>
          <a:xfrm>
            <a:off x="3169011" y="4721382"/>
            <a:ext cx="449009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a:latin typeface="Courier New" panose="02070309020205020404" pitchFamily="49" charset="0"/>
                <a:cs typeface="Courier New" panose="02070309020205020404" pitchFamily="49" charset="0"/>
              </a:rPr>
              <a:t>Defined in </a:t>
            </a:r>
            <a:r>
              <a:rPr lang="en-US" sz="1000" b="1" dirty="0" err="1">
                <a:latin typeface="Courier New" panose="02070309020205020404" pitchFamily="49" charset="0"/>
                <a:cs typeface="Courier New" panose="02070309020205020404" pitchFamily="49" charset="0"/>
              </a:rPr>
              <a:t>wdm.h</a:t>
            </a:r>
            <a:r>
              <a:rPr lang="en-US" sz="1000" b="1" dirty="0">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typedef struct _FILE_FULL_EA_INFORMATION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4">
                    <a:lumMod val="60000"/>
                    <a:lumOff val="40000"/>
                  </a:schemeClr>
                </a:solidFill>
                <a:latin typeface="Courier New" panose="02070309020205020404" pitchFamily="49" charset="0"/>
                <a:cs typeface="Courier New" panose="02070309020205020404" pitchFamily="49" charset="0"/>
              </a:rPr>
              <a:t>ULONG  </a:t>
            </a:r>
            <a:r>
              <a:rPr lang="en-US" sz="1000" dirty="0" err="1">
                <a:solidFill>
                  <a:schemeClr val="accent4">
                    <a:lumMod val="60000"/>
                    <a:lumOff val="40000"/>
                  </a:schemeClr>
                </a:solidFill>
                <a:latin typeface="Courier New" panose="02070309020205020404" pitchFamily="49" charset="0"/>
                <a:cs typeface="Courier New" panose="02070309020205020404" pitchFamily="49" charset="0"/>
              </a:rPr>
              <a:t>NextEntryOffset</a:t>
            </a:r>
            <a:r>
              <a:rPr lang="en-US" sz="1000"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UCHAR  Flags;</a:t>
            </a:r>
          </a:p>
          <a:p>
            <a:r>
              <a:rPr lang="en-US" sz="1000" dirty="0">
                <a:solidFill>
                  <a:schemeClr val="bg1"/>
                </a:solidFill>
                <a:latin typeface="Courier New" panose="02070309020205020404" pitchFamily="49" charset="0"/>
                <a:cs typeface="Courier New" panose="02070309020205020404" pitchFamily="49" charset="0"/>
              </a:rPr>
              <a:t>  UCHAR  </a:t>
            </a:r>
            <a:r>
              <a:rPr lang="en-US" sz="1000" dirty="0" err="1">
                <a:solidFill>
                  <a:schemeClr val="bg1"/>
                </a:solidFill>
                <a:latin typeface="Courier New" panose="02070309020205020404" pitchFamily="49" charset="0"/>
                <a:cs typeface="Courier New" panose="02070309020205020404" pitchFamily="49" charset="0"/>
              </a:rPr>
              <a:t>EaNameLength</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USHORT </a:t>
            </a:r>
            <a:r>
              <a:rPr lang="en-US" sz="1000" dirty="0" err="1">
                <a:solidFill>
                  <a:schemeClr val="bg1"/>
                </a:solidFill>
                <a:latin typeface="Courier New" panose="02070309020205020404" pitchFamily="49" charset="0"/>
                <a:cs typeface="Courier New" panose="02070309020205020404" pitchFamily="49" charset="0"/>
              </a:rPr>
              <a:t>EaValueLength</a:t>
            </a:r>
            <a:r>
              <a:rPr lang="en-US" sz="1000" dirty="0">
                <a:solidFill>
                  <a:schemeClr val="bg1"/>
                </a:solidFill>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CHAR   </a:t>
            </a:r>
            <a:r>
              <a:rPr lang="en-US" sz="1000" dirty="0" err="1">
                <a:latin typeface="Courier New" panose="02070309020205020404" pitchFamily="49" charset="0"/>
                <a:cs typeface="Courier New" panose="02070309020205020404" pitchFamily="49" charset="0"/>
              </a:rPr>
              <a:t>EaName</a:t>
            </a:r>
            <a:r>
              <a:rPr lang="en-US" sz="1000" dirty="0">
                <a:latin typeface="Courier New" panose="02070309020205020404" pitchFamily="49" charset="0"/>
                <a:cs typeface="Courier New" panose="02070309020205020404" pitchFamily="49" charset="0"/>
              </a:rPr>
              <a:t>[1];</a:t>
            </a:r>
          </a:p>
          <a:p>
            <a:r>
              <a:rPr lang="en-US" sz="1000" dirty="0">
                <a:latin typeface="Courier New" panose="02070309020205020404" pitchFamily="49" charset="0"/>
                <a:cs typeface="Courier New" panose="02070309020205020404" pitchFamily="49" charset="0"/>
              </a:rPr>
              <a:t>} FILE_FULL_EA_INFORMATION, *PFILE_FULL_EA_INFORMATION;</a:t>
            </a:r>
          </a:p>
        </p:txBody>
      </p:sp>
    </p:spTree>
    <p:extLst>
      <p:ext uri="{BB962C8B-B14F-4D97-AF65-F5344CB8AC3E}">
        <p14:creationId xmlns:p14="http://schemas.microsoft.com/office/powerpoint/2010/main" val="299480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Sample Type Traits Implementation</a:t>
            </a:r>
          </a:p>
        </p:txBody>
      </p:sp>
      <p:sp>
        <p:nvSpPr>
          <p:cNvPr id="5" name="Rectangle 4">
            <a:extLst>
              <a:ext uri="{FF2B5EF4-FFF2-40B4-BE49-F238E27FC236}">
                <a16:creationId xmlns:a16="http://schemas.microsoft.com/office/drawing/2014/main" id="{45670C54-9410-48E8-95CE-C38F06B0EF08}"/>
              </a:ext>
            </a:extLst>
          </p:cNvPr>
          <p:cNvSpPr/>
          <p:nvPr/>
        </p:nvSpPr>
        <p:spPr>
          <a:xfrm>
            <a:off x="983281" y="1415165"/>
            <a:ext cx="449009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a:latin typeface="Courier New" panose="02070309020205020404" pitchFamily="49" charset="0"/>
                <a:cs typeface="Courier New" panose="02070309020205020404" pitchFamily="49" charset="0"/>
              </a:rPr>
              <a:t>Defined in </a:t>
            </a:r>
            <a:r>
              <a:rPr lang="en-US" sz="1000" b="1" dirty="0" err="1">
                <a:latin typeface="Courier New" panose="02070309020205020404" pitchFamily="49" charset="0"/>
                <a:cs typeface="Courier New" panose="02070309020205020404" pitchFamily="49" charset="0"/>
              </a:rPr>
              <a:t>wdm.h</a:t>
            </a:r>
            <a:r>
              <a:rPr lang="en-US" sz="1000" b="1"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typedef struct _FILE_FULL_EA_INFORMATION {</a:t>
            </a:r>
          </a:p>
          <a:p>
            <a:r>
              <a:rPr lang="en-US" sz="1000" dirty="0">
                <a:latin typeface="Courier New" panose="02070309020205020404" pitchFamily="49" charset="0"/>
                <a:cs typeface="Courier New" panose="02070309020205020404" pitchFamily="49" charset="0"/>
              </a:rPr>
              <a:t>  ULONG  </a:t>
            </a:r>
            <a:r>
              <a:rPr lang="en-US" sz="10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UCHAR  Flags;</a:t>
            </a:r>
          </a:p>
          <a:p>
            <a:r>
              <a:rPr lang="en-US" sz="1000" dirty="0">
                <a:latin typeface="Courier New" panose="02070309020205020404" pitchFamily="49" charset="0"/>
                <a:cs typeface="Courier New" panose="02070309020205020404" pitchFamily="49" charset="0"/>
              </a:rPr>
              <a:t>  UCHAR  </a:t>
            </a:r>
            <a:r>
              <a:rPr lang="en-US" sz="1000" dirty="0" err="1">
                <a:latin typeface="Courier New" panose="02070309020205020404" pitchFamily="49" charset="0"/>
                <a:cs typeface="Courier New" panose="02070309020205020404" pitchFamily="49" charset="0"/>
              </a:rPr>
              <a:t>EaNameLength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USHORT </a:t>
            </a:r>
            <a:r>
              <a:rPr lang="en-US" sz="1000" dirty="0" err="1">
                <a:latin typeface="Courier New" panose="02070309020205020404" pitchFamily="49" charset="0"/>
                <a:cs typeface="Courier New" panose="02070309020205020404" pitchFamily="49" charset="0"/>
              </a:rPr>
              <a:t>EaValueLength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CHAR   </a:t>
            </a:r>
            <a:r>
              <a:rPr lang="en-US" sz="1000" dirty="0" err="1">
                <a:latin typeface="Courier New" panose="02070309020205020404" pitchFamily="49" charset="0"/>
                <a:cs typeface="Courier New" panose="02070309020205020404" pitchFamily="49" charset="0"/>
              </a:rPr>
              <a:t>EaName</a:t>
            </a:r>
            <a:r>
              <a:rPr lang="en-US" sz="1000" dirty="0">
                <a:latin typeface="Courier New" panose="02070309020205020404" pitchFamily="49" charset="0"/>
                <a:cs typeface="Courier New" panose="02070309020205020404" pitchFamily="49" charset="0"/>
              </a:rPr>
              <a:t>[1];</a:t>
            </a:r>
          </a:p>
          <a:p>
            <a:r>
              <a:rPr lang="en-US" sz="1000" dirty="0">
                <a:latin typeface="Courier New" panose="02070309020205020404" pitchFamily="49" charset="0"/>
                <a:cs typeface="Courier New" panose="02070309020205020404" pitchFamily="49" charset="0"/>
              </a:rPr>
              <a:t>} FILE_FULL_EA_INFORMATION, *PFILE_FULL_EA_INFORMATION;</a:t>
            </a:r>
          </a:p>
        </p:txBody>
      </p:sp>
      <p:sp>
        <p:nvSpPr>
          <p:cNvPr id="6" name="Rectangle 5">
            <a:extLst>
              <a:ext uri="{FF2B5EF4-FFF2-40B4-BE49-F238E27FC236}">
                <a16:creationId xmlns:a16="http://schemas.microsoft.com/office/drawing/2014/main" id="{7DF2A896-4B19-4EBF-9D59-451CA64ECF7B}"/>
              </a:ext>
            </a:extLst>
          </p:cNvPr>
          <p:cNvSpPr/>
          <p:nvPr/>
        </p:nvSpPr>
        <p:spPr>
          <a:xfrm>
            <a:off x="983281" y="2916320"/>
            <a:ext cx="7926050" cy="3684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a:latin typeface="Courier New" panose="02070309020205020404" pitchFamily="49" charset="0"/>
                <a:cs typeface="Courier New" panose="02070309020205020404" pitchFamily="49" charset="0"/>
              </a:rPr>
              <a:t>struct </a:t>
            </a:r>
            <a:r>
              <a:rPr lang="en-US" sz="800" dirty="0" err="1">
                <a:solidFill>
                  <a:schemeClr val="accent4"/>
                </a:solidFill>
                <a:latin typeface="Courier New" panose="02070309020205020404" pitchFamily="49" charset="0"/>
                <a:cs typeface="Courier New" panose="02070309020205020404" pitchFamily="49" charset="0"/>
              </a:rPr>
              <a:t>file_full_ea_information_traits</a:t>
            </a:r>
            <a:r>
              <a:rPr lang="en-US" sz="800">
                <a:solidFill>
                  <a:schemeClr val="accent4"/>
                </a:solidFill>
                <a:latin typeface="Courier New" panose="02070309020205020404" pitchFamily="49" charset="0"/>
                <a:cs typeface="Courier New" panose="02070309020205020404" pitchFamily="49" charset="0"/>
              </a:rPr>
              <a:t> </a:t>
            </a:r>
            <a:r>
              <a:rPr lang="en-US" sz="80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minimum_size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 return FFL_SIZE_THROUGH_FIELD(FILE_FULL_EA_INFORMATION, </a:t>
            </a:r>
            <a:r>
              <a:rPr lang="en-US" sz="800" dirty="0" err="1">
                <a:latin typeface="Courier New" panose="02070309020205020404" pitchFamily="49" charset="0"/>
                <a:cs typeface="Courier New" panose="02070309020205020404" pitchFamily="49" charset="0"/>
              </a:rPr>
              <a:t>EaValueLength</a:t>
            </a:r>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(FILE_FULL_EA_INFORMATION const &amp;e) </a:t>
            </a:r>
          </a:p>
          <a:p>
            <a:r>
              <a:rPr lang="en-US" sz="800" dirty="0">
                <a:latin typeface="Courier New" panose="02070309020205020404" pitchFamily="49" charset="0"/>
                <a:cs typeface="Courier New" panose="02070309020205020404" pitchFamily="49" charset="0"/>
              </a:rPr>
              <a:t>        { return  FFL_SIZE_THROUGH_FIELD(FILE_FULL_EA_INFORMATION, </a:t>
            </a:r>
            <a:r>
              <a:rPr lang="en-US" sz="800" dirty="0" err="1">
                <a:latin typeface="Courier New" panose="02070309020205020404" pitchFamily="49" charset="0"/>
                <a:cs typeface="Courier New" panose="02070309020205020404" pitchFamily="49" charset="0"/>
              </a:rPr>
              <a:t>EaValueLength</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e.EaNameLength</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e.EaValueLength</a:t>
            </a:r>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static bool </a:t>
            </a:r>
            <a:r>
              <a:rPr lang="en-US" sz="800" dirty="0" err="1">
                <a:latin typeface="Courier New" panose="02070309020205020404" pitchFamily="49" charset="0"/>
                <a:cs typeface="Courier New" panose="02070309020205020404" pitchFamily="49" charset="0"/>
              </a:rPr>
              <a:t>validate_size</a:t>
            </a:r>
            <a:r>
              <a:rPr lang="en-US" sz="800" b="1" dirty="0">
                <a:latin typeface="Courier New" panose="02070309020205020404" pitchFamily="49" charset="0"/>
                <a:cs typeface="Courier New" panose="02070309020205020404" pitchFamily="49" charset="0"/>
              </a:rPr>
              <a: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if (</a:t>
            </a:r>
            <a:r>
              <a:rPr lang="en-US" sz="800" dirty="0" err="1">
                <a:latin typeface="Courier New" panose="02070309020205020404" pitchFamily="49" charset="0"/>
                <a:cs typeface="Courier New" panose="02070309020205020404" pitchFamily="49" charset="0"/>
              </a:rPr>
              <a:t>e.</a:t>
            </a:r>
            <a:r>
              <a:rPr lang="en-US" sz="8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800" dirty="0">
                <a:latin typeface="Courier New" panose="02070309020205020404" pitchFamily="49" charset="0"/>
                <a:cs typeface="Courier New" panose="02070309020205020404" pitchFamily="49" charset="0"/>
              </a:rPr>
              <a:t> == 0) {</a:t>
            </a:r>
          </a:p>
          <a:p>
            <a:r>
              <a:rPr lang="en-US" sz="800" dirty="0">
                <a:latin typeface="Courier New" panose="02070309020205020404" pitchFamily="49" charset="0"/>
                <a:cs typeface="Courier New" panose="02070309020205020404" pitchFamily="49" charset="0"/>
              </a:rPr>
              <a:t>            return  </a:t>
            </a:r>
            <a:r>
              <a:rPr lang="en-US" sz="800"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(e) &lt;=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 else if (</a:t>
            </a:r>
            <a:r>
              <a:rPr lang="en-US" sz="800" dirty="0" err="1">
                <a:latin typeface="Courier New" panose="02070309020205020404" pitchFamily="49" charset="0"/>
                <a:cs typeface="Courier New" panose="02070309020205020404" pitchFamily="49" charset="0"/>
              </a:rPr>
              <a:t>e.</a:t>
            </a:r>
            <a:r>
              <a:rPr lang="en-US" sz="8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return  </a:t>
            </a:r>
            <a:r>
              <a:rPr lang="en-US" sz="800"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(e) &lt;= </a:t>
            </a:r>
            <a:r>
              <a:rPr lang="en-US" sz="800" dirty="0" err="1">
                <a:latin typeface="Courier New" panose="02070309020205020404" pitchFamily="49" charset="0"/>
                <a:cs typeface="Courier New" panose="02070309020205020404" pitchFamily="49" charset="0"/>
              </a:rPr>
              <a:t>e.</a:t>
            </a:r>
            <a:r>
              <a:rPr lang="en-US" sz="8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return false;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static bool </a:t>
            </a:r>
            <a:r>
              <a:rPr lang="en-US" sz="800" dirty="0" err="1">
                <a:latin typeface="Courier New" panose="02070309020205020404" pitchFamily="49" charset="0"/>
                <a:cs typeface="Courier New" panose="02070309020205020404" pitchFamily="49" charset="0"/>
              </a:rPr>
              <a:t>validate_data</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 return true; }</a:t>
            </a:r>
          </a:p>
          <a:p>
            <a:r>
              <a:rPr lang="en-US" sz="800" dirty="0">
                <a:latin typeface="Courier New" panose="02070309020205020404" pitchFamily="49" charset="0"/>
                <a:cs typeface="Courier New" panose="02070309020205020404" pitchFamily="49" charset="0"/>
              </a:rPr>
              <a:t>    static bool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 return </a:t>
            </a:r>
            <a:r>
              <a:rPr lang="en-US" sz="800" dirty="0" err="1">
                <a:latin typeface="Courier New" panose="02070309020205020404" pitchFamily="49" charset="0"/>
                <a:cs typeface="Courier New" panose="02070309020205020404" pitchFamily="49" charset="0"/>
              </a:rPr>
              <a:t>validate_size</a:t>
            </a:r>
            <a:r>
              <a:rPr lang="en-US" sz="800" dirty="0">
                <a:latin typeface="Courier New" panose="02070309020205020404" pitchFamily="49" charset="0"/>
                <a:cs typeface="Courier New" panose="02070309020205020404" pitchFamily="49" charset="0"/>
              </a:rPr>
              <a:t>(e,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&amp;&amp; </a:t>
            </a:r>
            <a:r>
              <a:rPr lang="en-US" sz="800" dirty="0" err="1">
                <a:latin typeface="Courier New" panose="02070309020205020404" pitchFamily="49" charset="0"/>
                <a:cs typeface="Courier New" panose="02070309020205020404" pitchFamily="49" charset="0"/>
              </a:rPr>
              <a:t>validate_data</a:t>
            </a:r>
            <a:r>
              <a:rPr lang="en-US" sz="800" dirty="0">
                <a:latin typeface="Courier New" panose="02070309020205020404" pitchFamily="49" charset="0"/>
                <a:cs typeface="Courier New" panose="02070309020205020404" pitchFamily="49" charset="0"/>
              </a:rPr>
              <a:t>(e);}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get_next_offset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 return </a:t>
            </a:r>
            <a:r>
              <a:rPr lang="en-US" sz="800" dirty="0" err="1">
                <a:latin typeface="Courier New" panose="02070309020205020404" pitchFamily="49" charset="0"/>
                <a:cs typeface="Courier New" panose="02070309020205020404" pitchFamily="49" charset="0"/>
              </a:rPr>
              <a:t>e.</a:t>
            </a:r>
            <a:r>
              <a:rPr lang="en-US" sz="8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static void </a:t>
            </a:r>
            <a:r>
              <a:rPr lang="en-US" sz="800" b="1" dirty="0" err="1">
                <a:latin typeface="Courier New" panose="02070309020205020404" pitchFamily="49" charset="0"/>
                <a:cs typeface="Courier New" panose="02070309020205020404" pitchFamily="49" charset="0"/>
              </a:rPr>
              <a:t>set_next_offset</a:t>
            </a:r>
            <a:r>
              <a:rPr lang="en-US" sz="800" dirty="0">
                <a:latin typeface="Courier New" panose="02070309020205020404" pitchFamily="49" charset="0"/>
                <a:cs typeface="Courier New" panose="02070309020205020404" pitchFamily="49" charset="0"/>
              </a:rPr>
              <a:t>(FILE_FULL_EA_INFORMATION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FFL_CODDING_ERROR_IF_NOT(size == 0 || size &gt;= </a:t>
            </a:r>
            <a:r>
              <a:rPr lang="en-US" sz="800"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(e));</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e.</a:t>
            </a:r>
            <a:r>
              <a:rPr lang="en-US" sz="800" dirty="0" err="1">
                <a:solidFill>
                  <a:schemeClr val="accent2">
                    <a:lumMod val="60000"/>
                    <a:lumOff val="40000"/>
                  </a:schemeClr>
                </a:solidFill>
                <a:latin typeface="Courier New" panose="02070309020205020404" pitchFamily="49" charset="0"/>
                <a:cs typeface="Courier New" panose="02070309020205020404" pitchFamily="49" charset="0"/>
              </a:rPr>
              <a:t>NextEntryOffset</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static_cast</a:t>
            </a:r>
            <a:r>
              <a:rPr lang="en-US" sz="800" dirty="0">
                <a:latin typeface="Courier New" panose="02070309020205020404" pitchFamily="49" charset="0"/>
                <a:cs typeface="Courier New" panose="02070309020205020404" pitchFamily="49" charset="0"/>
              </a:rPr>
              <a:t>&lt;ULONG&gt;(size);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2822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Type Traits Extends Type with Methods Required by IFFL Containers and Algorithms</a:t>
            </a:r>
          </a:p>
        </p:txBody>
      </p:sp>
      <p:sp>
        <p:nvSpPr>
          <p:cNvPr id="5" name="Rectangle 4">
            <a:extLst>
              <a:ext uri="{FF2B5EF4-FFF2-40B4-BE49-F238E27FC236}">
                <a16:creationId xmlns:a16="http://schemas.microsoft.com/office/drawing/2014/main" id="{45670C54-9410-48E8-95CE-C38F06B0EF08}"/>
              </a:ext>
            </a:extLst>
          </p:cNvPr>
          <p:cNvSpPr/>
          <p:nvPr/>
        </p:nvSpPr>
        <p:spPr>
          <a:xfrm>
            <a:off x="7154092" y="1597410"/>
            <a:ext cx="4490093" cy="13255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a:solidFill>
                  <a:schemeClr val="tx1"/>
                </a:solidFill>
                <a:latin typeface="Courier New" panose="02070309020205020404" pitchFamily="49" charset="0"/>
                <a:cs typeface="Courier New" panose="02070309020205020404" pitchFamily="49" charset="0"/>
              </a:rPr>
              <a:t>Defined in </a:t>
            </a:r>
            <a:r>
              <a:rPr lang="en-US" sz="1000" b="1" dirty="0" err="1">
                <a:solidFill>
                  <a:schemeClr val="tx1"/>
                </a:solidFill>
                <a:latin typeface="Courier New" panose="02070309020205020404" pitchFamily="49" charset="0"/>
                <a:cs typeface="Courier New" panose="02070309020205020404" pitchFamily="49" charset="0"/>
              </a:rPr>
              <a:t>wdm.h</a:t>
            </a:r>
            <a:r>
              <a:rPr lang="en-US" sz="1000" b="1"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typedef struct _FILE_FULL_EA_INFORMATION {</a:t>
            </a:r>
          </a:p>
          <a:p>
            <a:r>
              <a:rPr lang="en-US" sz="1000" dirty="0">
                <a:solidFill>
                  <a:schemeClr val="tx1"/>
                </a:solidFill>
                <a:latin typeface="Courier New" panose="02070309020205020404" pitchFamily="49" charset="0"/>
                <a:cs typeface="Courier New" panose="02070309020205020404" pitchFamily="49" charset="0"/>
              </a:rPr>
              <a:t>  ULONG  </a:t>
            </a:r>
            <a:r>
              <a:rPr lang="en-US" sz="1000" dirty="0" err="1">
                <a:solidFill>
                  <a:schemeClr val="tx1"/>
                </a:solidFill>
                <a:latin typeface="Courier New" panose="02070309020205020404" pitchFamily="49" charset="0"/>
                <a:cs typeface="Courier New" panose="02070309020205020404" pitchFamily="49" charset="0"/>
              </a:rPr>
              <a:t>NextEntryOffset</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UCHAR  Flags;</a:t>
            </a:r>
          </a:p>
          <a:p>
            <a:r>
              <a:rPr lang="en-US" sz="1000" dirty="0">
                <a:solidFill>
                  <a:schemeClr val="tx1"/>
                </a:solidFill>
                <a:latin typeface="Courier New" panose="02070309020205020404" pitchFamily="49" charset="0"/>
                <a:cs typeface="Courier New" panose="02070309020205020404" pitchFamily="49" charset="0"/>
              </a:rPr>
              <a:t>  UCHAR  </a:t>
            </a:r>
            <a:r>
              <a:rPr lang="en-US" sz="1000" dirty="0" err="1">
                <a:solidFill>
                  <a:schemeClr val="tx1"/>
                </a:solidFill>
                <a:latin typeface="Courier New" panose="02070309020205020404" pitchFamily="49" charset="0"/>
                <a:cs typeface="Courier New" panose="02070309020205020404" pitchFamily="49" charset="0"/>
              </a:rPr>
              <a:t>EaNameLength</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USHORT </a:t>
            </a:r>
            <a:r>
              <a:rPr lang="en-US" sz="1000" dirty="0" err="1">
                <a:solidFill>
                  <a:schemeClr val="tx1"/>
                </a:solidFill>
                <a:latin typeface="Courier New" panose="02070309020205020404" pitchFamily="49" charset="0"/>
                <a:cs typeface="Courier New" panose="02070309020205020404" pitchFamily="49" charset="0"/>
              </a:rPr>
              <a:t>EaValueLength</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CHAR   </a:t>
            </a:r>
            <a:r>
              <a:rPr lang="en-US" sz="1000" dirty="0" err="1">
                <a:solidFill>
                  <a:schemeClr val="tx1"/>
                </a:solidFill>
                <a:latin typeface="Courier New" panose="02070309020205020404" pitchFamily="49" charset="0"/>
                <a:cs typeface="Courier New" panose="02070309020205020404" pitchFamily="49" charset="0"/>
              </a:rPr>
              <a:t>EaName</a:t>
            </a:r>
            <a:r>
              <a:rPr lang="en-US" sz="1000" dirty="0">
                <a:solidFill>
                  <a:schemeClr val="tx1"/>
                </a:solidFill>
                <a:latin typeface="Courier New" panose="02070309020205020404" pitchFamily="49" charset="0"/>
                <a:cs typeface="Courier New" panose="02070309020205020404" pitchFamily="49" charset="0"/>
              </a:rPr>
              <a:t>[1];</a:t>
            </a:r>
          </a:p>
          <a:p>
            <a:r>
              <a:rPr lang="en-US" sz="1000" dirty="0">
                <a:solidFill>
                  <a:schemeClr val="tx1"/>
                </a:solidFill>
                <a:latin typeface="Courier New" panose="02070309020205020404" pitchFamily="49" charset="0"/>
                <a:cs typeface="Courier New" panose="02070309020205020404" pitchFamily="49" charset="0"/>
              </a:rPr>
              <a:t>} FILE_FULL_EA_INFORMATION, *PFILE_FULL_EA_INFORMATION;</a:t>
            </a:r>
          </a:p>
        </p:txBody>
      </p:sp>
      <p:sp>
        <p:nvSpPr>
          <p:cNvPr id="6" name="Rectangle 5">
            <a:extLst>
              <a:ext uri="{FF2B5EF4-FFF2-40B4-BE49-F238E27FC236}">
                <a16:creationId xmlns:a16="http://schemas.microsoft.com/office/drawing/2014/main" id="{7DF2A896-4B19-4EBF-9D59-451CA64ECF7B}"/>
              </a:ext>
            </a:extLst>
          </p:cNvPr>
          <p:cNvSpPr/>
          <p:nvPr/>
        </p:nvSpPr>
        <p:spPr>
          <a:xfrm>
            <a:off x="314417" y="1621940"/>
            <a:ext cx="5942846" cy="7624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b="1" dirty="0">
                <a:latin typeface="Courier New" panose="02070309020205020404" pitchFamily="49" charset="0"/>
                <a:cs typeface="Courier New" panose="02070309020205020404" pitchFamily="49" charset="0"/>
              </a:rPr>
              <a:t>Defined in </a:t>
            </a:r>
            <a:r>
              <a:rPr lang="en-US" sz="900" b="1" dirty="0" err="1">
                <a:latin typeface="Courier New" panose="02070309020205020404" pitchFamily="49" charset="0"/>
                <a:cs typeface="Courier New" panose="02070309020205020404" pitchFamily="49" charset="0"/>
              </a:rPr>
              <a:t>iffl_list.h</a:t>
            </a:r>
            <a:endParaRPr lang="en-US" sz="900" b="1" dirty="0">
              <a:latin typeface="Courier New" panose="02070309020205020404" pitchFamily="49" charset="0"/>
              <a:cs typeface="Courier New" panose="02070309020205020404" pitchFamily="49" charset="0"/>
            </a:endParaRPr>
          </a:p>
          <a:p>
            <a:r>
              <a:rPr lang="en-US" sz="900" dirty="0">
                <a:solidFill>
                  <a:schemeClr val="accent4"/>
                </a:solidFill>
                <a:latin typeface="Courier New" panose="02070309020205020404" pitchFamily="49" charset="0"/>
                <a:cs typeface="Courier New" panose="02070309020205020404" pitchFamily="49" charset="0"/>
              </a:rPr>
              <a:t>namespace </a:t>
            </a:r>
            <a:r>
              <a:rPr lang="en-US" sz="900" dirty="0" err="1">
                <a:solidFill>
                  <a:schemeClr val="accent4"/>
                </a:solidFill>
                <a:latin typeface="Courier New" panose="02070309020205020404" pitchFamily="49" charset="0"/>
                <a:cs typeface="Courier New" panose="02070309020205020404" pitchFamily="49" charset="0"/>
              </a:rPr>
              <a:t>iffl</a:t>
            </a:r>
            <a:r>
              <a:rPr lang="en-US" sz="900" dirty="0">
                <a:solidFill>
                  <a:schemeClr val="accent4"/>
                </a:solidFill>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template &lt;</a:t>
            </a:r>
            <a:r>
              <a:rPr lang="en-US" sz="900" dirty="0" err="1">
                <a:latin typeface="Courier New" panose="02070309020205020404" pitchFamily="49" charset="0"/>
                <a:cs typeface="Courier New" panose="02070309020205020404" pitchFamily="49" charset="0"/>
              </a:rPr>
              <a:t>typename</a:t>
            </a:r>
            <a:r>
              <a:rPr lang="en-US" sz="900" dirty="0">
                <a:latin typeface="Courier New" panose="02070309020205020404" pitchFamily="49" charset="0"/>
                <a:cs typeface="Courier New" panose="02070309020205020404" pitchFamily="49" charset="0"/>
              </a:rPr>
              <a:t> T&gt;</a:t>
            </a:r>
          </a:p>
          <a:p>
            <a:r>
              <a:rPr lang="en-US" sz="900" dirty="0">
                <a:latin typeface="Courier New" panose="02070309020205020404" pitchFamily="49" charset="0"/>
                <a:cs typeface="Courier New" panose="02070309020205020404" pitchFamily="49" charset="0"/>
              </a:rPr>
              <a:t>    struct </a:t>
            </a:r>
            <a:r>
              <a:rPr lang="en-US" sz="900" dirty="0" err="1">
                <a:highlight>
                  <a:srgbClr val="808080"/>
                </a:highlight>
                <a:latin typeface="Courier New" panose="02070309020205020404" pitchFamily="49" charset="0"/>
                <a:cs typeface="Courier New" panose="02070309020205020404" pitchFamily="49" charset="0"/>
              </a:rPr>
              <a:t>flat_forward_list_traits</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E0C7A0B3-1C16-474B-A20A-245F9BEA6B1C}"/>
              </a:ext>
            </a:extLst>
          </p:cNvPr>
          <p:cNvSpPr/>
          <p:nvPr/>
        </p:nvSpPr>
        <p:spPr>
          <a:xfrm>
            <a:off x="5930536" y="3506415"/>
            <a:ext cx="5806231" cy="149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user header:</a:t>
            </a:r>
          </a:p>
          <a:p>
            <a:r>
              <a:rPr lang="en-US" sz="800" dirty="0">
                <a:solidFill>
                  <a:schemeClr val="accent4"/>
                </a:solidFill>
                <a:latin typeface="Courier New" panose="02070309020205020404" pitchFamily="49" charset="0"/>
                <a:cs typeface="Courier New" panose="02070309020205020404" pitchFamily="49" charset="0"/>
              </a:rPr>
              <a:t>namespace </a:t>
            </a:r>
            <a:r>
              <a:rPr lang="en-US" sz="800" dirty="0" err="1">
                <a:solidFill>
                  <a:schemeClr val="accent4"/>
                </a:solidFill>
                <a:latin typeface="Courier New" panose="02070309020205020404" pitchFamily="49" charset="0"/>
                <a:cs typeface="Courier New" panose="02070309020205020404" pitchFamily="49" charset="0"/>
              </a:rPr>
              <a:t>iffl</a:t>
            </a:r>
            <a:r>
              <a:rPr lang="en-US" sz="800" dirty="0">
                <a:solidFill>
                  <a:schemeClr val="accent4"/>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template &lt;&gt;</a:t>
            </a:r>
          </a:p>
          <a:p>
            <a:r>
              <a:rPr lang="en-US" sz="800" dirty="0">
                <a:latin typeface="Courier New" panose="02070309020205020404" pitchFamily="49" charset="0"/>
                <a:cs typeface="Courier New" panose="02070309020205020404" pitchFamily="49" charset="0"/>
              </a:rPr>
              <a:t>    struct </a:t>
            </a:r>
            <a:r>
              <a:rPr lang="en-US" sz="800" b="1" dirty="0" err="1">
                <a:solidFill>
                  <a:schemeClr val="accent4"/>
                </a:solidFill>
                <a:highlight>
                  <a:srgbClr val="808080"/>
                </a:highlight>
                <a:latin typeface="Courier New" panose="02070309020205020404" pitchFamily="49" charset="0"/>
                <a:cs typeface="Courier New" panose="02070309020205020404" pitchFamily="49" charset="0"/>
              </a:rPr>
              <a:t>flat_forward_list_traits</a:t>
            </a:r>
            <a:r>
              <a:rPr lang="en-US" sz="800" dirty="0">
                <a:solidFill>
                  <a:schemeClr val="accent4"/>
                </a:solidFill>
                <a:highlight>
                  <a:srgbClr val="808080"/>
                </a:highlight>
                <a:latin typeface="Courier New" panose="02070309020205020404" pitchFamily="49" charset="0"/>
                <a:cs typeface="Courier New" panose="02070309020205020404" pitchFamily="49" charset="0"/>
              </a:rPr>
              <a:t>&lt;FILE_FULL_EA_INFORMATION&gt;</a:t>
            </a:r>
            <a:r>
              <a:rPr lang="en-US" sz="800" dirty="0">
                <a:solidFill>
                  <a:schemeClr val="accent4"/>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minimum_size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get_next_offset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void </a:t>
            </a:r>
            <a:r>
              <a:rPr lang="en-US" sz="800" b="1" dirty="0" err="1">
                <a:latin typeface="Courier New" panose="02070309020205020404" pitchFamily="49" charset="0"/>
                <a:cs typeface="Courier New" panose="02070309020205020404" pitchFamily="49" charset="0"/>
              </a:rPr>
              <a:t>set_next_offset</a:t>
            </a:r>
            <a:r>
              <a:rPr lang="en-US" sz="800" dirty="0">
                <a:latin typeface="Courier New" panose="02070309020205020404" pitchFamily="49" charset="0"/>
                <a:cs typeface="Courier New" panose="02070309020205020404" pitchFamily="49" charset="0"/>
              </a:rPr>
              <a:t>(FILE_FULL_EA_INFORMATION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(FILE_FULL_EA_INFORMATION const &amp;e);</a:t>
            </a:r>
          </a:p>
          <a:p>
            <a:r>
              <a:rPr lang="en-US" sz="800" dirty="0">
                <a:latin typeface="Courier New" panose="02070309020205020404" pitchFamily="49" charset="0"/>
                <a:cs typeface="Courier New" panose="02070309020205020404" pitchFamily="49" charset="0"/>
              </a:rPr>
              <a:t>        static bool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p>
        </p:txBody>
      </p:sp>
      <p:cxnSp>
        <p:nvCxnSpPr>
          <p:cNvPr id="4" name="Straight Arrow Connector 3">
            <a:extLst>
              <a:ext uri="{FF2B5EF4-FFF2-40B4-BE49-F238E27FC236}">
                <a16:creationId xmlns:a16="http://schemas.microsoft.com/office/drawing/2014/main" id="{444639D0-FA34-4FB8-B85A-3BF327B01BBC}"/>
              </a:ext>
            </a:extLst>
          </p:cNvPr>
          <p:cNvCxnSpPr>
            <a:cxnSpLocks/>
          </p:cNvCxnSpPr>
          <p:nvPr/>
        </p:nvCxnSpPr>
        <p:spPr>
          <a:xfrm flipH="1" flipV="1">
            <a:off x="2220686" y="2254787"/>
            <a:ext cx="4345732" cy="169638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6152206E-0F31-4173-B4A1-7DAB5D8AF8DE}"/>
              </a:ext>
            </a:extLst>
          </p:cNvPr>
          <p:cNvCxnSpPr>
            <a:cxnSpLocks/>
          </p:cNvCxnSpPr>
          <p:nvPr/>
        </p:nvCxnSpPr>
        <p:spPr>
          <a:xfrm flipV="1">
            <a:off x="8438606" y="2889477"/>
            <a:ext cx="0" cy="104555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Rectangle 12">
            <a:extLst>
              <a:ext uri="{FF2B5EF4-FFF2-40B4-BE49-F238E27FC236}">
                <a16:creationId xmlns:a16="http://schemas.microsoft.com/office/drawing/2014/main" id="{C08FB041-6161-4B97-A291-74B918E70D81}"/>
              </a:ext>
            </a:extLst>
          </p:cNvPr>
          <p:cNvSpPr/>
          <p:nvPr/>
        </p:nvSpPr>
        <p:spPr>
          <a:xfrm>
            <a:off x="3968728" y="2512494"/>
            <a:ext cx="3650387" cy="42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Specialization of</a:t>
            </a:r>
          </a:p>
          <a:p>
            <a:r>
              <a:rPr lang="en-US" sz="1000" dirty="0" err="1">
                <a:solidFill>
                  <a:schemeClr val="tx1"/>
                </a:solidFill>
                <a:latin typeface="Courier New" panose="02070309020205020404" pitchFamily="49" charset="0"/>
                <a:cs typeface="Courier New" panose="02070309020205020404" pitchFamily="49" charset="0"/>
              </a:rPr>
              <a:t>iffl</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flat_forward_list_traits</a:t>
            </a:r>
            <a:r>
              <a:rPr lang="en-US" sz="1000" dirty="0">
                <a:solidFill>
                  <a:schemeClr val="tx1"/>
                </a:solidFill>
                <a:latin typeface="Courier New" panose="02070309020205020404" pitchFamily="49" charset="0"/>
                <a:cs typeface="Courier New" panose="02070309020205020404" pitchFamily="49" charset="0"/>
              </a:rPr>
              <a:t> template </a:t>
            </a:r>
          </a:p>
          <a:p>
            <a:r>
              <a:rPr lang="en-US" sz="1000" dirty="0">
                <a:solidFill>
                  <a:schemeClr val="tx1"/>
                </a:solidFill>
                <a:latin typeface="Courier New" panose="02070309020205020404" pitchFamily="49" charset="0"/>
                <a:cs typeface="Courier New" panose="02070309020205020404" pitchFamily="49" charset="0"/>
              </a:rPr>
              <a:t>for FILE_FULL_EA_INFORMATION </a:t>
            </a:r>
          </a:p>
        </p:txBody>
      </p:sp>
      <p:sp>
        <p:nvSpPr>
          <p:cNvPr id="14" name="Rectangle 13">
            <a:extLst>
              <a:ext uri="{FF2B5EF4-FFF2-40B4-BE49-F238E27FC236}">
                <a16:creationId xmlns:a16="http://schemas.microsoft.com/office/drawing/2014/main" id="{9E7E0EC1-8688-4236-88DC-79F2C8211F71}"/>
              </a:ext>
            </a:extLst>
          </p:cNvPr>
          <p:cNvSpPr/>
          <p:nvPr/>
        </p:nvSpPr>
        <p:spPr>
          <a:xfrm>
            <a:off x="305626" y="3513208"/>
            <a:ext cx="3650796" cy="9773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a:t>
            </a:r>
            <a:r>
              <a:rPr lang="en-US" sz="800" b="1" dirty="0" err="1">
                <a:latin typeface="Courier New" panose="02070309020205020404" pitchFamily="49" charset="0"/>
                <a:cs typeface="Courier New" panose="02070309020205020404" pitchFamily="49" charset="0"/>
              </a:rPr>
              <a:t>iffl_list.h</a:t>
            </a:r>
            <a:endParaRPr lang="en-US" sz="800" b="1" dirty="0">
              <a:latin typeface="Courier New" panose="02070309020205020404" pitchFamily="49" charset="0"/>
              <a:cs typeface="Courier New" panose="02070309020205020404" pitchFamily="49" charset="0"/>
            </a:endParaRPr>
          </a:p>
          <a:p>
            <a:r>
              <a:rPr lang="en-US" sz="800" dirty="0">
                <a:solidFill>
                  <a:schemeClr val="accent4"/>
                </a:solidFill>
                <a:latin typeface="Courier New" panose="02070309020205020404" pitchFamily="49" charset="0"/>
                <a:cs typeface="Courier New" panose="02070309020205020404" pitchFamily="49" charset="0"/>
              </a:rPr>
              <a:t>namespace </a:t>
            </a:r>
            <a:r>
              <a:rPr lang="en-US" sz="800" dirty="0" err="1">
                <a:solidFill>
                  <a:schemeClr val="accent4"/>
                </a:solidFill>
                <a:latin typeface="Courier New" panose="02070309020205020404" pitchFamily="49" charset="0"/>
                <a:cs typeface="Courier New" panose="02070309020205020404" pitchFamily="49" charset="0"/>
              </a:rPr>
              <a:t>iffl</a:t>
            </a:r>
            <a:r>
              <a:rPr lang="en-US" sz="800" dirty="0">
                <a:solidFill>
                  <a:schemeClr val="accent4"/>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T,</a:t>
            </a:r>
          </a:p>
          <a:p>
            <a:r>
              <a:rPr lang="en-US" sz="800" dirty="0">
                <a:latin typeface="Courier New" panose="02070309020205020404" pitchFamily="49" charset="0"/>
                <a:cs typeface="Courier New" panose="02070309020205020404" pitchFamily="49" charset="0"/>
              </a:rPr>
              <a:t>             </a:t>
            </a:r>
            <a:r>
              <a:rPr lang="en-US" sz="800" dirty="0" err="1">
                <a:highlight>
                  <a:srgbClr val="808080"/>
                </a:highlight>
                <a:latin typeface="Courier New" panose="02070309020205020404" pitchFamily="49" charset="0"/>
                <a:cs typeface="Courier New" panose="02070309020205020404" pitchFamily="49" charset="0"/>
              </a:rPr>
              <a:t>typename</a:t>
            </a:r>
            <a:r>
              <a:rPr lang="en-US" sz="800" dirty="0">
                <a:highlight>
                  <a:srgbClr val="808080"/>
                </a:highlight>
                <a:latin typeface="Courier New" panose="02070309020205020404" pitchFamily="49" charset="0"/>
                <a:cs typeface="Courier New" panose="02070309020205020404" pitchFamily="49" charset="0"/>
              </a:rPr>
              <a:t> TT = </a:t>
            </a:r>
            <a:r>
              <a:rPr lang="en-US" sz="800" dirty="0" err="1">
                <a:highlight>
                  <a:srgbClr val="808080"/>
                </a:highlight>
                <a:latin typeface="Courier New" panose="02070309020205020404" pitchFamily="49" charset="0"/>
                <a:cs typeface="Courier New" panose="02070309020205020404" pitchFamily="49" charset="0"/>
              </a:rPr>
              <a:t>flat_forward_list_traits</a:t>
            </a:r>
            <a:r>
              <a:rPr lang="en-US" sz="800" dirty="0">
                <a:highlight>
                  <a:srgbClr val="808080"/>
                </a:highlight>
                <a:latin typeface="Courier New" panose="02070309020205020404" pitchFamily="49" charset="0"/>
                <a:cs typeface="Courier New" panose="02070309020205020404" pitchFamily="49" charset="0"/>
              </a:rPr>
              <a:t>&lt;T&gt;</a:t>
            </a:r>
            <a:r>
              <a:rPr lang="en-US" sz="800" dirty="0">
                <a:latin typeface="Courier New" panose="02070309020205020404" pitchFamily="49" charset="0"/>
                <a:cs typeface="Courier New" panose="02070309020205020404" pitchFamily="49" charset="0"/>
              </a:rPr>
              <a:t>&gt;</a:t>
            </a:r>
          </a:p>
          <a:p>
            <a:r>
              <a:rPr lang="en-US" sz="800" dirty="0">
                <a:latin typeface="Courier New" panose="02070309020205020404" pitchFamily="49" charset="0"/>
                <a:cs typeface="Courier New" panose="02070309020205020404" pitchFamily="49" charset="0"/>
              </a:rPr>
              <a:t>    class </a:t>
            </a:r>
            <a:r>
              <a:rPr lang="en-US" sz="800" dirty="0" err="1">
                <a:highlight>
                  <a:srgbClr val="800000"/>
                </a:highlight>
                <a:latin typeface="Courier New" panose="02070309020205020404" pitchFamily="49" charset="0"/>
                <a:cs typeface="Courier New" panose="02070309020205020404" pitchFamily="49" charset="0"/>
              </a:rPr>
              <a:t>flat_forward_list</a:t>
            </a:r>
            <a:r>
              <a:rPr lang="en-US" sz="800" dirty="0">
                <a:highlight>
                  <a:srgbClr val="800000"/>
                </a:highlight>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p>
        </p:txBody>
      </p:sp>
      <p:cxnSp>
        <p:nvCxnSpPr>
          <p:cNvPr id="20" name="Straight Arrow Connector 19">
            <a:extLst>
              <a:ext uri="{FF2B5EF4-FFF2-40B4-BE49-F238E27FC236}">
                <a16:creationId xmlns:a16="http://schemas.microsoft.com/office/drawing/2014/main" id="{DB126E75-DD96-4510-82C1-5B8DBE402D14}"/>
              </a:ext>
            </a:extLst>
          </p:cNvPr>
          <p:cNvCxnSpPr>
            <a:cxnSpLocks/>
          </p:cNvCxnSpPr>
          <p:nvPr/>
        </p:nvCxnSpPr>
        <p:spPr>
          <a:xfrm>
            <a:off x="3744686" y="4028072"/>
            <a:ext cx="2477588" cy="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23">
            <a:extLst>
              <a:ext uri="{FF2B5EF4-FFF2-40B4-BE49-F238E27FC236}">
                <a16:creationId xmlns:a16="http://schemas.microsoft.com/office/drawing/2014/main" id="{13420313-C85E-4538-95EE-2C11FFCECC3F}"/>
              </a:ext>
            </a:extLst>
          </p:cNvPr>
          <p:cNvSpPr/>
          <p:nvPr/>
        </p:nvSpPr>
        <p:spPr>
          <a:xfrm>
            <a:off x="4052216" y="4162349"/>
            <a:ext cx="1939281" cy="710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800" dirty="0">
                <a:solidFill>
                  <a:schemeClr val="tx1"/>
                </a:solidFill>
                <a:latin typeface="Courier New" panose="02070309020205020404" pitchFamily="49" charset="0"/>
                <a:cs typeface="Courier New" panose="02070309020205020404" pitchFamily="49" charset="0"/>
              </a:rPr>
              <a:t>TT is defaulted to</a:t>
            </a:r>
          </a:p>
          <a:p>
            <a:r>
              <a:rPr lang="fr-FR" sz="800" dirty="0" err="1">
                <a:solidFill>
                  <a:schemeClr val="tx1"/>
                </a:solidFill>
                <a:latin typeface="Courier New" panose="02070309020205020404" pitchFamily="49" charset="0"/>
                <a:cs typeface="Courier New" panose="02070309020205020404" pitchFamily="49" charset="0"/>
              </a:rPr>
              <a:t>flat_forward_list_traits</a:t>
            </a:r>
            <a:r>
              <a:rPr lang="fr-FR" sz="800" dirty="0">
                <a:solidFill>
                  <a:schemeClr val="tx1"/>
                </a:solidFill>
                <a:latin typeface="Courier New" panose="02070309020205020404" pitchFamily="49" charset="0"/>
                <a:cs typeface="Courier New" panose="02070309020205020404" pitchFamily="49" charset="0"/>
              </a:rPr>
              <a:t>&lt;T&gt;, </a:t>
            </a:r>
            <a:r>
              <a:rPr lang="fr-FR" sz="800" dirty="0" err="1">
                <a:solidFill>
                  <a:schemeClr val="tx1"/>
                </a:solidFill>
                <a:latin typeface="Courier New" panose="02070309020205020404" pitchFamily="49" charset="0"/>
                <a:cs typeface="Courier New" panose="02070309020205020404" pitchFamily="49" charset="0"/>
              </a:rPr>
              <a:t>which</a:t>
            </a:r>
            <a:r>
              <a:rPr lang="fr-FR" sz="800" dirty="0">
                <a:solidFill>
                  <a:schemeClr val="tx1"/>
                </a:solidFill>
                <a:latin typeface="Courier New" panose="02070309020205020404" pitchFamily="49" charset="0"/>
                <a:cs typeface="Courier New" panose="02070309020205020404" pitchFamily="49" charset="0"/>
              </a:rPr>
              <a:t> </a:t>
            </a:r>
            <a:r>
              <a:rPr lang="fr-FR" sz="800" dirty="0" err="1">
                <a:solidFill>
                  <a:schemeClr val="tx1"/>
                </a:solidFill>
                <a:latin typeface="Courier New" panose="02070309020205020404" pitchFamily="49" charset="0"/>
                <a:cs typeface="Courier New" panose="02070309020205020404" pitchFamily="49" charset="0"/>
              </a:rPr>
              <a:t>will</a:t>
            </a:r>
            <a:r>
              <a:rPr lang="fr-FR" sz="800" dirty="0">
                <a:solidFill>
                  <a:schemeClr val="tx1"/>
                </a:solidFill>
                <a:latin typeface="Courier New" panose="02070309020205020404" pitchFamily="49" charset="0"/>
                <a:cs typeface="Courier New" panose="02070309020205020404" pitchFamily="49" charset="0"/>
              </a:rPr>
              <a:t> </a:t>
            </a:r>
            <a:r>
              <a:rPr lang="fr-FR" sz="800" dirty="0" err="1">
                <a:solidFill>
                  <a:schemeClr val="tx1"/>
                </a:solidFill>
                <a:latin typeface="Courier New" panose="02070309020205020404" pitchFamily="49" charset="0"/>
                <a:cs typeface="Courier New" panose="02070309020205020404" pitchFamily="49" charset="0"/>
              </a:rPr>
              <a:t>pick</a:t>
            </a:r>
            <a:r>
              <a:rPr lang="fr-FR" sz="800" dirty="0">
                <a:solidFill>
                  <a:schemeClr val="tx1"/>
                </a:solidFill>
                <a:latin typeface="Courier New" panose="02070309020205020404" pitchFamily="49" charset="0"/>
                <a:cs typeface="Courier New" panose="02070309020205020404" pitchFamily="49" charset="0"/>
              </a:rPr>
              <a:t> up spécialisation if one </a:t>
            </a:r>
            <a:r>
              <a:rPr lang="fr-FR" sz="800" dirty="0" err="1">
                <a:solidFill>
                  <a:schemeClr val="tx1"/>
                </a:solidFill>
                <a:latin typeface="Courier New" panose="02070309020205020404" pitchFamily="49" charset="0"/>
                <a:cs typeface="Courier New" panose="02070309020205020404" pitchFamily="49" charset="0"/>
              </a:rPr>
              <a:t>is</a:t>
            </a:r>
            <a:r>
              <a:rPr lang="fr-FR" sz="800" dirty="0">
                <a:solidFill>
                  <a:schemeClr val="tx1"/>
                </a:solidFill>
                <a:latin typeface="Courier New" panose="02070309020205020404" pitchFamily="49" charset="0"/>
                <a:cs typeface="Courier New" panose="02070309020205020404" pitchFamily="49" charset="0"/>
              </a:rPr>
              <a:t> </a:t>
            </a:r>
            <a:r>
              <a:rPr lang="fr-FR" sz="800" dirty="0" err="1">
                <a:solidFill>
                  <a:schemeClr val="tx1"/>
                </a:solidFill>
                <a:latin typeface="Courier New" panose="02070309020205020404" pitchFamily="49" charset="0"/>
                <a:cs typeface="Courier New" panose="02070309020205020404" pitchFamily="49" charset="0"/>
              </a:rPr>
              <a:t>defined</a:t>
            </a:r>
            <a:r>
              <a:rPr lang="fr-FR" sz="800" dirty="0">
                <a:solidFill>
                  <a:schemeClr val="tx1"/>
                </a:solidFill>
                <a:latin typeface="Courier New" panose="02070309020205020404" pitchFamily="49" charset="0"/>
                <a:cs typeface="Courier New" panose="02070309020205020404" pitchFamily="49" charset="0"/>
              </a:rPr>
              <a:t>. </a:t>
            </a:r>
            <a:endParaRPr lang="en-US" sz="800" dirty="0">
              <a:solidFill>
                <a:schemeClr val="tx1"/>
              </a:solidFill>
              <a:latin typeface="Courier New" panose="02070309020205020404" pitchFamily="49" charset="0"/>
              <a:cs typeface="Courier New" panose="02070309020205020404" pitchFamily="49" charset="0"/>
            </a:endParaRPr>
          </a:p>
        </p:txBody>
      </p:sp>
      <p:sp>
        <p:nvSpPr>
          <p:cNvPr id="25" name="Rectangle 24">
            <a:extLst>
              <a:ext uri="{FF2B5EF4-FFF2-40B4-BE49-F238E27FC236}">
                <a16:creationId xmlns:a16="http://schemas.microsoft.com/office/drawing/2014/main" id="{FEF1A5D9-70EF-4259-AA6A-4314198404EB}"/>
              </a:ext>
            </a:extLst>
          </p:cNvPr>
          <p:cNvSpPr/>
          <p:nvPr/>
        </p:nvSpPr>
        <p:spPr>
          <a:xfrm>
            <a:off x="667781" y="5745155"/>
            <a:ext cx="4483339" cy="39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your module</a:t>
            </a:r>
          </a:p>
          <a:p>
            <a:r>
              <a:rPr lang="en-US" sz="800" dirty="0">
                <a:solidFill>
                  <a:schemeClr val="bg1"/>
                </a:solidFill>
                <a:latin typeface="Courier New" panose="02070309020205020404" pitchFamily="49" charset="0"/>
                <a:cs typeface="Courier New" panose="02070309020205020404" pitchFamily="49" charset="0"/>
              </a:rPr>
              <a:t>using </a:t>
            </a:r>
            <a:r>
              <a:rPr lang="en-US" sz="800" dirty="0" err="1">
                <a:solidFill>
                  <a:schemeClr val="bg1"/>
                </a:solidFill>
                <a:latin typeface="Courier New" panose="02070309020205020404" pitchFamily="49" charset="0"/>
                <a:cs typeface="Courier New" panose="02070309020205020404" pitchFamily="49" charset="0"/>
              </a:rPr>
              <a:t>ea_iffl</a:t>
            </a:r>
            <a:r>
              <a:rPr lang="en-US" sz="800" dirty="0">
                <a:solidFill>
                  <a:schemeClr val="bg1"/>
                </a:solidFill>
                <a:latin typeface="Courier New" panose="02070309020205020404" pitchFamily="49" charset="0"/>
                <a:cs typeface="Courier New" panose="02070309020205020404" pitchFamily="49" charset="0"/>
              </a:rPr>
              <a:t> = </a:t>
            </a:r>
            <a:r>
              <a:rPr lang="en-US" sz="800" dirty="0" err="1">
                <a:solidFill>
                  <a:schemeClr val="bg1"/>
                </a:solidFill>
                <a:latin typeface="Courier New" panose="02070309020205020404" pitchFamily="49" charset="0"/>
                <a:cs typeface="Courier New" panose="02070309020205020404" pitchFamily="49" charset="0"/>
              </a:rPr>
              <a:t>iffl</a:t>
            </a:r>
            <a:r>
              <a:rPr lang="en-US" sz="800" dirty="0">
                <a:solidFill>
                  <a:schemeClr val="bg1"/>
                </a:solidFill>
                <a:latin typeface="Courier New" panose="02070309020205020404" pitchFamily="49" charset="0"/>
                <a:cs typeface="Courier New" panose="02070309020205020404" pitchFamily="49" charset="0"/>
              </a:rPr>
              <a:t>::</a:t>
            </a:r>
            <a:r>
              <a:rPr lang="en-US" sz="800" dirty="0" err="1">
                <a:solidFill>
                  <a:schemeClr val="bg1"/>
                </a:solidFill>
                <a:highlight>
                  <a:srgbClr val="800000"/>
                </a:highlight>
                <a:latin typeface="Courier New" panose="02070309020205020404" pitchFamily="49" charset="0"/>
                <a:cs typeface="Courier New" panose="02070309020205020404" pitchFamily="49" charset="0"/>
              </a:rPr>
              <a:t>flat_forward_list</a:t>
            </a:r>
            <a:r>
              <a:rPr lang="en-US" sz="800" dirty="0">
                <a:solidFill>
                  <a:schemeClr val="bg1"/>
                </a:solidFill>
                <a:latin typeface="Courier New" panose="02070309020205020404" pitchFamily="49" charset="0"/>
                <a:cs typeface="Courier New" panose="02070309020205020404" pitchFamily="49" charset="0"/>
              </a:rPr>
              <a:t>&lt;FILE_FULL_EA_INFORMATION&gt;;</a:t>
            </a:r>
          </a:p>
        </p:txBody>
      </p:sp>
      <p:cxnSp>
        <p:nvCxnSpPr>
          <p:cNvPr id="26" name="Straight Arrow Connector 25">
            <a:extLst>
              <a:ext uri="{FF2B5EF4-FFF2-40B4-BE49-F238E27FC236}">
                <a16:creationId xmlns:a16="http://schemas.microsoft.com/office/drawing/2014/main" id="{FF0A0E25-0132-4D5D-97D2-842105FD1017}"/>
              </a:ext>
            </a:extLst>
          </p:cNvPr>
          <p:cNvCxnSpPr>
            <a:cxnSpLocks/>
          </p:cNvCxnSpPr>
          <p:nvPr/>
        </p:nvCxnSpPr>
        <p:spPr>
          <a:xfrm flipH="1" flipV="1">
            <a:off x="1841863" y="4162350"/>
            <a:ext cx="783772" cy="1780552"/>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AC92099F-0488-4490-A9EE-F05FAA0D86F3}"/>
              </a:ext>
            </a:extLst>
          </p:cNvPr>
          <p:cNvSpPr/>
          <p:nvPr/>
        </p:nvSpPr>
        <p:spPr>
          <a:xfrm>
            <a:off x="2506444" y="5282657"/>
            <a:ext cx="2953830" cy="299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800" dirty="0">
                <a:solidFill>
                  <a:schemeClr val="tx1"/>
                </a:solidFill>
                <a:latin typeface="Courier New" panose="02070309020205020404" pitchFamily="49" charset="0"/>
                <a:cs typeface="Courier New" panose="02070309020205020404" pitchFamily="49" charset="0"/>
              </a:rPr>
              <a:t>Declaration of container with default traits</a:t>
            </a:r>
          </a:p>
        </p:txBody>
      </p:sp>
    </p:spTree>
    <p:extLst>
      <p:ext uri="{BB962C8B-B14F-4D97-AF65-F5344CB8AC3E}">
        <p14:creationId xmlns:p14="http://schemas.microsoft.com/office/powerpoint/2010/main" val="157282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p:txBody>
          <a:bodyPr/>
          <a:lstStyle/>
          <a:p>
            <a:r>
              <a:rPr lang="en-US" dirty="0"/>
              <a:t>Type Traits Extends Type with Methods Required by IFFL Containers and Algorithms</a:t>
            </a:r>
          </a:p>
        </p:txBody>
      </p:sp>
      <p:sp>
        <p:nvSpPr>
          <p:cNvPr id="14" name="Rectangle 13">
            <a:extLst>
              <a:ext uri="{FF2B5EF4-FFF2-40B4-BE49-F238E27FC236}">
                <a16:creationId xmlns:a16="http://schemas.microsoft.com/office/drawing/2014/main" id="{9E7E0EC1-8688-4236-88DC-79F2C8211F71}"/>
              </a:ext>
            </a:extLst>
          </p:cNvPr>
          <p:cNvSpPr/>
          <p:nvPr/>
        </p:nvSpPr>
        <p:spPr>
          <a:xfrm>
            <a:off x="889100" y="1853312"/>
            <a:ext cx="3650796" cy="9773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a:t>
            </a:r>
            <a:r>
              <a:rPr lang="en-US" sz="800" b="1" dirty="0" err="1">
                <a:latin typeface="Courier New" panose="02070309020205020404" pitchFamily="49" charset="0"/>
                <a:cs typeface="Courier New" panose="02070309020205020404" pitchFamily="49" charset="0"/>
              </a:rPr>
              <a:t>iffl_list.h</a:t>
            </a:r>
            <a:endParaRPr lang="en-US" sz="800" b="1" dirty="0">
              <a:latin typeface="Courier New" panose="02070309020205020404" pitchFamily="49" charset="0"/>
              <a:cs typeface="Courier New" panose="02070309020205020404" pitchFamily="49" charset="0"/>
            </a:endParaRPr>
          </a:p>
          <a:p>
            <a:r>
              <a:rPr lang="en-US" sz="800" dirty="0">
                <a:solidFill>
                  <a:schemeClr val="accent4"/>
                </a:solidFill>
                <a:latin typeface="Courier New" panose="02070309020205020404" pitchFamily="49" charset="0"/>
                <a:cs typeface="Courier New" panose="02070309020205020404" pitchFamily="49" charset="0"/>
              </a:rPr>
              <a:t>namespace </a:t>
            </a:r>
            <a:r>
              <a:rPr lang="en-US" sz="800" dirty="0" err="1">
                <a:solidFill>
                  <a:schemeClr val="accent4"/>
                </a:solidFill>
                <a:latin typeface="Courier New" panose="02070309020205020404" pitchFamily="49" charset="0"/>
                <a:cs typeface="Courier New" panose="02070309020205020404" pitchFamily="49" charset="0"/>
              </a:rPr>
              <a:t>iffl</a:t>
            </a:r>
            <a:r>
              <a:rPr lang="en-US" sz="800" dirty="0">
                <a:solidFill>
                  <a:schemeClr val="accent4"/>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T,</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TT = </a:t>
            </a:r>
            <a:r>
              <a:rPr lang="en-US" sz="800" dirty="0" err="1">
                <a:highlight>
                  <a:srgbClr val="808080"/>
                </a:highlight>
                <a:latin typeface="Courier New" panose="02070309020205020404" pitchFamily="49" charset="0"/>
                <a:cs typeface="Courier New" panose="02070309020205020404" pitchFamily="49" charset="0"/>
              </a:rPr>
              <a:t>flat_forward_list_traits</a:t>
            </a:r>
            <a:r>
              <a:rPr lang="en-US" sz="800" dirty="0">
                <a:highlight>
                  <a:srgbClr val="808080"/>
                </a:highlight>
                <a:latin typeface="Courier New" panose="02070309020205020404" pitchFamily="49" charset="0"/>
                <a:cs typeface="Courier New" panose="02070309020205020404" pitchFamily="49" charset="0"/>
              </a:rPr>
              <a:t>&lt;T&gt;</a:t>
            </a:r>
            <a:r>
              <a:rPr lang="en-US" sz="800" dirty="0">
                <a:latin typeface="Courier New" panose="02070309020205020404" pitchFamily="49" charset="0"/>
                <a:cs typeface="Courier New" panose="02070309020205020404" pitchFamily="49" charset="0"/>
              </a:rPr>
              <a:t>&gt;</a:t>
            </a:r>
          </a:p>
          <a:p>
            <a:r>
              <a:rPr lang="en-US" sz="800" dirty="0">
                <a:latin typeface="Courier New" panose="02070309020205020404" pitchFamily="49" charset="0"/>
                <a:cs typeface="Courier New" panose="02070309020205020404" pitchFamily="49" charset="0"/>
              </a:rPr>
              <a:t>    class </a:t>
            </a:r>
            <a:r>
              <a:rPr lang="en-US" sz="800" dirty="0" err="1">
                <a:latin typeface="Courier New" panose="02070309020205020404" pitchFamily="49" charset="0"/>
                <a:cs typeface="Courier New" panose="02070309020205020404" pitchFamily="49" charset="0"/>
              </a:rPr>
              <a:t>flat_forward_list</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p>
        </p:txBody>
      </p:sp>
      <p:sp>
        <p:nvSpPr>
          <p:cNvPr id="25" name="Rectangle 24">
            <a:extLst>
              <a:ext uri="{FF2B5EF4-FFF2-40B4-BE49-F238E27FC236}">
                <a16:creationId xmlns:a16="http://schemas.microsoft.com/office/drawing/2014/main" id="{FEF1A5D9-70EF-4259-AA6A-4314198404EB}"/>
              </a:ext>
            </a:extLst>
          </p:cNvPr>
          <p:cNvSpPr/>
          <p:nvPr/>
        </p:nvSpPr>
        <p:spPr>
          <a:xfrm>
            <a:off x="5347888" y="4291408"/>
            <a:ext cx="6296297" cy="39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your module</a:t>
            </a:r>
          </a:p>
          <a:p>
            <a:r>
              <a:rPr lang="en-US" sz="800" dirty="0">
                <a:solidFill>
                  <a:schemeClr val="bg1"/>
                </a:solidFill>
                <a:latin typeface="Courier New" panose="02070309020205020404" pitchFamily="49" charset="0"/>
                <a:cs typeface="Courier New" panose="02070309020205020404" pitchFamily="49" charset="0"/>
              </a:rPr>
              <a:t>using </a:t>
            </a:r>
            <a:r>
              <a:rPr lang="en-US" sz="800" dirty="0" err="1">
                <a:solidFill>
                  <a:schemeClr val="bg1"/>
                </a:solidFill>
                <a:latin typeface="Courier New" panose="02070309020205020404" pitchFamily="49" charset="0"/>
                <a:cs typeface="Courier New" panose="02070309020205020404" pitchFamily="49" charset="0"/>
              </a:rPr>
              <a:t>ea_iffl</a:t>
            </a:r>
            <a:r>
              <a:rPr lang="en-US" sz="800" dirty="0">
                <a:solidFill>
                  <a:schemeClr val="bg1"/>
                </a:solidFill>
                <a:latin typeface="Courier New" panose="02070309020205020404" pitchFamily="49" charset="0"/>
                <a:cs typeface="Courier New" panose="02070309020205020404" pitchFamily="49" charset="0"/>
              </a:rPr>
              <a:t> = </a:t>
            </a:r>
            <a:r>
              <a:rPr lang="en-US" sz="800" dirty="0" err="1">
                <a:solidFill>
                  <a:schemeClr val="bg1"/>
                </a:solidFill>
                <a:latin typeface="Courier New" panose="02070309020205020404" pitchFamily="49" charset="0"/>
                <a:cs typeface="Courier New" panose="02070309020205020404" pitchFamily="49" charset="0"/>
              </a:rPr>
              <a:t>iffl</a:t>
            </a:r>
            <a:r>
              <a:rPr lang="en-US" sz="800" dirty="0">
                <a:solidFill>
                  <a:schemeClr val="bg1"/>
                </a:solidFill>
                <a:latin typeface="Courier New" panose="02070309020205020404" pitchFamily="49" charset="0"/>
                <a:cs typeface="Courier New" panose="02070309020205020404" pitchFamily="49" charset="0"/>
              </a:rPr>
              <a:t>::</a:t>
            </a:r>
            <a:r>
              <a:rPr lang="en-US" sz="800" dirty="0" err="1">
                <a:solidFill>
                  <a:schemeClr val="bg1"/>
                </a:solidFill>
                <a:latin typeface="Courier New" panose="02070309020205020404" pitchFamily="49" charset="0"/>
                <a:cs typeface="Courier New" panose="02070309020205020404" pitchFamily="49" charset="0"/>
              </a:rPr>
              <a:t>flat_forward_list</a:t>
            </a:r>
            <a:r>
              <a:rPr lang="en-US" sz="800" dirty="0">
                <a:solidFill>
                  <a:schemeClr val="bg1"/>
                </a:solidFill>
                <a:latin typeface="Courier New" panose="02070309020205020404" pitchFamily="49" charset="0"/>
                <a:cs typeface="Courier New" panose="02070309020205020404" pitchFamily="49" charset="0"/>
              </a:rPr>
              <a:t>&lt;FILE_FULL_EA_INFORMATION,  </a:t>
            </a:r>
            <a:r>
              <a:rPr lang="en-US" sz="800" dirty="0" err="1">
                <a:solidFill>
                  <a:schemeClr val="bg1"/>
                </a:solidFill>
                <a:highlight>
                  <a:srgbClr val="808080"/>
                </a:highlight>
                <a:latin typeface="Courier New" panose="02070309020205020404" pitchFamily="49" charset="0"/>
                <a:cs typeface="Courier New" panose="02070309020205020404" pitchFamily="49" charset="0"/>
              </a:rPr>
              <a:t>file_full_ea_information_traits</a:t>
            </a:r>
            <a:r>
              <a:rPr lang="en-US" sz="800" dirty="0">
                <a:solidFill>
                  <a:schemeClr val="bg1"/>
                </a:solidFill>
                <a:latin typeface="Courier New" panose="02070309020205020404" pitchFamily="49" charset="0"/>
                <a:cs typeface="Courier New" panose="02070309020205020404" pitchFamily="49" charset="0"/>
              </a:rPr>
              <a:t>&gt;;</a:t>
            </a:r>
          </a:p>
        </p:txBody>
      </p:sp>
      <p:sp>
        <p:nvSpPr>
          <p:cNvPr id="37" name="Rectangle 36">
            <a:extLst>
              <a:ext uri="{FF2B5EF4-FFF2-40B4-BE49-F238E27FC236}">
                <a16:creationId xmlns:a16="http://schemas.microsoft.com/office/drawing/2014/main" id="{AC92099F-0488-4490-A9EE-F05FAA0D86F3}"/>
              </a:ext>
            </a:extLst>
          </p:cNvPr>
          <p:cNvSpPr/>
          <p:nvPr/>
        </p:nvSpPr>
        <p:spPr>
          <a:xfrm>
            <a:off x="5314757" y="2496317"/>
            <a:ext cx="1860153" cy="395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800" dirty="0">
                <a:solidFill>
                  <a:schemeClr val="tx1"/>
                </a:solidFill>
                <a:latin typeface="Courier New" panose="02070309020205020404" pitchFamily="49" charset="0"/>
                <a:cs typeface="Courier New" panose="02070309020205020404" pitchFamily="49" charset="0"/>
              </a:rPr>
              <a:t>Explicitly define traits for a properly aligned EA data.</a:t>
            </a:r>
          </a:p>
        </p:txBody>
      </p:sp>
      <p:sp>
        <p:nvSpPr>
          <p:cNvPr id="41" name="Rectangle 40">
            <a:extLst>
              <a:ext uri="{FF2B5EF4-FFF2-40B4-BE49-F238E27FC236}">
                <a16:creationId xmlns:a16="http://schemas.microsoft.com/office/drawing/2014/main" id="{15EF8626-4A5F-46A9-803A-F973DD4C84DE}"/>
              </a:ext>
            </a:extLst>
          </p:cNvPr>
          <p:cNvSpPr/>
          <p:nvPr/>
        </p:nvSpPr>
        <p:spPr>
          <a:xfrm>
            <a:off x="583475" y="5999104"/>
            <a:ext cx="7524205" cy="39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your module</a:t>
            </a:r>
          </a:p>
          <a:p>
            <a:r>
              <a:rPr lang="en-US" sz="800" dirty="0">
                <a:solidFill>
                  <a:schemeClr val="bg1"/>
                </a:solidFill>
                <a:latin typeface="Courier New" panose="02070309020205020404" pitchFamily="49" charset="0"/>
                <a:cs typeface="Courier New" panose="02070309020205020404" pitchFamily="49" charset="0"/>
              </a:rPr>
              <a:t>using </a:t>
            </a:r>
            <a:r>
              <a:rPr lang="en-US" sz="800" dirty="0" err="1">
                <a:solidFill>
                  <a:schemeClr val="bg1"/>
                </a:solidFill>
                <a:latin typeface="Courier New" panose="02070309020205020404" pitchFamily="49" charset="0"/>
                <a:cs typeface="Courier New" panose="02070309020205020404" pitchFamily="49" charset="0"/>
              </a:rPr>
              <a:t>misaligned_ea_iffl</a:t>
            </a:r>
            <a:r>
              <a:rPr lang="en-US" sz="800" dirty="0">
                <a:solidFill>
                  <a:schemeClr val="bg1"/>
                </a:solidFill>
                <a:latin typeface="Courier New" panose="02070309020205020404" pitchFamily="49" charset="0"/>
                <a:cs typeface="Courier New" panose="02070309020205020404" pitchFamily="49" charset="0"/>
              </a:rPr>
              <a:t> = </a:t>
            </a:r>
            <a:r>
              <a:rPr lang="en-US" sz="800" dirty="0" err="1">
                <a:solidFill>
                  <a:schemeClr val="bg1"/>
                </a:solidFill>
                <a:latin typeface="Courier New" panose="02070309020205020404" pitchFamily="49" charset="0"/>
                <a:cs typeface="Courier New" panose="02070309020205020404" pitchFamily="49" charset="0"/>
              </a:rPr>
              <a:t>iffl</a:t>
            </a:r>
            <a:r>
              <a:rPr lang="en-US" sz="800" dirty="0">
                <a:solidFill>
                  <a:schemeClr val="bg1"/>
                </a:solidFill>
                <a:latin typeface="Courier New" panose="02070309020205020404" pitchFamily="49" charset="0"/>
                <a:cs typeface="Courier New" panose="02070309020205020404" pitchFamily="49" charset="0"/>
              </a:rPr>
              <a:t>::</a:t>
            </a:r>
            <a:r>
              <a:rPr lang="en-US" sz="800" dirty="0" err="1">
                <a:solidFill>
                  <a:schemeClr val="bg1"/>
                </a:solidFill>
                <a:latin typeface="Courier New" panose="02070309020205020404" pitchFamily="49" charset="0"/>
                <a:cs typeface="Courier New" panose="02070309020205020404" pitchFamily="49" charset="0"/>
              </a:rPr>
              <a:t>flat_forward_list</a:t>
            </a:r>
            <a:r>
              <a:rPr lang="en-US" sz="800" dirty="0">
                <a:solidFill>
                  <a:schemeClr val="bg1"/>
                </a:solidFill>
                <a:latin typeface="Courier New" panose="02070309020205020404" pitchFamily="49" charset="0"/>
                <a:cs typeface="Courier New" panose="02070309020205020404" pitchFamily="49" charset="0"/>
              </a:rPr>
              <a:t>&lt;FILE_FULL_EA_INFORMATION, </a:t>
            </a:r>
            <a:r>
              <a:rPr lang="en-US" sz="800" dirty="0" err="1">
                <a:solidFill>
                  <a:schemeClr val="bg1"/>
                </a:solidFill>
                <a:highlight>
                  <a:srgbClr val="808080"/>
                </a:highlight>
                <a:latin typeface="Courier New" panose="02070309020205020404" pitchFamily="49" charset="0"/>
                <a:cs typeface="Courier New" panose="02070309020205020404" pitchFamily="49" charset="0"/>
              </a:rPr>
              <a:t>unaligned_file_full_ea_information_traits</a:t>
            </a:r>
            <a:r>
              <a:rPr lang="en-US" sz="800" dirty="0">
                <a:solidFill>
                  <a:schemeClr val="bg1"/>
                </a:solidFill>
                <a:highlight>
                  <a:srgbClr val="808080"/>
                </a:highlight>
                <a:latin typeface="Courier New" panose="02070309020205020404" pitchFamily="49" charset="0"/>
                <a:cs typeface="Courier New" panose="02070309020205020404" pitchFamily="49" charset="0"/>
              </a:rPr>
              <a:t> </a:t>
            </a:r>
            <a:r>
              <a:rPr lang="en-US" sz="800" dirty="0">
                <a:solidFill>
                  <a:schemeClr val="bg1"/>
                </a:solidFill>
                <a:latin typeface="Courier New" panose="02070309020205020404" pitchFamily="49" charset="0"/>
                <a:cs typeface="Courier New" panose="02070309020205020404" pitchFamily="49" charset="0"/>
              </a:rPr>
              <a:t>&gt;;</a:t>
            </a:r>
          </a:p>
        </p:txBody>
      </p:sp>
      <p:sp>
        <p:nvSpPr>
          <p:cNvPr id="47" name="Rectangle 46">
            <a:extLst>
              <a:ext uri="{FF2B5EF4-FFF2-40B4-BE49-F238E27FC236}">
                <a16:creationId xmlns:a16="http://schemas.microsoft.com/office/drawing/2014/main" id="{E779F92C-1719-4255-B203-C6D0E5981AFA}"/>
              </a:ext>
            </a:extLst>
          </p:cNvPr>
          <p:cNvSpPr/>
          <p:nvPr/>
        </p:nvSpPr>
        <p:spPr>
          <a:xfrm>
            <a:off x="1301931" y="4351207"/>
            <a:ext cx="3201226" cy="395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800" dirty="0">
                <a:solidFill>
                  <a:schemeClr val="tx1"/>
                </a:solidFill>
                <a:latin typeface="Courier New" panose="02070309020205020404" pitchFamily="49" charset="0"/>
                <a:cs typeface="Courier New" panose="02070309020205020404" pitchFamily="49" charset="0"/>
              </a:rPr>
              <a:t>Explicitly define traits for a misaligned EA data.</a:t>
            </a:r>
          </a:p>
        </p:txBody>
      </p:sp>
      <p:sp>
        <p:nvSpPr>
          <p:cNvPr id="50" name="Rectangle 49">
            <a:extLst>
              <a:ext uri="{FF2B5EF4-FFF2-40B4-BE49-F238E27FC236}">
                <a16:creationId xmlns:a16="http://schemas.microsoft.com/office/drawing/2014/main" id="{6D351DF9-58A8-4D58-90A6-9F29BA114D82}"/>
              </a:ext>
            </a:extLst>
          </p:cNvPr>
          <p:cNvSpPr/>
          <p:nvPr/>
        </p:nvSpPr>
        <p:spPr>
          <a:xfrm>
            <a:off x="7154092" y="1597410"/>
            <a:ext cx="4490093" cy="13255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a:solidFill>
                  <a:schemeClr val="tx1"/>
                </a:solidFill>
                <a:latin typeface="Courier New" panose="02070309020205020404" pitchFamily="49" charset="0"/>
                <a:cs typeface="Courier New" panose="02070309020205020404" pitchFamily="49" charset="0"/>
              </a:rPr>
              <a:t>Defined in </a:t>
            </a:r>
            <a:r>
              <a:rPr lang="en-US" sz="1000" b="1" dirty="0" err="1">
                <a:solidFill>
                  <a:schemeClr val="tx1"/>
                </a:solidFill>
                <a:latin typeface="Courier New" panose="02070309020205020404" pitchFamily="49" charset="0"/>
                <a:cs typeface="Courier New" panose="02070309020205020404" pitchFamily="49" charset="0"/>
              </a:rPr>
              <a:t>wdm.h</a:t>
            </a:r>
            <a:r>
              <a:rPr lang="en-US" sz="1000" b="1"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typedef struct _FILE_FULL_EA_INFORMATION {</a:t>
            </a:r>
          </a:p>
          <a:p>
            <a:r>
              <a:rPr lang="en-US" sz="1000" dirty="0">
                <a:solidFill>
                  <a:schemeClr val="tx1"/>
                </a:solidFill>
                <a:latin typeface="Courier New" panose="02070309020205020404" pitchFamily="49" charset="0"/>
                <a:cs typeface="Courier New" panose="02070309020205020404" pitchFamily="49" charset="0"/>
              </a:rPr>
              <a:t>  ULONG  </a:t>
            </a:r>
            <a:r>
              <a:rPr lang="en-US" sz="1000" dirty="0" err="1">
                <a:solidFill>
                  <a:schemeClr val="tx1"/>
                </a:solidFill>
                <a:latin typeface="Courier New" panose="02070309020205020404" pitchFamily="49" charset="0"/>
                <a:cs typeface="Courier New" panose="02070309020205020404" pitchFamily="49" charset="0"/>
              </a:rPr>
              <a:t>NextEntryOffset</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UCHAR  Flags;</a:t>
            </a:r>
          </a:p>
          <a:p>
            <a:r>
              <a:rPr lang="en-US" sz="1000" dirty="0">
                <a:solidFill>
                  <a:schemeClr val="tx1"/>
                </a:solidFill>
                <a:latin typeface="Courier New" panose="02070309020205020404" pitchFamily="49" charset="0"/>
                <a:cs typeface="Courier New" panose="02070309020205020404" pitchFamily="49" charset="0"/>
              </a:rPr>
              <a:t>  UCHAR  </a:t>
            </a:r>
            <a:r>
              <a:rPr lang="en-US" sz="1000" dirty="0" err="1">
                <a:solidFill>
                  <a:schemeClr val="tx1"/>
                </a:solidFill>
                <a:latin typeface="Courier New" panose="02070309020205020404" pitchFamily="49" charset="0"/>
                <a:cs typeface="Courier New" panose="02070309020205020404" pitchFamily="49" charset="0"/>
              </a:rPr>
              <a:t>EaNameLength</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USHORT </a:t>
            </a:r>
            <a:r>
              <a:rPr lang="en-US" sz="1000" dirty="0" err="1">
                <a:solidFill>
                  <a:schemeClr val="tx1"/>
                </a:solidFill>
                <a:latin typeface="Courier New" panose="02070309020205020404" pitchFamily="49" charset="0"/>
                <a:cs typeface="Courier New" panose="02070309020205020404" pitchFamily="49" charset="0"/>
              </a:rPr>
              <a:t>EaValueLength</a:t>
            </a:r>
            <a:r>
              <a:rPr lang="en-US" sz="1000" dirty="0">
                <a:solidFill>
                  <a:schemeClr val="tx1"/>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CHAR   </a:t>
            </a:r>
            <a:r>
              <a:rPr lang="en-US" sz="1000" dirty="0" err="1">
                <a:solidFill>
                  <a:schemeClr val="tx1"/>
                </a:solidFill>
                <a:latin typeface="Courier New" panose="02070309020205020404" pitchFamily="49" charset="0"/>
                <a:cs typeface="Courier New" panose="02070309020205020404" pitchFamily="49" charset="0"/>
              </a:rPr>
              <a:t>EaName</a:t>
            </a:r>
            <a:r>
              <a:rPr lang="en-US" sz="1000" dirty="0">
                <a:solidFill>
                  <a:schemeClr val="tx1"/>
                </a:solidFill>
                <a:latin typeface="Courier New" panose="02070309020205020404" pitchFamily="49" charset="0"/>
                <a:cs typeface="Courier New" panose="02070309020205020404" pitchFamily="49" charset="0"/>
              </a:rPr>
              <a:t>[1];</a:t>
            </a:r>
          </a:p>
          <a:p>
            <a:r>
              <a:rPr lang="en-US" sz="1000" dirty="0">
                <a:solidFill>
                  <a:schemeClr val="tx1"/>
                </a:solidFill>
                <a:latin typeface="Courier New" panose="02070309020205020404" pitchFamily="49" charset="0"/>
                <a:cs typeface="Courier New" panose="02070309020205020404" pitchFamily="49" charset="0"/>
              </a:rPr>
              <a:t>} FILE_FULL_EA_INFORMATION, *PFILE_FULL_EA_INFORMATION;</a:t>
            </a:r>
          </a:p>
        </p:txBody>
      </p:sp>
      <p:sp>
        <p:nvSpPr>
          <p:cNvPr id="52" name="Rectangle 51">
            <a:extLst>
              <a:ext uri="{FF2B5EF4-FFF2-40B4-BE49-F238E27FC236}">
                <a16:creationId xmlns:a16="http://schemas.microsoft.com/office/drawing/2014/main" id="{F0E6F776-056A-464C-9CDB-0D33B9D672DC}"/>
              </a:ext>
            </a:extLst>
          </p:cNvPr>
          <p:cNvSpPr/>
          <p:nvPr/>
        </p:nvSpPr>
        <p:spPr>
          <a:xfrm>
            <a:off x="5347888" y="3049820"/>
            <a:ext cx="5806231" cy="1150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user header:</a:t>
            </a:r>
          </a:p>
          <a:p>
            <a:r>
              <a:rPr lang="en-US" sz="800" dirty="0">
                <a:latin typeface="Courier New" panose="02070309020205020404" pitchFamily="49" charset="0"/>
                <a:cs typeface="Courier New" panose="02070309020205020404" pitchFamily="49" charset="0"/>
              </a:rPr>
              <a:t>struct </a:t>
            </a:r>
            <a:r>
              <a:rPr lang="en-US" sz="800" b="1" dirty="0" err="1">
                <a:solidFill>
                  <a:schemeClr val="accent4"/>
                </a:solidFill>
                <a:highlight>
                  <a:srgbClr val="808080"/>
                </a:highlight>
                <a:latin typeface="Courier New" panose="02070309020205020404" pitchFamily="49" charset="0"/>
                <a:cs typeface="Courier New" panose="02070309020205020404" pitchFamily="49" charset="0"/>
              </a:rPr>
              <a:t>file_full_ea_information_traits</a:t>
            </a:r>
            <a:r>
              <a:rPr lang="en-US" sz="800" b="1" dirty="0">
                <a:solidFill>
                  <a:schemeClr val="accent4"/>
                </a:solidFill>
                <a:highlight>
                  <a:srgbClr val="808080"/>
                </a:highlight>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get_next_offset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minimum_size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(FILE_FULL_EA_INFORMATION const &amp;e);</a:t>
            </a:r>
          </a:p>
          <a:p>
            <a:r>
              <a:rPr lang="en-US" sz="800" dirty="0">
                <a:latin typeface="Courier New" panose="02070309020205020404" pitchFamily="49" charset="0"/>
                <a:cs typeface="Courier New" panose="02070309020205020404" pitchFamily="49" charset="0"/>
              </a:rPr>
              <a:t>    static bool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void </a:t>
            </a:r>
            <a:r>
              <a:rPr lang="en-US" sz="800" b="1" dirty="0" err="1">
                <a:latin typeface="Courier New" panose="02070309020205020404" pitchFamily="49" charset="0"/>
                <a:cs typeface="Courier New" panose="02070309020205020404" pitchFamily="49" charset="0"/>
              </a:rPr>
              <a:t>set_next_offset</a:t>
            </a:r>
            <a:r>
              <a:rPr lang="en-US" sz="800" dirty="0">
                <a:latin typeface="Courier New" panose="02070309020205020404" pitchFamily="49" charset="0"/>
                <a:cs typeface="Courier New" panose="02070309020205020404" pitchFamily="49" charset="0"/>
              </a:rPr>
              <a:t>(FILE_FULL_EA_INFORMATION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a:t>
            </a:r>
          </a:p>
        </p:txBody>
      </p:sp>
      <p:sp>
        <p:nvSpPr>
          <p:cNvPr id="53" name="Rectangle 52">
            <a:extLst>
              <a:ext uri="{FF2B5EF4-FFF2-40B4-BE49-F238E27FC236}">
                <a16:creationId xmlns:a16="http://schemas.microsoft.com/office/drawing/2014/main" id="{73D9004D-983E-400B-87E1-0FB2FCD750B6}"/>
              </a:ext>
            </a:extLst>
          </p:cNvPr>
          <p:cNvSpPr/>
          <p:nvPr/>
        </p:nvSpPr>
        <p:spPr>
          <a:xfrm>
            <a:off x="583475" y="4777954"/>
            <a:ext cx="5806231" cy="1150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a:latin typeface="Courier New" panose="02070309020205020404" pitchFamily="49" charset="0"/>
                <a:cs typeface="Courier New" panose="02070309020205020404" pitchFamily="49" charset="0"/>
              </a:rPr>
              <a:t>Defined in user header:</a:t>
            </a:r>
          </a:p>
          <a:p>
            <a:r>
              <a:rPr lang="en-US" sz="800" dirty="0">
                <a:latin typeface="Courier New" panose="02070309020205020404" pitchFamily="49" charset="0"/>
                <a:cs typeface="Courier New" panose="02070309020205020404" pitchFamily="49" charset="0"/>
              </a:rPr>
              <a:t>struct </a:t>
            </a:r>
            <a:r>
              <a:rPr lang="en-US" sz="800" b="1" dirty="0" err="1">
                <a:solidFill>
                  <a:schemeClr val="accent2">
                    <a:lumMod val="60000"/>
                    <a:lumOff val="40000"/>
                  </a:schemeClr>
                </a:solidFill>
                <a:highlight>
                  <a:srgbClr val="808080"/>
                </a:highlight>
                <a:latin typeface="Courier New" panose="02070309020205020404" pitchFamily="49" charset="0"/>
                <a:cs typeface="Courier New" panose="02070309020205020404" pitchFamily="49" charset="0"/>
              </a:rPr>
              <a:t>un</a:t>
            </a:r>
            <a:r>
              <a:rPr lang="en-US" sz="800" b="1" dirty="0" err="1">
                <a:solidFill>
                  <a:schemeClr val="accent4"/>
                </a:solidFill>
                <a:highlight>
                  <a:srgbClr val="808080"/>
                </a:highlight>
                <a:latin typeface="Courier New" panose="02070309020205020404" pitchFamily="49" charset="0"/>
                <a:cs typeface="Courier New" panose="02070309020205020404" pitchFamily="49" charset="0"/>
              </a:rPr>
              <a:t>aligned_file_full_ea_information_traits</a:t>
            </a:r>
            <a:r>
              <a:rPr lang="en-US" sz="800" b="1" dirty="0">
                <a:solidFill>
                  <a:schemeClr val="accent4"/>
                </a:solidFill>
                <a:highlight>
                  <a:srgbClr val="808080"/>
                </a:highlight>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a:t>
            </a:r>
            <a:r>
              <a:rPr lang="en-US" sz="800" b="0" i="0" dirty="0" err="1">
                <a:effectLst/>
                <a:latin typeface="Courier New" panose="02070309020205020404" pitchFamily="49" charset="0"/>
                <a:cs typeface="Courier New" panose="02070309020205020404" pitchFamily="49" charset="0"/>
              </a:rPr>
              <a:t>constexpr</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0" i="0" dirty="0">
                <a:effectLst/>
                <a:latin typeface="Courier New" panose="02070309020205020404" pitchFamily="49" charset="0"/>
                <a:cs typeface="Courier New" panose="02070309020205020404" pitchFamily="49" charset="0"/>
              </a:rPr>
              <a:t>static</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0" i="0" dirty="0" err="1">
                <a:effectLst/>
                <a:latin typeface="Courier New" panose="02070309020205020404" pitchFamily="49" charset="0"/>
                <a:cs typeface="Courier New" panose="02070309020205020404" pitchFamily="49" charset="0"/>
              </a:rPr>
              <a:t>size_t</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0" i="0" dirty="0">
                <a:effectLst/>
                <a:latin typeface="Courier New" panose="02070309020205020404" pitchFamily="49" charset="0"/>
                <a:cs typeface="Courier New" panose="02070309020205020404" pitchFamily="49" charset="0"/>
              </a:rPr>
              <a:t>const</a:t>
            </a:r>
            <a:r>
              <a:rPr lang="en-US" sz="800" b="0" i="0" dirty="0">
                <a:solidFill>
                  <a:srgbClr val="24292E"/>
                </a:solidFill>
                <a:effectLst/>
                <a:latin typeface="Courier New" panose="02070309020205020404" pitchFamily="49" charset="0"/>
                <a:cs typeface="Courier New" panose="02070309020205020404" pitchFamily="49" charset="0"/>
              </a:rPr>
              <a:t> </a:t>
            </a:r>
            <a:r>
              <a:rPr lang="en-US" sz="800" b="1" i="0" dirty="0">
                <a:solidFill>
                  <a:srgbClr val="FFC000"/>
                </a:solidFill>
                <a:effectLst/>
                <a:latin typeface="Courier New" panose="02070309020205020404" pitchFamily="49" charset="0"/>
                <a:cs typeface="Courier New" panose="02070309020205020404" pitchFamily="49" charset="0"/>
              </a:rPr>
              <a:t>alignment</a:t>
            </a:r>
            <a:r>
              <a:rPr lang="en-US" sz="800" b="0" i="0" dirty="0">
                <a:solidFill>
                  <a:srgbClr val="FFC000"/>
                </a:solidFill>
                <a:effectLst/>
                <a:latin typeface="Courier New" panose="02070309020205020404" pitchFamily="49" charset="0"/>
                <a:cs typeface="Courier New" panose="02070309020205020404" pitchFamily="49" charset="0"/>
              </a:rPr>
              <a:t>{ 1 };</a:t>
            </a:r>
            <a:endParaRPr lang="en-US" sz="800" dirty="0">
              <a:solidFill>
                <a:srgbClr val="FFC000"/>
              </a:solidFill>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get_next_offset</a:t>
            </a:r>
            <a:r>
              <a:rPr lang="en-US" sz="800" dirty="0">
                <a:latin typeface="Courier New" panose="02070309020205020404" pitchFamily="49" charset="0"/>
                <a:cs typeface="Courier New" panose="02070309020205020404" pitchFamily="49" charset="0"/>
              </a:rPr>
              <a:t>(FILE_FULL_EA_INFORMATION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minimum_size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get_size</a:t>
            </a:r>
            <a:r>
              <a:rPr lang="en-US" sz="800" dirty="0">
                <a:latin typeface="Courier New" panose="02070309020205020404" pitchFamily="49" charset="0"/>
                <a:cs typeface="Courier New" panose="02070309020205020404" pitchFamily="49" charset="0"/>
              </a:rPr>
              <a:t>(FILE_FULL_EA_INFORMATION const &amp;e);</a:t>
            </a:r>
          </a:p>
          <a:p>
            <a:r>
              <a:rPr lang="en-US" sz="800" dirty="0">
                <a:latin typeface="Courier New" panose="02070309020205020404" pitchFamily="49" charset="0"/>
                <a:cs typeface="Courier New" panose="02070309020205020404" pitchFamily="49" charset="0"/>
              </a:rPr>
              <a:t>    static bool </a:t>
            </a:r>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FILE_FULL_EA_INFORMATION const &amp;e)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static void </a:t>
            </a:r>
            <a:r>
              <a:rPr lang="en-US" sz="800" b="1" dirty="0" err="1">
                <a:latin typeface="Courier New" panose="02070309020205020404" pitchFamily="49" charset="0"/>
                <a:cs typeface="Courier New" panose="02070309020205020404" pitchFamily="49" charset="0"/>
              </a:rPr>
              <a:t>set_next_offset</a:t>
            </a:r>
            <a:r>
              <a:rPr lang="en-US" sz="800" dirty="0">
                <a:latin typeface="Courier New" panose="02070309020205020404" pitchFamily="49" charset="0"/>
                <a:cs typeface="Courier New" panose="02070309020205020404" pitchFamily="49" charset="0"/>
              </a:rPr>
              <a:t>(FILE_FULL_EA_INFORMATION &amp;e, </a:t>
            </a:r>
            <a:r>
              <a:rPr lang="en-US" sz="800" dirty="0" err="1">
                <a:latin typeface="Courier New" panose="02070309020205020404" pitchFamily="49" charset="0"/>
                <a:cs typeface="Courier New" panose="02070309020205020404" pitchFamily="49" charset="0"/>
              </a:rPr>
              <a:t>size_t</a:t>
            </a:r>
            <a:r>
              <a:rPr lang="en-US" sz="800" dirty="0">
                <a:latin typeface="Courier New" panose="02070309020205020404" pitchFamily="49" charset="0"/>
                <a:cs typeface="Courier New" panose="02070309020205020404" pitchFamily="49" charset="0"/>
              </a:rPr>
              <a:t> size) </a:t>
            </a:r>
            <a:r>
              <a:rPr lang="en-US" sz="800" dirty="0" err="1">
                <a:latin typeface="Courier New" panose="02070309020205020404" pitchFamily="49" charset="0"/>
                <a:cs typeface="Courier New" panose="02070309020205020404" pitchFamily="49" charset="0"/>
              </a:rPr>
              <a:t>noexcept</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a:t>
            </a:r>
          </a:p>
        </p:txBody>
      </p:sp>
      <p:cxnSp>
        <p:nvCxnSpPr>
          <p:cNvPr id="44" name="Straight Arrow Connector 43">
            <a:extLst>
              <a:ext uri="{FF2B5EF4-FFF2-40B4-BE49-F238E27FC236}">
                <a16:creationId xmlns:a16="http://schemas.microsoft.com/office/drawing/2014/main" id="{AE65A131-2D00-4887-8D42-8BED2CD5C44F}"/>
              </a:ext>
            </a:extLst>
          </p:cNvPr>
          <p:cNvCxnSpPr>
            <a:cxnSpLocks/>
          </p:cNvCxnSpPr>
          <p:nvPr/>
        </p:nvCxnSpPr>
        <p:spPr>
          <a:xfrm flipH="1" flipV="1">
            <a:off x="3609704" y="2414963"/>
            <a:ext cx="1725871" cy="3781888"/>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F0A0E25-0132-4D5D-97D2-842105FD1017}"/>
              </a:ext>
            </a:extLst>
          </p:cNvPr>
          <p:cNvCxnSpPr>
            <a:cxnSpLocks/>
          </p:cNvCxnSpPr>
          <p:nvPr/>
        </p:nvCxnSpPr>
        <p:spPr>
          <a:xfrm flipH="1" flipV="1">
            <a:off x="3992883" y="2414963"/>
            <a:ext cx="5455917" cy="203511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63614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fontScale="90000"/>
          </a:bodyPr>
          <a:lstStyle/>
          <a:p>
            <a:r>
              <a:rPr lang="en-US" dirty="0"/>
              <a:t>Iterator Satisfies Forward Iterator Requirements</a:t>
            </a:r>
          </a:p>
        </p:txBody>
      </p:sp>
      <p:sp>
        <p:nvSpPr>
          <p:cNvPr id="5" name="Rectangle 4">
            <a:extLst>
              <a:ext uri="{FF2B5EF4-FFF2-40B4-BE49-F238E27FC236}">
                <a16:creationId xmlns:a16="http://schemas.microsoft.com/office/drawing/2014/main" id="{45670C54-9410-48E8-95CE-C38F06B0EF08}"/>
              </a:ext>
            </a:extLst>
          </p:cNvPr>
          <p:cNvSpPr/>
          <p:nvPr/>
        </p:nvSpPr>
        <p:spPr>
          <a:xfrm>
            <a:off x="744566" y="2365778"/>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65B0234-B6AB-4032-9DD9-42A4FAACB3D2}"/>
              </a:ext>
            </a:extLst>
          </p:cNvPr>
          <p:cNvSpPr/>
          <p:nvPr/>
        </p:nvSpPr>
        <p:spPr>
          <a:xfrm>
            <a:off x="2268584" y="2365778"/>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8" name="Rectangle 7">
            <a:extLst>
              <a:ext uri="{FF2B5EF4-FFF2-40B4-BE49-F238E27FC236}">
                <a16:creationId xmlns:a16="http://schemas.microsoft.com/office/drawing/2014/main" id="{C3742D2E-93E6-4ADA-8F62-E1A8B4B73A89}"/>
              </a:ext>
            </a:extLst>
          </p:cNvPr>
          <p:cNvSpPr/>
          <p:nvPr/>
        </p:nvSpPr>
        <p:spPr>
          <a:xfrm>
            <a:off x="7904709"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C8C5A1B-4B8F-4A6C-919E-19875166B0D1}"/>
              </a:ext>
            </a:extLst>
          </p:cNvPr>
          <p:cNvSpPr/>
          <p:nvPr/>
        </p:nvSpPr>
        <p:spPr>
          <a:xfrm>
            <a:off x="744566"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 name="Rectangle 9">
            <a:extLst>
              <a:ext uri="{FF2B5EF4-FFF2-40B4-BE49-F238E27FC236}">
                <a16:creationId xmlns:a16="http://schemas.microsoft.com/office/drawing/2014/main" id="{356981AB-807D-4BE6-A205-035BC85B6ABE}"/>
              </a:ext>
            </a:extLst>
          </p:cNvPr>
          <p:cNvSpPr/>
          <p:nvPr/>
        </p:nvSpPr>
        <p:spPr>
          <a:xfrm>
            <a:off x="1403968" y="2365778"/>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1" name="Rectangle 10">
            <a:extLst>
              <a:ext uri="{FF2B5EF4-FFF2-40B4-BE49-F238E27FC236}">
                <a16:creationId xmlns:a16="http://schemas.microsoft.com/office/drawing/2014/main" id="{0B22AE83-64FC-463C-94BD-AF8F258472FB}"/>
              </a:ext>
            </a:extLst>
          </p:cNvPr>
          <p:cNvSpPr/>
          <p:nvPr/>
        </p:nvSpPr>
        <p:spPr>
          <a:xfrm>
            <a:off x="6096000" y="2365778"/>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CE32E767-5BE6-44B6-A414-3412CF1F4BC9}"/>
              </a:ext>
            </a:extLst>
          </p:cNvPr>
          <p:cNvSpPr/>
          <p:nvPr/>
        </p:nvSpPr>
        <p:spPr>
          <a:xfrm>
            <a:off x="2564674"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2564157"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3223559" y="2365778"/>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4558745"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5214259" y="2365778"/>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7898674"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8" name="Rectangle 17">
            <a:extLst>
              <a:ext uri="{FF2B5EF4-FFF2-40B4-BE49-F238E27FC236}">
                <a16:creationId xmlns:a16="http://schemas.microsoft.com/office/drawing/2014/main" id="{568C9868-BC84-469C-89C5-BD66ACD18FA6}"/>
              </a:ext>
            </a:extLst>
          </p:cNvPr>
          <p:cNvSpPr/>
          <p:nvPr/>
        </p:nvSpPr>
        <p:spPr>
          <a:xfrm>
            <a:off x="8553671" y="2365778"/>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4" name="Connector: Elbow 3">
            <a:extLst>
              <a:ext uri="{FF2B5EF4-FFF2-40B4-BE49-F238E27FC236}">
                <a16:creationId xmlns:a16="http://schemas.microsoft.com/office/drawing/2014/main" id="{89DC291F-D301-41FD-BE47-594256FB3BB8}"/>
              </a:ext>
            </a:extLst>
          </p:cNvPr>
          <p:cNvCxnSpPr>
            <a:cxnSpLocks/>
            <a:stCxn id="13" idx="0"/>
            <a:endCxn id="29" idx="0"/>
          </p:cNvCxnSpPr>
          <p:nvPr/>
        </p:nvCxnSpPr>
        <p:spPr>
          <a:xfrm rot="5400000" flipH="1" flipV="1">
            <a:off x="3731321" y="1528315"/>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0C7ADF2-08E0-48D2-A50F-C21B1045D1F3}"/>
              </a:ext>
            </a:extLst>
          </p:cNvPr>
          <p:cNvCxnSpPr>
            <a:cxnSpLocks/>
            <a:stCxn id="9" idx="0"/>
            <a:endCxn id="27" idx="0"/>
          </p:cNvCxnSpPr>
          <p:nvPr/>
        </p:nvCxnSpPr>
        <p:spPr>
          <a:xfrm rot="5400000" flipH="1" flipV="1">
            <a:off x="1821957" y="1618088"/>
            <a:ext cx="1" cy="1495381"/>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C42FD78-D587-4E20-8294-F4FAE63BD52C}"/>
              </a:ext>
            </a:extLst>
          </p:cNvPr>
          <p:cNvSpPr/>
          <p:nvPr/>
        </p:nvSpPr>
        <p:spPr>
          <a:xfrm>
            <a:off x="2528282"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25A76B-6F62-4776-B9A1-BA9AA9A19595}"/>
              </a:ext>
            </a:extLst>
          </p:cNvPr>
          <p:cNvSpPr/>
          <p:nvPr/>
        </p:nvSpPr>
        <p:spPr>
          <a:xfrm>
            <a:off x="4527419"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7857733"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7685E662-E9F9-4AD8-8C42-B9F72B01420A}"/>
              </a:ext>
            </a:extLst>
          </p:cNvPr>
          <p:cNvCxnSpPr>
            <a:cxnSpLocks/>
            <a:stCxn id="15" idx="0"/>
            <a:endCxn id="30" idx="0"/>
          </p:cNvCxnSpPr>
          <p:nvPr/>
        </p:nvCxnSpPr>
        <p:spPr>
          <a:xfrm rot="5400000" flipH="1" flipV="1">
            <a:off x="6393772" y="860452"/>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7C31C73-0652-4D47-9D7C-B6A4F6BF0C1F}"/>
              </a:ext>
            </a:extLst>
          </p:cNvPr>
          <p:cNvSpPr/>
          <p:nvPr/>
        </p:nvSpPr>
        <p:spPr>
          <a:xfrm>
            <a:off x="9899297" y="2361228"/>
            <a:ext cx="1622143"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3" name="Rectangle 62">
            <a:extLst>
              <a:ext uri="{FF2B5EF4-FFF2-40B4-BE49-F238E27FC236}">
                <a16:creationId xmlns:a16="http://schemas.microsoft.com/office/drawing/2014/main" id="{004F7996-D9DE-4E4C-92BE-A237A813F396}"/>
              </a:ext>
            </a:extLst>
          </p:cNvPr>
          <p:cNvSpPr/>
          <p:nvPr/>
        </p:nvSpPr>
        <p:spPr>
          <a:xfrm>
            <a:off x="1241556"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4" name="Rectangle 63">
            <a:extLst>
              <a:ext uri="{FF2B5EF4-FFF2-40B4-BE49-F238E27FC236}">
                <a16:creationId xmlns:a16="http://schemas.microsoft.com/office/drawing/2014/main" id="{7A5759F0-441F-4594-B0DE-5687B77A49BE}"/>
              </a:ext>
            </a:extLst>
          </p:cNvPr>
          <p:cNvSpPr/>
          <p:nvPr/>
        </p:nvSpPr>
        <p:spPr>
          <a:xfrm>
            <a:off x="3086278"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5" name="Rectangle 64">
            <a:extLst>
              <a:ext uri="{FF2B5EF4-FFF2-40B4-BE49-F238E27FC236}">
                <a16:creationId xmlns:a16="http://schemas.microsoft.com/office/drawing/2014/main" id="{39E2349C-A361-478A-9A35-9391FC748970}"/>
              </a:ext>
            </a:extLst>
          </p:cNvPr>
          <p:cNvSpPr/>
          <p:nvPr/>
        </p:nvSpPr>
        <p:spPr>
          <a:xfrm>
            <a:off x="5740700"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9" name="Rectangle 68">
            <a:extLst>
              <a:ext uri="{FF2B5EF4-FFF2-40B4-BE49-F238E27FC236}">
                <a16:creationId xmlns:a16="http://schemas.microsoft.com/office/drawing/2014/main" id="{DDAACBF8-A3BB-4E85-914D-173814BCA245}"/>
              </a:ext>
            </a:extLst>
          </p:cNvPr>
          <p:cNvSpPr/>
          <p:nvPr/>
        </p:nvSpPr>
        <p:spPr>
          <a:xfrm>
            <a:off x="9863966" y="23703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5E92BF5D-A577-45DF-90B3-9987CD10FC83}"/>
              </a:ext>
            </a:extLst>
          </p:cNvPr>
          <p:cNvCxnSpPr>
            <a:cxnSpLocks/>
            <a:stCxn id="17" idx="0"/>
            <a:endCxn id="69" idx="0"/>
          </p:cNvCxnSpPr>
          <p:nvPr/>
        </p:nvCxnSpPr>
        <p:spPr>
          <a:xfrm rot="16200000" flipH="1">
            <a:off x="9064578" y="1529575"/>
            <a:ext cx="4550" cy="167695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C87B23E-183C-45D4-B0ED-04F27670E99A}"/>
              </a:ext>
            </a:extLst>
          </p:cNvPr>
          <p:cNvSpPr/>
          <p:nvPr/>
        </p:nvSpPr>
        <p:spPr>
          <a:xfrm>
            <a:off x="8477384" y="1893595"/>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87" name="Rectangle 86">
            <a:extLst>
              <a:ext uri="{FF2B5EF4-FFF2-40B4-BE49-F238E27FC236}">
                <a16:creationId xmlns:a16="http://schemas.microsoft.com/office/drawing/2014/main" id="{1846CB47-788F-474B-9B9F-D970A9AF4D9C}"/>
              </a:ext>
            </a:extLst>
          </p:cNvPr>
          <p:cNvSpPr/>
          <p:nvPr/>
        </p:nvSpPr>
        <p:spPr>
          <a:xfrm>
            <a:off x="701455" y="23612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676131F-E1BA-44F5-B4C4-2E1D3C9F1B76}"/>
              </a:ext>
            </a:extLst>
          </p:cNvPr>
          <p:cNvSpPr/>
          <p:nvPr/>
        </p:nvSpPr>
        <p:spPr>
          <a:xfrm>
            <a:off x="11483147" y="235667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F22E6BE-009E-4A38-A0FD-720DD85F9741}"/>
              </a:ext>
            </a:extLst>
          </p:cNvPr>
          <p:cNvSpPr/>
          <p:nvPr/>
        </p:nvSpPr>
        <p:spPr>
          <a:xfrm>
            <a:off x="3223559" y="3655357"/>
            <a:ext cx="881742" cy="6640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a:p>
            <a:pPr algn="ctr"/>
            <a:r>
              <a:rPr lang="en-US" sz="1000" b="1" dirty="0">
                <a:solidFill>
                  <a:schemeClr val="accent6">
                    <a:lumMod val="20000"/>
                    <a:lumOff val="80000"/>
                  </a:schemeClr>
                </a:solidFill>
                <a:latin typeface="Courier New" panose="02070309020205020404" pitchFamily="49" charset="0"/>
                <a:cs typeface="Courier New" panose="02070309020205020404" pitchFamily="49" charset="0"/>
              </a:rPr>
              <a:t>cur</a:t>
            </a:r>
          </a:p>
        </p:txBody>
      </p:sp>
      <p:sp>
        <p:nvSpPr>
          <p:cNvPr id="98" name="Rectangle 97">
            <a:extLst>
              <a:ext uri="{FF2B5EF4-FFF2-40B4-BE49-F238E27FC236}">
                <a16:creationId xmlns:a16="http://schemas.microsoft.com/office/drawing/2014/main" id="{493AA0BA-9C1D-4751-8DE3-2E349FAD185D}"/>
              </a:ext>
            </a:extLst>
          </p:cNvPr>
          <p:cNvSpPr/>
          <p:nvPr/>
        </p:nvSpPr>
        <p:spPr>
          <a:xfrm>
            <a:off x="3223559" y="4033013"/>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99" name="Connector: Elbow 98">
            <a:extLst>
              <a:ext uri="{FF2B5EF4-FFF2-40B4-BE49-F238E27FC236}">
                <a16:creationId xmlns:a16="http://schemas.microsoft.com/office/drawing/2014/main" id="{73B670D0-9FBE-4114-8DF4-0966940E70A7}"/>
              </a:ext>
            </a:extLst>
          </p:cNvPr>
          <p:cNvCxnSpPr>
            <a:cxnSpLocks/>
            <a:stCxn id="98" idx="3"/>
            <a:endCxn id="29" idx="2"/>
          </p:cNvCxnSpPr>
          <p:nvPr/>
        </p:nvCxnSpPr>
        <p:spPr>
          <a:xfrm flipV="1">
            <a:off x="4105301" y="3151645"/>
            <a:ext cx="463484" cy="1024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4D50CC3-4C50-47F3-A739-3E543EE2B00D}"/>
              </a:ext>
            </a:extLst>
          </p:cNvPr>
          <p:cNvCxnSpPr>
            <a:cxnSpLocks/>
            <a:stCxn id="50" idx="3"/>
            <a:endCxn id="69" idx="2"/>
          </p:cNvCxnSpPr>
          <p:nvPr/>
        </p:nvCxnSpPr>
        <p:spPr>
          <a:xfrm flipV="1">
            <a:off x="9565499" y="3156196"/>
            <a:ext cx="339833" cy="10200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062B79B-D9DB-4059-8A99-301882AE10E9}"/>
              </a:ext>
            </a:extLst>
          </p:cNvPr>
          <p:cNvSpPr/>
          <p:nvPr/>
        </p:nvSpPr>
        <p:spPr>
          <a:xfrm>
            <a:off x="8683757" y="3655357"/>
            <a:ext cx="881742" cy="6640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a:p>
            <a:pPr algn="ctr"/>
            <a:r>
              <a:rPr lang="en-US" sz="1000" b="1" dirty="0">
                <a:solidFill>
                  <a:schemeClr val="accent2">
                    <a:lumMod val="60000"/>
                    <a:lumOff val="40000"/>
                  </a:schemeClr>
                </a:solidFill>
                <a:latin typeface="Courier New" panose="02070309020205020404" pitchFamily="49" charset="0"/>
                <a:cs typeface="Courier New" panose="02070309020205020404" pitchFamily="49" charset="0"/>
              </a:rPr>
              <a:t>end</a:t>
            </a:r>
          </a:p>
        </p:txBody>
      </p:sp>
      <p:sp>
        <p:nvSpPr>
          <p:cNvPr id="50" name="Rectangle 49">
            <a:extLst>
              <a:ext uri="{FF2B5EF4-FFF2-40B4-BE49-F238E27FC236}">
                <a16:creationId xmlns:a16="http://schemas.microsoft.com/office/drawing/2014/main" id="{39919A3A-9742-48A6-8B41-DCE72EA396B9}"/>
              </a:ext>
            </a:extLst>
          </p:cNvPr>
          <p:cNvSpPr/>
          <p:nvPr/>
        </p:nvSpPr>
        <p:spPr>
          <a:xfrm>
            <a:off x="8683757" y="4033013"/>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sp>
        <p:nvSpPr>
          <p:cNvPr id="53" name="Rectangle 52">
            <a:extLst>
              <a:ext uri="{FF2B5EF4-FFF2-40B4-BE49-F238E27FC236}">
                <a16:creationId xmlns:a16="http://schemas.microsoft.com/office/drawing/2014/main" id="{B8FB5793-DE1E-41CE-BDDD-6573192334B4}"/>
              </a:ext>
            </a:extLst>
          </p:cNvPr>
          <p:cNvSpPr/>
          <p:nvPr/>
        </p:nvSpPr>
        <p:spPr>
          <a:xfrm>
            <a:off x="6576896" y="3655357"/>
            <a:ext cx="881742" cy="6640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a:p>
            <a:pPr algn="ctr"/>
            <a:r>
              <a:rPr lang="en-US" sz="1000" b="1" dirty="0">
                <a:solidFill>
                  <a:schemeClr val="accent2">
                    <a:lumMod val="60000"/>
                    <a:lumOff val="40000"/>
                  </a:schemeClr>
                </a:solidFill>
                <a:latin typeface="Courier New" panose="02070309020205020404" pitchFamily="49" charset="0"/>
                <a:cs typeface="Courier New" panose="02070309020205020404" pitchFamily="49" charset="0"/>
              </a:rPr>
              <a:t>last</a:t>
            </a:r>
          </a:p>
        </p:txBody>
      </p:sp>
      <p:sp>
        <p:nvSpPr>
          <p:cNvPr id="54" name="Rectangle 53">
            <a:extLst>
              <a:ext uri="{FF2B5EF4-FFF2-40B4-BE49-F238E27FC236}">
                <a16:creationId xmlns:a16="http://schemas.microsoft.com/office/drawing/2014/main" id="{0EA51449-B999-4863-AF4E-2D51EBD62B21}"/>
              </a:ext>
            </a:extLst>
          </p:cNvPr>
          <p:cNvSpPr/>
          <p:nvPr/>
        </p:nvSpPr>
        <p:spPr>
          <a:xfrm>
            <a:off x="6576896" y="4033013"/>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55" name="Connector: Elbow 54">
            <a:extLst>
              <a:ext uri="{FF2B5EF4-FFF2-40B4-BE49-F238E27FC236}">
                <a16:creationId xmlns:a16="http://schemas.microsoft.com/office/drawing/2014/main" id="{8BF25DED-0412-4A2A-BC9B-7D78F884F2A8}"/>
              </a:ext>
            </a:extLst>
          </p:cNvPr>
          <p:cNvCxnSpPr>
            <a:cxnSpLocks/>
            <a:stCxn id="54" idx="3"/>
            <a:endCxn id="30" idx="2"/>
          </p:cNvCxnSpPr>
          <p:nvPr/>
        </p:nvCxnSpPr>
        <p:spPr>
          <a:xfrm flipV="1">
            <a:off x="7458638" y="3151645"/>
            <a:ext cx="440461" cy="1024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3506C16-2220-469F-A9E8-9E9B5DD0C56A}"/>
              </a:ext>
            </a:extLst>
          </p:cNvPr>
          <p:cNvSpPr/>
          <p:nvPr/>
        </p:nvSpPr>
        <p:spPr>
          <a:xfrm>
            <a:off x="1215448" y="3655357"/>
            <a:ext cx="881742" cy="6640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a:p>
            <a:pPr algn="ctr"/>
            <a:r>
              <a:rPr lang="en-US" sz="1000" b="1" dirty="0">
                <a:solidFill>
                  <a:schemeClr val="accent2">
                    <a:lumMod val="60000"/>
                    <a:lumOff val="40000"/>
                  </a:schemeClr>
                </a:solidFill>
                <a:latin typeface="Courier New" panose="02070309020205020404" pitchFamily="49" charset="0"/>
                <a:cs typeface="Courier New" panose="02070309020205020404" pitchFamily="49" charset="0"/>
              </a:rPr>
              <a:t>begin</a:t>
            </a:r>
          </a:p>
        </p:txBody>
      </p:sp>
      <p:sp>
        <p:nvSpPr>
          <p:cNvPr id="59" name="Rectangle 58">
            <a:extLst>
              <a:ext uri="{FF2B5EF4-FFF2-40B4-BE49-F238E27FC236}">
                <a16:creationId xmlns:a16="http://schemas.microsoft.com/office/drawing/2014/main" id="{CC7162E2-7877-4356-9FBF-CD5B7D2AC9A8}"/>
              </a:ext>
            </a:extLst>
          </p:cNvPr>
          <p:cNvSpPr/>
          <p:nvPr/>
        </p:nvSpPr>
        <p:spPr>
          <a:xfrm>
            <a:off x="1215448" y="4033013"/>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60" name="Connector: Elbow 59">
            <a:extLst>
              <a:ext uri="{FF2B5EF4-FFF2-40B4-BE49-F238E27FC236}">
                <a16:creationId xmlns:a16="http://schemas.microsoft.com/office/drawing/2014/main" id="{E04D3534-EE0B-469C-8B7D-5FC1C3E9AE50}"/>
              </a:ext>
            </a:extLst>
          </p:cNvPr>
          <p:cNvCxnSpPr>
            <a:cxnSpLocks/>
            <a:stCxn id="59" idx="1"/>
            <a:endCxn id="87" idx="2"/>
          </p:cNvCxnSpPr>
          <p:nvPr/>
        </p:nvCxnSpPr>
        <p:spPr>
          <a:xfrm rot="10800000">
            <a:off x="742822" y="3147096"/>
            <a:ext cx="472627" cy="102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ontent Placeholder 2">
            <a:extLst>
              <a:ext uri="{FF2B5EF4-FFF2-40B4-BE49-F238E27FC236}">
                <a16:creationId xmlns:a16="http://schemas.microsoft.com/office/drawing/2014/main" id="{263CAB4F-E6BA-44DB-9715-55E5236C40B4}"/>
              </a:ext>
            </a:extLst>
          </p:cNvPr>
          <p:cNvSpPr>
            <a:spLocks noGrp="1"/>
          </p:cNvSpPr>
          <p:nvPr>
            <p:ph idx="1"/>
          </p:nvPr>
        </p:nvSpPr>
        <p:spPr>
          <a:xfrm>
            <a:off x="638925" y="4957549"/>
            <a:ext cx="7391892" cy="1661912"/>
          </a:xfrm>
        </p:spPr>
        <p:txBody>
          <a:bodyPr>
            <a:normAutofit fontScale="92500"/>
          </a:bodyPr>
          <a:lstStyle/>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constexpr</a:t>
            </a:r>
            <a:r>
              <a:rPr lang="en-US" sz="1200" dirty="0">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flat_forward_list_iterator_t</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&amp;</a:t>
            </a:r>
            <a:r>
              <a:rPr lang="en-US" sz="1200" b="1" dirty="0">
                <a:latin typeface="Courier New" panose="02070309020205020404" pitchFamily="49" charset="0"/>
                <a:cs typeface="Courier New" panose="02070309020205020404" pitchFamily="49" charset="0"/>
              </a:rPr>
              <a:t>operator++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size_t</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next_offset</a:t>
            </a:r>
            <a:r>
              <a:rPr lang="en-US" sz="1200" dirty="0">
                <a:latin typeface="Courier New" panose="02070309020205020404" pitchFamily="49" charset="0"/>
                <a:cs typeface="Courier New" panose="02070309020205020404" pitchFamily="49" charset="0"/>
              </a:rPr>
              <a:t> = </a:t>
            </a:r>
            <a:r>
              <a:rPr lang="en-US" sz="1200" dirty="0" err="1">
                <a:solidFill>
                  <a:schemeClr val="accent1">
                    <a:lumMod val="75000"/>
                  </a:schemeClr>
                </a:solidFill>
                <a:latin typeface="Courier New" panose="02070309020205020404" pitchFamily="49" charset="0"/>
                <a:cs typeface="Courier New" panose="02070309020205020404" pitchFamily="49" charset="0"/>
              </a:rPr>
              <a:t>traits_traits</a:t>
            </a:r>
            <a:r>
              <a:rPr lang="en-US" sz="1200" dirty="0">
                <a:solidFill>
                  <a:schemeClr val="accent1">
                    <a:lumMod val="75000"/>
                  </a:schemeClr>
                </a:solidFill>
                <a:latin typeface="Courier New" panose="02070309020205020404" pitchFamily="49" charset="0"/>
                <a:cs typeface="Courier New" panose="02070309020205020404" pitchFamily="49" charset="0"/>
              </a:rPr>
              <a:t>::</a:t>
            </a:r>
            <a:r>
              <a:rPr lang="en-US" sz="1200" dirty="0" err="1">
                <a:solidFill>
                  <a:schemeClr val="accent1">
                    <a:lumMod val="75000"/>
                  </a:schemeClr>
                </a:solidFill>
                <a:latin typeface="Courier New" panose="02070309020205020404" pitchFamily="49" charset="0"/>
                <a:cs typeface="Courier New" panose="02070309020205020404" pitchFamily="49" charset="0"/>
              </a:rPr>
              <a:t>get_next_offset</a:t>
            </a:r>
            <a:r>
              <a:rPr lang="en-US" sz="1200" dirty="0">
                <a:latin typeface="Courier New" panose="02070309020205020404" pitchFamily="49" charset="0"/>
                <a:cs typeface="Courier New" panose="02070309020205020404" pitchFamily="49" charset="0"/>
              </a:rPr>
              <a:t>(p_);</a:t>
            </a:r>
          </a:p>
          <a:p>
            <a:pPr marL="0" indent="0">
              <a:spcBef>
                <a:spcPts val="0"/>
              </a:spcBef>
              <a:buNone/>
            </a:pPr>
            <a:r>
              <a:rPr lang="en-US" sz="1200" dirty="0">
                <a:latin typeface="Courier New" panose="02070309020205020404" pitchFamily="49" charset="0"/>
                <a:cs typeface="Courier New" panose="02070309020205020404" pitchFamily="49" charset="0"/>
              </a:rPr>
              <a:t>        if (0 == </a:t>
            </a:r>
            <a:r>
              <a:rPr lang="en-US" sz="1200" dirty="0" err="1">
                <a:latin typeface="Courier New" panose="02070309020205020404" pitchFamily="49" charset="0"/>
                <a:cs typeface="Courier New" panose="02070309020205020404" pitchFamily="49" charset="0"/>
              </a:rPr>
              <a:t>next_offset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size_with_padding_t</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const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traits_traits</a:t>
            </a:r>
            <a:r>
              <a:rPr lang="en-US" sz="1200" dirty="0">
                <a:solidFill>
                  <a:schemeClr val="accent1">
                    <a:lumMod val="75000"/>
                  </a:schemeClr>
                </a:solidFill>
                <a:latin typeface="Courier New" panose="02070309020205020404" pitchFamily="49" charset="0"/>
                <a:cs typeface="Courier New" panose="02070309020205020404" pitchFamily="49" charset="0"/>
              </a:rPr>
              <a:t>::</a:t>
            </a:r>
            <a:r>
              <a:rPr lang="en-US" sz="1200" dirty="0" err="1">
                <a:solidFill>
                  <a:schemeClr val="accent1">
                    <a:lumMod val="75000"/>
                  </a:schemeClr>
                </a:solidFill>
                <a:latin typeface="Courier New" panose="02070309020205020404" pitchFamily="49" charset="0"/>
                <a:cs typeface="Courier New" panose="02070309020205020404" pitchFamily="49" charset="0"/>
              </a:rPr>
              <a:t>get_size</a:t>
            </a:r>
            <a:r>
              <a:rPr lang="en-US" sz="1200" dirty="0">
                <a:latin typeface="Courier New" panose="02070309020205020404" pitchFamily="49" charset="0"/>
                <a:cs typeface="Courier New" panose="02070309020205020404" pitchFamily="49" charset="0"/>
              </a:rPr>
              <a:t>(p_) };</a:t>
            </a:r>
          </a:p>
          <a:p>
            <a:pPr marL="0" indent="0">
              <a:spcBef>
                <a:spcPts val="0"/>
              </a:spcBef>
              <a:buNone/>
            </a:pPr>
            <a:r>
              <a:rPr lang="en-US" sz="1200" dirty="0">
                <a:latin typeface="Courier New" panose="02070309020205020404" pitchFamily="49" charset="0"/>
                <a:cs typeface="Courier New" panose="02070309020205020404" pitchFamily="49" charset="0"/>
              </a:rPr>
              <a:t>            p_ += </a:t>
            </a:r>
            <a:r>
              <a:rPr lang="en-US" sz="1200" dirty="0" err="1">
                <a:latin typeface="Courier New" panose="02070309020205020404" pitchFamily="49" charset="0"/>
                <a:cs typeface="Courier New" panose="02070309020205020404" pitchFamily="49" charset="0"/>
              </a:rPr>
              <a:t>element_size.size_padded</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 else {</a:t>
            </a:r>
          </a:p>
          <a:p>
            <a:pPr marL="0" indent="0">
              <a:spcBef>
                <a:spcPts val="0"/>
              </a:spcBef>
              <a:buNone/>
            </a:pPr>
            <a:r>
              <a:rPr lang="en-US" sz="1200" dirty="0">
                <a:latin typeface="Courier New" panose="02070309020205020404" pitchFamily="49" charset="0"/>
                <a:cs typeface="Courier New" panose="02070309020205020404" pitchFamily="49" charset="0"/>
              </a:rPr>
              <a:t>            p_ += </a:t>
            </a:r>
            <a:r>
              <a:rPr lang="en-US" sz="1200" dirty="0" err="1">
                <a:latin typeface="Courier New" panose="02070309020205020404" pitchFamily="49" charset="0"/>
                <a:cs typeface="Courier New" panose="02070309020205020404" pitchFamily="49" charset="0"/>
              </a:rPr>
              <a:t>next_offset</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*this;</a:t>
            </a:r>
          </a:p>
          <a:p>
            <a:pPr marL="0" indent="0">
              <a:spcBef>
                <a:spcPts val="0"/>
              </a:spcBef>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185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Iterators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825625"/>
            <a:ext cx="9875656" cy="4053239"/>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TT = </a:t>
            </a:r>
            <a:r>
              <a:rPr lang="en-US" sz="1200" dirty="0" err="1">
                <a:latin typeface="Courier New" panose="02070309020205020404" pitchFamily="49" charset="0"/>
                <a:cs typeface="Courier New" panose="02070309020205020404" pitchFamily="49" charset="0"/>
              </a:rPr>
              <a:t>flat_forward_list_traits</a:t>
            </a:r>
            <a:r>
              <a:rPr lang="en-US" sz="1200" dirty="0">
                <a:latin typeface="Courier New" panose="02070309020205020404" pitchFamily="49" charset="0"/>
                <a:cs typeface="Courier New" panose="02070309020205020404" pitchFamily="49" charset="0"/>
              </a:rPr>
              <a:t>&lt;T&gt;&gt;</a:t>
            </a:r>
          </a:p>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flat_forward_list_iterator_t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final;</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TT = </a:t>
            </a:r>
            <a:r>
              <a:rPr lang="en-US" sz="1200" dirty="0" err="1">
                <a:latin typeface="Courier New" panose="02070309020205020404" pitchFamily="49" charset="0"/>
                <a:cs typeface="Courier New" panose="02070309020205020404" pitchFamily="49" charset="0"/>
              </a:rPr>
              <a:t>flat_forward_list_traits</a:t>
            </a:r>
            <a:r>
              <a:rPr lang="en-US" sz="1200" dirty="0">
                <a:latin typeface="Courier New" panose="02070309020205020404" pitchFamily="49" charset="0"/>
                <a:cs typeface="Courier New" panose="02070309020205020404" pitchFamily="49" charset="0"/>
              </a:rPr>
              <a:t>&lt;T&gt;&gt;</a:t>
            </a:r>
          </a:p>
          <a:p>
            <a:pPr marL="0" indent="0">
              <a:spcBef>
                <a:spcPts val="0"/>
              </a:spcBef>
              <a:buNone/>
            </a:pPr>
            <a:r>
              <a:rPr lang="en-US" sz="1200" dirty="0">
                <a:latin typeface="Courier New" panose="02070309020205020404" pitchFamily="49" charset="0"/>
                <a:cs typeface="Courier New" panose="02070309020205020404" pitchFamily="49" charset="0"/>
              </a:rPr>
              <a:t>using </a:t>
            </a:r>
            <a:r>
              <a:rPr lang="en-US" sz="1200" b="1" dirty="0" err="1">
                <a:latin typeface="Courier New" panose="02070309020205020404" pitchFamily="49" charset="0"/>
                <a:cs typeface="Courier New" panose="02070309020205020404" pitchFamily="49" charset="0"/>
              </a:rPr>
              <a:t>flat_forward_list_iterator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&lt;T, TT&gt;;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TT = </a:t>
            </a:r>
            <a:r>
              <a:rPr lang="en-US" sz="1200" dirty="0" err="1">
                <a:latin typeface="Courier New" panose="02070309020205020404" pitchFamily="49" charset="0"/>
                <a:cs typeface="Courier New" panose="02070309020205020404" pitchFamily="49" charset="0"/>
              </a:rPr>
              <a:t>flat_forward_list_traits</a:t>
            </a:r>
            <a:r>
              <a:rPr lang="en-US" sz="1200" dirty="0">
                <a:latin typeface="Courier New" panose="02070309020205020404" pitchFamily="49" charset="0"/>
                <a:cs typeface="Courier New" panose="02070309020205020404" pitchFamily="49" charset="0"/>
              </a:rPr>
              <a:t>&lt;T&gt;&gt;</a:t>
            </a:r>
          </a:p>
          <a:p>
            <a:pPr marL="0" indent="0">
              <a:spcBef>
                <a:spcPts val="0"/>
              </a:spcBef>
              <a:buNone/>
            </a:pPr>
            <a:r>
              <a:rPr lang="en-US" sz="1200" dirty="0">
                <a:latin typeface="Courier New" panose="02070309020205020404" pitchFamily="49" charset="0"/>
                <a:cs typeface="Courier New" panose="02070309020205020404" pitchFamily="49" charset="0"/>
              </a:rPr>
              <a:t>using </a:t>
            </a:r>
            <a:r>
              <a:rPr lang="en-US" sz="1200" b="1" dirty="0" err="1">
                <a:latin typeface="Courier New" panose="02070309020205020404" pitchFamily="49" charset="0"/>
                <a:cs typeface="Courier New" panose="02070309020205020404" pitchFamily="49" charset="0"/>
              </a:rPr>
              <a:t>flat_forward_list_const_iterator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&lt; std::</a:t>
            </a:r>
            <a:r>
              <a:rPr lang="en-US" sz="1200" dirty="0" err="1">
                <a:latin typeface="Courier New" panose="02070309020205020404" pitchFamily="49" charset="0"/>
                <a:cs typeface="Courier New" panose="02070309020205020404" pitchFamily="49" charset="0"/>
              </a:rPr>
              <a:t>add_const_t</a:t>
            </a:r>
            <a:r>
              <a:rPr lang="en-US" sz="1200" dirty="0">
                <a:latin typeface="Courier New" panose="02070309020205020404" pitchFamily="49" charset="0"/>
                <a:cs typeface="Courier New" panose="02070309020205020404" pitchFamily="49" charset="0"/>
              </a:rPr>
              <a:t>&lt;T&gt;, TT&gt;;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24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Iterators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8"/>
            <a:ext cx="9875656" cy="4774301"/>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flat_forward_list_iterator_t</a:t>
            </a:r>
            <a:endParaRPr lang="en-US" sz="1200" b="1" dirty="0">
              <a:latin typeface="Courier New" panose="02070309020205020404" pitchFamily="49" charset="0"/>
              <a:cs typeface="Courier New" panose="02070309020205020404" pitchFamily="49" charset="0"/>
            </a:endParaRP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b="1" dirty="0" err="1">
                <a:latin typeface="Courier New" panose="02070309020205020404" pitchFamily="49" charset="0"/>
                <a:cs typeface="Courier New" panose="02070309020205020404" pitchFamily="49" charset="0"/>
              </a:rPr>
              <a:t>flat_forward_list_iterator_t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=default</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b="1" dirty="0" err="1">
                <a:latin typeface="Courier New" panose="02070309020205020404" pitchFamily="49" charset="0"/>
                <a:cs typeface="Courier New" panose="02070309020205020404" pitchFamily="49" charset="0"/>
              </a:rPr>
              <a:t>flat_forward_list_iterator_t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const &amp;)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=default</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b="1" dirty="0" err="1">
                <a:latin typeface="Courier New" panose="02070309020205020404" pitchFamily="49" charset="0"/>
                <a:cs typeface="Courier New" panose="02070309020205020404" pitchFamily="49" charset="0"/>
              </a:rPr>
              <a:t>flat_forward_list_iterator_t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&amp;&amp;other)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const &amp;)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=default</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&amp;&amp;other)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constexpr void 	</a:t>
            </a:r>
            <a:r>
              <a:rPr lang="en-US" sz="1200" b="1" dirty="0">
                <a:latin typeface="Courier New" panose="02070309020205020404" pitchFamily="49" charset="0"/>
                <a:cs typeface="Courier New" panose="02070309020205020404" pitchFamily="49" charset="0"/>
              </a:rPr>
              <a:t>swap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&amp;other)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b="1" dirty="0">
                <a:latin typeface="Courier New" panose="02070309020205020404" pitchFamily="49" charset="0"/>
                <a:cs typeface="Courier New" panose="02070309020205020404" pitchFamily="49" charset="0"/>
              </a:rPr>
              <a:t>operator bool </a:t>
            </a:r>
            <a:r>
              <a:rPr lang="en-US" sz="1200" dirty="0">
                <a:latin typeface="Courier New" panose="02070309020205020404" pitchFamily="49" charset="0"/>
                <a:cs typeface="Courier New" panose="02070309020205020404" pitchFamily="49" charset="0"/>
              </a:rPr>
              <a:t>() const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 !=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operator&lt;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operator&lt;=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 &gt;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bool 	</a:t>
            </a:r>
            <a:r>
              <a:rPr lang="en-US" sz="1200" b="1" dirty="0">
                <a:latin typeface="Courier New" panose="02070309020205020404" pitchFamily="49" charset="0"/>
                <a:cs typeface="Courier New" panose="02070309020205020404" pitchFamily="49" charset="0"/>
              </a:rPr>
              <a:t>operator &gt;= </a:t>
            </a:r>
            <a:r>
              <a:rPr lang="en-US" sz="1200" dirty="0">
                <a:latin typeface="Courier New" panose="02070309020205020404" pitchFamily="49" charset="0"/>
                <a:cs typeface="Courier New" panose="02070309020205020404" pitchFamily="49" charset="0"/>
              </a:rPr>
              <a:t>(I const &amp;other)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&amp;</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a:t>
            </a:r>
            <a:r>
              <a:rPr lang="en-US" sz="1200" dirty="0" err="1">
                <a:latin typeface="Courier New" panose="02070309020205020404" pitchFamily="49" charset="0"/>
                <a:cs typeface="Courier New" panose="02070309020205020404" pitchFamily="49" charset="0"/>
              </a:rPr>
              <a:t>flat_forward_list_iterator_t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(unsigned int </a:t>
            </a:r>
            <a:r>
              <a:rPr lang="en-US" sz="1200" dirty="0" err="1">
                <a:latin typeface="Courier New" panose="02070309020205020404" pitchFamily="49" charset="0"/>
                <a:cs typeface="Courier New" panose="02070309020205020404" pitchFamily="49" charset="0"/>
              </a:rPr>
              <a:t>advance_by</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T &amp; 	</a:t>
            </a:r>
            <a:r>
              <a:rPr lang="en-US" sz="1200" b="1" dirty="0">
                <a:latin typeface="Courier New" panose="02070309020205020404" pitchFamily="49" charset="0"/>
                <a:cs typeface="Courier New" panose="02070309020205020404" pitchFamily="49" charset="0"/>
              </a:rPr>
              <a:t>operator *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constexpr T * 	</a:t>
            </a:r>
            <a:r>
              <a:rPr lang="en-US" sz="1200" b="1" dirty="0">
                <a:latin typeface="Courier New" panose="02070309020205020404" pitchFamily="49" charset="0"/>
                <a:cs typeface="Courier New" panose="02070309020205020404" pitchFamily="49" charset="0"/>
              </a:rPr>
              <a:t>operator-&gt;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7411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994953" y="1690688"/>
            <a:ext cx="8763001" cy="1853746"/>
          </a:xfrm>
        </p:spPr>
        <p:txBody>
          <a:bodyPr>
            <a:normAutofit/>
          </a:bodyPr>
          <a:lstStyle/>
          <a:p>
            <a:pPr marL="0" indent="0">
              <a:spcBef>
                <a:spcPts val="0"/>
              </a:spcBef>
              <a:buNone/>
            </a:pPr>
            <a:r>
              <a:rPr lang="en-US" sz="1600" dirty="0">
                <a:latin typeface="Courier New" panose="02070309020205020404" pitchFamily="49" charset="0"/>
                <a:cs typeface="Courier New" panose="02070309020205020404" pitchFamily="49" charset="0"/>
              </a:rPr>
              <a:t>template &lt;</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TT = </a:t>
            </a:r>
            <a:r>
              <a:rPr lang="en-US" sz="1600" dirty="0" err="1">
                <a:latin typeface="Courier New" panose="02070309020205020404" pitchFamily="49" charset="0"/>
                <a:cs typeface="Courier New" panose="02070309020205020404" pitchFamily="49" charset="0"/>
              </a:rPr>
              <a:t>flat_forward_list_traits</a:t>
            </a:r>
            <a:r>
              <a:rPr lang="en-US" sz="1600" dirty="0">
                <a:latin typeface="Courier New" panose="02070309020205020404" pitchFamily="49" charset="0"/>
                <a:cs typeface="Courier New" panose="02070309020205020404" pitchFamily="49" charset="0"/>
              </a:rPr>
              <a:t>&lt;T&gt;&gt;</a:t>
            </a:r>
          </a:p>
          <a:p>
            <a:pPr marL="0" indent="0">
              <a:spcBef>
                <a:spcPts val="0"/>
              </a:spcBef>
              <a:buNone/>
            </a:pPr>
            <a:r>
              <a:rPr lang="en-US" sz="1600"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flat_forward_list</a:t>
            </a:r>
            <a:r>
              <a:rPr lang="en-US" sz="1600" b="1" dirty="0" err="1">
                <a:solidFill>
                  <a:srgbClr val="FF0000"/>
                </a:solidFill>
                <a:latin typeface="Courier New" panose="02070309020205020404" pitchFamily="49" charset="0"/>
                <a:cs typeface="Courier New" panose="02070309020205020404" pitchFamily="49" charset="0"/>
              </a:rPr>
              <a:t>_ref</a:t>
            </a:r>
            <a:r>
              <a:rPr lang="en-US" sz="1600" b="1"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final;</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template &lt;</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TT = </a:t>
            </a:r>
            <a:r>
              <a:rPr lang="en-US" sz="1600" dirty="0" err="1">
                <a:latin typeface="Courier New" panose="02070309020205020404" pitchFamily="49" charset="0"/>
                <a:cs typeface="Courier New" panose="02070309020205020404" pitchFamily="49" charset="0"/>
              </a:rPr>
              <a:t>flat_forward_list_traits</a:t>
            </a:r>
            <a:r>
              <a:rPr lang="en-US" sz="1600" dirty="0">
                <a:latin typeface="Courier New" panose="02070309020205020404" pitchFamily="49" charset="0"/>
                <a:cs typeface="Courier New" panose="02070309020205020404" pitchFamily="49" charset="0"/>
              </a:rPr>
              <a:t>&lt;T&gt;&gt;</a:t>
            </a:r>
          </a:p>
          <a:p>
            <a:pPr marL="0" indent="0">
              <a:spcBef>
                <a:spcPts val="0"/>
              </a:spcBef>
              <a:buNone/>
            </a:pPr>
            <a:r>
              <a:rPr lang="en-US" sz="1600" dirty="0">
                <a:latin typeface="Courier New" panose="02070309020205020404" pitchFamily="49" charset="0"/>
                <a:cs typeface="Courier New" panose="02070309020205020404" pitchFamily="49" charset="0"/>
              </a:rPr>
              <a:t>using </a:t>
            </a:r>
            <a:r>
              <a:rPr lang="en-US" sz="1600" b="1" dirty="0" err="1">
                <a:latin typeface="Courier New" panose="02070309020205020404" pitchFamily="49" charset="0"/>
                <a:cs typeface="Courier New" panose="02070309020205020404" pitchFamily="49" charset="0"/>
              </a:rPr>
              <a:t>flat_forward_list</a:t>
            </a:r>
            <a:r>
              <a:rPr lang="en-US" sz="1600" b="1" dirty="0" err="1">
                <a:solidFill>
                  <a:srgbClr val="FF0000"/>
                </a:solidFill>
                <a:latin typeface="Courier New" panose="02070309020205020404" pitchFamily="49" charset="0"/>
                <a:cs typeface="Courier New" panose="02070309020205020404" pitchFamily="49" charset="0"/>
              </a:rPr>
              <a:t>_view</a:t>
            </a:r>
            <a:r>
              <a:rPr lang="en-US" sz="1600" b="1"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flat_forward_list_ref</a:t>
            </a:r>
            <a:r>
              <a:rPr lang="en-US" sz="1600" dirty="0">
                <a:latin typeface="Courier New" panose="02070309020205020404" pitchFamily="49" charset="0"/>
                <a:cs typeface="Courier New" panose="02070309020205020404" pitchFamily="49" charset="0"/>
              </a:rPr>
              <a:t>&lt;T const, TT&gt;;</a:t>
            </a:r>
          </a:p>
        </p:txBody>
      </p:sp>
    </p:spTree>
    <p:extLst>
      <p:ext uri="{BB962C8B-B14F-4D97-AF65-F5344CB8AC3E}">
        <p14:creationId xmlns:p14="http://schemas.microsoft.com/office/powerpoint/2010/main" val="172721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File Extended Attributes</a:t>
            </a:r>
            <a:br>
              <a:rPr lang="en-US" dirty="0"/>
            </a:br>
            <a:r>
              <a:rPr lang="en-US" sz="1400" dirty="0"/>
              <a:t>Windows NTFS and REFS file systems </a:t>
            </a:r>
            <a:r>
              <a:rPr lang="en-US" sz="1400" dirty="0">
                <a:hlinkClick r:id="rId2"/>
              </a:rPr>
              <a:t>FILE_FULL_EA_INFORMATION</a:t>
            </a:r>
            <a:endParaRPr lang="en-US" dirty="0"/>
          </a:p>
        </p:txBody>
      </p:sp>
      <p:sp>
        <p:nvSpPr>
          <p:cNvPr id="25" name="TextBox 24">
            <a:extLst>
              <a:ext uri="{FF2B5EF4-FFF2-40B4-BE49-F238E27FC236}">
                <a16:creationId xmlns:a16="http://schemas.microsoft.com/office/drawing/2014/main" id="{765A950B-2821-4ECA-9E70-5FA9E1AB3F0E}"/>
              </a:ext>
            </a:extLst>
          </p:cNvPr>
          <p:cNvSpPr txBox="1"/>
          <p:nvPr/>
        </p:nvSpPr>
        <p:spPr>
          <a:xfrm>
            <a:off x="445572" y="1794460"/>
            <a:ext cx="6821920" cy="255454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typedef struct _FILE_FULL_EA_INFORMATION {</a:t>
            </a:r>
          </a:p>
          <a:p>
            <a:r>
              <a:rPr lang="en-US" sz="2000" dirty="0">
                <a:latin typeface="Courier New" panose="02070309020205020404" pitchFamily="49" charset="0"/>
                <a:cs typeface="Courier New" panose="02070309020205020404" pitchFamily="49" charset="0"/>
              </a:rPr>
              <a:t>  ULONG  </a:t>
            </a:r>
            <a:r>
              <a:rPr lang="en-US" sz="2000" dirty="0" err="1">
                <a:highlight>
                  <a:srgbClr val="FFFF00"/>
                </a:highlight>
                <a:latin typeface="Courier New" panose="02070309020205020404" pitchFamily="49" charset="0"/>
                <a:cs typeface="Courier New" panose="02070309020205020404" pitchFamily="49" charset="0"/>
              </a:rPr>
              <a:t>NextEntryOffset</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UCHAR  Flags;</a:t>
            </a:r>
          </a:p>
          <a:p>
            <a:r>
              <a:rPr lang="en-US" sz="2000" dirty="0">
                <a:latin typeface="Courier New" panose="02070309020205020404" pitchFamily="49" charset="0"/>
                <a:cs typeface="Courier New" panose="02070309020205020404" pitchFamily="49" charset="0"/>
              </a:rPr>
              <a:t>  UCHAR  </a:t>
            </a:r>
            <a:r>
              <a:rPr lang="en-US" sz="2000" dirty="0" err="1">
                <a:highlight>
                  <a:srgbClr val="00FFFF"/>
                </a:highlight>
                <a:latin typeface="Courier New" panose="02070309020205020404" pitchFamily="49" charset="0"/>
                <a:cs typeface="Courier New" panose="02070309020205020404" pitchFamily="49" charset="0"/>
              </a:rPr>
              <a:t>EaNameLength</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USHORT </a:t>
            </a:r>
            <a:r>
              <a:rPr lang="en-US" sz="2000" dirty="0" err="1">
                <a:highlight>
                  <a:srgbClr val="00FFFF"/>
                </a:highlight>
                <a:latin typeface="Courier New" panose="02070309020205020404" pitchFamily="49" charset="0"/>
                <a:cs typeface="Courier New" panose="02070309020205020404" pitchFamily="49" charset="0"/>
              </a:rPr>
              <a:t>EaValueLength</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CHAR   </a:t>
            </a:r>
            <a:r>
              <a:rPr lang="en-US" sz="2000" dirty="0" err="1">
                <a:highlight>
                  <a:srgbClr val="C0C0C0"/>
                </a:highlight>
                <a:latin typeface="Courier New" panose="02070309020205020404" pitchFamily="49" charset="0"/>
                <a:cs typeface="Courier New" panose="02070309020205020404" pitchFamily="49" charset="0"/>
              </a:rPr>
              <a:t>EaName</a:t>
            </a:r>
            <a:r>
              <a:rPr lang="en-US" sz="2000" dirty="0">
                <a:latin typeface="Courier New" panose="02070309020205020404" pitchFamily="49" charset="0"/>
                <a:cs typeface="Courier New" panose="02070309020205020404" pitchFamily="49" charset="0"/>
              </a:rPr>
              <a:t>[1];</a:t>
            </a:r>
          </a:p>
          <a:p>
            <a:r>
              <a:rPr lang="en-US" sz="2000" dirty="0">
                <a:latin typeface="Courier New" panose="02070309020205020404" pitchFamily="49" charset="0"/>
                <a:cs typeface="Courier New" panose="02070309020205020404" pitchFamily="49" charset="0"/>
              </a:rPr>
              <a:t>} FILE_FULL_EA_INFORMATION, *PFILE_FULL_EA_INFORMATION;</a:t>
            </a:r>
          </a:p>
        </p:txBody>
      </p:sp>
      <p:sp>
        <p:nvSpPr>
          <p:cNvPr id="26" name="Rectangle 25">
            <a:extLst>
              <a:ext uri="{FF2B5EF4-FFF2-40B4-BE49-F238E27FC236}">
                <a16:creationId xmlns:a16="http://schemas.microsoft.com/office/drawing/2014/main" id="{E1871171-DFF0-4A13-8AA5-468B12272520}"/>
              </a:ext>
            </a:extLst>
          </p:cNvPr>
          <p:cNvSpPr/>
          <p:nvPr/>
        </p:nvSpPr>
        <p:spPr>
          <a:xfrm>
            <a:off x="8149667" y="824870"/>
            <a:ext cx="2288252" cy="999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ULONG  </a:t>
            </a:r>
            <a:r>
              <a:rPr lang="en-US" sz="1000" dirty="0" err="1">
                <a:latin typeface="Courier New" panose="02070309020205020404" pitchFamily="49" charset="0"/>
                <a:cs typeface="Courier New" panose="02070309020205020404" pitchFamily="49" charset="0"/>
              </a:rPr>
              <a:t>NextEntryOffset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UCHAR  Flags;</a:t>
            </a:r>
          </a:p>
          <a:p>
            <a:r>
              <a:rPr lang="en-US" sz="1000" dirty="0">
                <a:latin typeface="Courier New" panose="02070309020205020404" pitchFamily="49" charset="0"/>
                <a:cs typeface="Courier New" panose="02070309020205020404" pitchFamily="49" charset="0"/>
              </a:rPr>
              <a:t>UCHAR  </a:t>
            </a:r>
            <a:r>
              <a:rPr lang="en-US" sz="1000" dirty="0" err="1">
                <a:latin typeface="Courier New" panose="02070309020205020404" pitchFamily="49" charset="0"/>
                <a:cs typeface="Courier New" panose="02070309020205020404" pitchFamily="49" charset="0"/>
              </a:rPr>
              <a:t>EaNameLength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USHORT </a:t>
            </a:r>
            <a:r>
              <a:rPr lang="en-US" sz="1000" dirty="0" err="1">
                <a:latin typeface="Courier New" panose="02070309020205020404" pitchFamily="49" charset="0"/>
                <a:cs typeface="Courier New" panose="02070309020205020404" pitchFamily="49" charset="0"/>
              </a:rPr>
              <a:t>EaValueLength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‘John EAs’</a:t>
            </a:r>
          </a:p>
          <a:p>
            <a:r>
              <a:rPr lang="en-US" sz="1000" dirty="0">
                <a:latin typeface="Courier New" panose="02070309020205020404" pitchFamily="49" charset="0"/>
                <a:cs typeface="Courier New" panose="02070309020205020404" pitchFamily="49" charset="0"/>
              </a:rPr>
              <a:t>&lt;EA1data&gt;</a:t>
            </a:r>
          </a:p>
        </p:txBody>
      </p:sp>
      <p:cxnSp>
        <p:nvCxnSpPr>
          <p:cNvPr id="34" name="Straight Arrow Connector 33">
            <a:extLst>
              <a:ext uri="{FF2B5EF4-FFF2-40B4-BE49-F238E27FC236}">
                <a16:creationId xmlns:a16="http://schemas.microsoft.com/office/drawing/2014/main" id="{F9BAEBFF-4927-4400-99FF-D90AE773F8C3}"/>
              </a:ext>
            </a:extLst>
          </p:cNvPr>
          <p:cNvCxnSpPr>
            <a:cxnSpLocks/>
          </p:cNvCxnSpPr>
          <p:nvPr/>
        </p:nvCxnSpPr>
        <p:spPr>
          <a:xfrm flipH="1" flipV="1">
            <a:off x="9819329" y="1659688"/>
            <a:ext cx="387382" cy="2"/>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63A0D0-5662-4178-97ED-F66900DA9BC5}"/>
              </a:ext>
            </a:extLst>
          </p:cNvPr>
          <p:cNvCxnSpPr>
            <a:cxnSpLocks/>
          </p:cNvCxnSpPr>
          <p:nvPr/>
        </p:nvCxnSpPr>
        <p:spPr>
          <a:xfrm>
            <a:off x="9816307" y="1432967"/>
            <a:ext cx="38738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2D6942-D93C-4999-A268-925C3433F4A3}"/>
              </a:ext>
            </a:extLst>
          </p:cNvPr>
          <p:cNvCxnSpPr>
            <a:cxnSpLocks/>
          </p:cNvCxnSpPr>
          <p:nvPr/>
        </p:nvCxnSpPr>
        <p:spPr>
          <a:xfrm flipV="1">
            <a:off x="10206711" y="1432967"/>
            <a:ext cx="0" cy="22672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940F11E-0D29-4C40-A9BA-9E8963523A2A}"/>
              </a:ext>
            </a:extLst>
          </p:cNvPr>
          <p:cNvSpPr/>
          <p:nvPr/>
        </p:nvSpPr>
        <p:spPr>
          <a:xfrm>
            <a:off x="8149667" y="2063717"/>
            <a:ext cx="2288252" cy="148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ULONG  </a:t>
            </a:r>
            <a:r>
              <a:rPr lang="en-US" sz="1000" dirty="0" err="1">
                <a:latin typeface="Courier New" panose="02070309020205020404" pitchFamily="49" charset="0"/>
                <a:cs typeface="Courier New" panose="02070309020205020404" pitchFamily="49" charset="0"/>
              </a:rPr>
              <a:t>NextEntryOffset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UCHAR  Flags;</a:t>
            </a:r>
          </a:p>
          <a:p>
            <a:r>
              <a:rPr lang="en-US" sz="1000" dirty="0">
                <a:latin typeface="Courier New" panose="02070309020205020404" pitchFamily="49" charset="0"/>
                <a:cs typeface="Courier New" panose="02070309020205020404" pitchFamily="49" charset="0"/>
              </a:rPr>
              <a:t>UCHAR  </a:t>
            </a:r>
            <a:r>
              <a:rPr lang="en-US" sz="1000" dirty="0" err="1">
                <a:latin typeface="Courier New" panose="02070309020205020404" pitchFamily="49" charset="0"/>
                <a:cs typeface="Courier New" panose="02070309020205020404" pitchFamily="49" charset="0"/>
              </a:rPr>
              <a:t>EaNameLength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USHORT </a:t>
            </a:r>
            <a:r>
              <a:rPr lang="en-US" sz="1000" dirty="0" err="1">
                <a:latin typeface="Courier New" panose="02070309020205020404" pitchFamily="49" charset="0"/>
                <a:cs typeface="Courier New" panose="02070309020205020404" pitchFamily="49" charset="0"/>
              </a:rPr>
              <a:t>EaValueLength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‘Bob EAs’</a:t>
            </a:r>
          </a:p>
          <a:p>
            <a:r>
              <a:rPr lang="en-US" sz="1000" dirty="0">
                <a:latin typeface="Courier New" panose="02070309020205020404" pitchFamily="49" charset="0"/>
                <a:cs typeface="Courier New" panose="02070309020205020404" pitchFamily="49" charset="0"/>
              </a:rPr>
              <a:t>&lt;EA2data&gt;</a:t>
            </a:r>
          </a:p>
        </p:txBody>
      </p:sp>
      <p:cxnSp>
        <p:nvCxnSpPr>
          <p:cNvPr id="51" name="Straight Arrow Connector 50">
            <a:extLst>
              <a:ext uri="{FF2B5EF4-FFF2-40B4-BE49-F238E27FC236}">
                <a16:creationId xmlns:a16="http://schemas.microsoft.com/office/drawing/2014/main" id="{FBB5793E-A682-4DF2-B7E7-DDDFE8DF0752}"/>
              </a:ext>
            </a:extLst>
          </p:cNvPr>
          <p:cNvCxnSpPr>
            <a:cxnSpLocks/>
          </p:cNvCxnSpPr>
          <p:nvPr/>
        </p:nvCxnSpPr>
        <p:spPr>
          <a:xfrm flipH="1" flipV="1">
            <a:off x="9816307" y="2945656"/>
            <a:ext cx="387382" cy="2"/>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BD907A-CA5E-444E-86BB-3352A18DC0F2}"/>
              </a:ext>
            </a:extLst>
          </p:cNvPr>
          <p:cNvCxnSpPr>
            <a:cxnSpLocks/>
          </p:cNvCxnSpPr>
          <p:nvPr/>
        </p:nvCxnSpPr>
        <p:spPr>
          <a:xfrm>
            <a:off x="9816307" y="2662979"/>
            <a:ext cx="38738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41B9190-8C30-49A6-B37F-BA95D57C96C8}"/>
              </a:ext>
            </a:extLst>
          </p:cNvPr>
          <p:cNvCxnSpPr>
            <a:cxnSpLocks/>
          </p:cNvCxnSpPr>
          <p:nvPr/>
        </p:nvCxnSpPr>
        <p:spPr>
          <a:xfrm flipV="1">
            <a:off x="10203689" y="2662979"/>
            <a:ext cx="0" cy="2936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75D0EE0-6FB1-41B1-8E6C-F30C43CA186F}"/>
              </a:ext>
            </a:extLst>
          </p:cNvPr>
          <p:cNvSpPr/>
          <p:nvPr/>
        </p:nvSpPr>
        <p:spPr>
          <a:xfrm>
            <a:off x="8146645" y="3893202"/>
            <a:ext cx="2288252" cy="21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ULONG  </a:t>
            </a:r>
            <a:r>
              <a:rPr lang="en-US" sz="1000" dirty="0" err="1">
                <a:latin typeface="Courier New" panose="02070309020205020404" pitchFamily="49" charset="0"/>
                <a:cs typeface="Courier New" panose="02070309020205020404" pitchFamily="49" charset="0"/>
              </a:rPr>
              <a:t>NextEntryOffset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UCHAR  Flags;</a:t>
            </a:r>
          </a:p>
          <a:p>
            <a:r>
              <a:rPr lang="en-US" sz="1000" dirty="0">
                <a:latin typeface="Courier New" panose="02070309020205020404" pitchFamily="49" charset="0"/>
                <a:cs typeface="Courier New" panose="02070309020205020404" pitchFamily="49" charset="0"/>
              </a:rPr>
              <a:t>UCHAR  </a:t>
            </a:r>
            <a:r>
              <a:rPr lang="en-US" sz="1000" dirty="0" err="1">
                <a:latin typeface="Courier New" panose="02070309020205020404" pitchFamily="49" charset="0"/>
                <a:cs typeface="Courier New" panose="02070309020205020404" pitchFamily="49" charset="0"/>
              </a:rPr>
              <a:t>EaNameLength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USHORT </a:t>
            </a:r>
            <a:r>
              <a:rPr lang="en-US" sz="1000" dirty="0" err="1">
                <a:latin typeface="Courier New" panose="02070309020205020404" pitchFamily="49" charset="0"/>
                <a:cs typeface="Courier New" panose="02070309020205020404" pitchFamily="49" charset="0"/>
              </a:rPr>
              <a:t>EaValueLength</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‘Andy EAs’</a:t>
            </a:r>
          </a:p>
          <a:p>
            <a:r>
              <a:rPr lang="en-US" sz="1000" dirty="0">
                <a:latin typeface="Courier New" panose="02070309020205020404" pitchFamily="49" charset="0"/>
                <a:cs typeface="Courier New" panose="02070309020205020404" pitchFamily="49" charset="0"/>
              </a:rPr>
              <a:t>&lt;EA3data&gt;</a:t>
            </a:r>
          </a:p>
        </p:txBody>
      </p:sp>
      <p:cxnSp>
        <p:nvCxnSpPr>
          <p:cNvPr id="59" name="Straight Arrow Connector 58">
            <a:extLst>
              <a:ext uri="{FF2B5EF4-FFF2-40B4-BE49-F238E27FC236}">
                <a16:creationId xmlns:a16="http://schemas.microsoft.com/office/drawing/2014/main" id="{AC617A09-ED08-4E24-96E3-85DDD176AFD3}"/>
              </a:ext>
            </a:extLst>
          </p:cNvPr>
          <p:cNvCxnSpPr>
            <a:cxnSpLocks/>
          </p:cNvCxnSpPr>
          <p:nvPr/>
        </p:nvCxnSpPr>
        <p:spPr>
          <a:xfrm flipH="1" flipV="1">
            <a:off x="9816307" y="4728019"/>
            <a:ext cx="387382" cy="2"/>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767EA5-A327-4E6D-836E-05572688A206}"/>
              </a:ext>
            </a:extLst>
          </p:cNvPr>
          <p:cNvCxnSpPr>
            <a:cxnSpLocks/>
          </p:cNvCxnSpPr>
          <p:nvPr/>
        </p:nvCxnSpPr>
        <p:spPr>
          <a:xfrm>
            <a:off x="9816307" y="4495979"/>
            <a:ext cx="38738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EACAE7-E409-4453-8362-957A5128991C}"/>
              </a:ext>
            </a:extLst>
          </p:cNvPr>
          <p:cNvCxnSpPr>
            <a:cxnSpLocks/>
          </p:cNvCxnSpPr>
          <p:nvPr/>
        </p:nvCxnSpPr>
        <p:spPr>
          <a:xfrm flipV="1">
            <a:off x="10203689" y="4495979"/>
            <a:ext cx="0" cy="23204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B785B8C-A1C7-4AE3-A297-80E7C4BBBDD5}"/>
              </a:ext>
            </a:extLst>
          </p:cNvPr>
          <p:cNvCxnSpPr>
            <a:cxnSpLocks/>
          </p:cNvCxnSpPr>
          <p:nvPr/>
        </p:nvCxnSpPr>
        <p:spPr>
          <a:xfrm>
            <a:off x="7817070" y="947246"/>
            <a:ext cx="42045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6B5F093-8F55-4611-88FA-F97A50A2535C}"/>
              </a:ext>
            </a:extLst>
          </p:cNvPr>
          <p:cNvCxnSpPr>
            <a:cxnSpLocks/>
          </p:cNvCxnSpPr>
          <p:nvPr/>
        </p:nvCxnSpPr>
        <p:spPr>
          <a:xfrm flipV="1">
            <a:off x="7817069" y="947247"/>
            <a:ext cx="1" cy="1111062"/>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36C1727-81E1-418F-B805-860EEB1C2B67}"/>
              </a:ext>
            </a:extLst>
          </p:cNvPr>
          <p:cNvCxnSpPr>
            <a:cxnSpLocks/>
          </p:cNvCxnSpPr>
          <p:nvPr/>
        </p:nvCxnSpPr>
        <p:spPr>
          <a:xfrm>
            <a:off x="7817070" y="2058309"/>
            <a:ext cx="329575" cy="0"/>
          </a:xfrm>
          <a:prstGeom prst="straightConnector1">
            <a:avLst/>
          </a:prstGeom>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BBCDDF4-A7E9-4E23-9130-C31DC306F6E8}"/>
              </a:ext>
            </a:extLst>
          </p:cNvPr>
          <p:cNvCxnSpPr>
            <a:cxnSpLocks/>
          </p:cNvCxnSpPr>
          <p:nvPr/>
        </p:nvCxnSpPr>
        <p:spPr>
          <a:xfrm>
            <a:off x="7817070" y="2185219"/>
            <a:ext cx="42045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13DA05-C15C-4569-8C03-326398ADB4BA}"/>
              </a:ext>
            </a:extLst>
          </p:cNvPr>
          <p:cNvCxnSpPr>
            <a:cxnSpLocks/>
          </p:cNvCxnSpPr>
          <p:nvPr/>
        </p:nvCxnSpPr>
        <p:spPr>
          <a:xfrm flipV="1">
            <a:off x="7817070" y="2185221"/>
            <a:ext cx="0" cy="1712067"/>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7EE2A82-E5B4-45E8-B579-BCB009CA2C1C}"/>
              </a:ext>
            </a:extLst>
          </p:cNvPr>
          <p:cNvCxnSpPr>
            <a:cxnSpLocks/>
          </p:cNvCxnSpPr>
          <p:nvPr/>
        </p:nvCxnSpPr>
        <p:spPr>
          <a:xfrm>
            <a:off x="7817069" y="3893202"/>
            <a:ext cx="329575" cy="0"/>
          </a:xfrm>
          <a:prstGeom prst="straightConnector1">
            <a:avLst/>
          </a:prstGeom>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12C15AD-5428-4F5D-82B1-BD92AF869ABA}"/>
              </a:ext>
            </a:extLst>
          </p:cNvPr>
          <p:cNvCxnSpPr>
            <a:cxnSpLocks/>
          </p:cNvCxnSpPr>
          <p:nvPr/>
        </p:nvCxnSpPr>
        <p:spPr>
          <a:xfrm flipH="1">
            <a:off x="7817069" y="4015640"/>
            <a:ext cx="390255" cy="0"/>
          </a:xfrm>
          <a:prstGeom prst="straightConnector1">
            <a:avLst/>
          </a:prstGeom>
          <a:ln w="15875">
            <a:solidFill>
              <a:schemeClr val="accent2">
                <a:lumMod val="50000"/>
              </a:schemeClr>
            </a:solidFill>
            <a:tailEnd type="diamon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98B4268-FE97-4D10-9C7F-CFC3A7724FD8}"/>
              </a:ext>
            </a:extLst>
          </p:cNvPr>
          <p:cNvSpPr/>
          <p:nvPr/>
        </p:nvSpPr>
        <p:spPr>
          <a:xfrm>
            <a:off x="8151148" y="1830636"/>
            <a:ext cx="2288252" cy="2334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&lt;padding&gt;</a:t>
            </a:r>
          </a:p>
        </p:txBody>
      </p:sp>
      <p:sp>
        <p:nvSpPr>
          <p:cNvPr id="87" name="Rectangle 86">
            <a:extLst>
              <a:ext uri="{FF2B5EF4-FFF2-40B4-BE49-F238E27FC236}">
                <a16:creationId xmlns:a16="http://schemas.microsoft.com/office/drawing/2014/main" id="{9FEC8BE8-0169-4C67-8968-9C94D5DC4BCE}"/>
              </a:ext>
            </a:extLst>
          </p:cNvPr>
          <p:cNvSpPr/>
          <p:nvPr/>
        </p:nvSpPr>
        <p:spPr>
          <a:xfrm>
            <a:off x="8151953" y="3537344"/>
            <a:ext cx="2288252" cy="3513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latin typeface="Courier New" panose="02070309020205020404" pitchFamily="49" charset="0"/>
                <a:cs typeface="Courier New" panose="02070309020205020404" pitchFamily="49" charset="0"/>
              </a:rPr>
              <a:t>&lt;padding&gt;</a:t>
            </a:r>
          </a:p>
        </p:txBody>
      </p:sp>
    </p:spTree>
    <p:extLst>
      <p:ext uri="{BB962C8B-B14F-4D97-AF65-F5344CB8AC3E}">
        <p14:creationId xmlns:p14="http://schemas.microsoft.com/office/powerpoint/2010/main" val="268448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fontScale="90000"/>
          </a:bodyPr>
          <a:lstStyle/>
          <a:p>
            <a:r>
              <a:rPr lang="en-US" dirty="0"/>
              <a:t>Non-Owning Container Data Layout.</a:t>
            </a:r>
            <a:br>
              <a:rPr lang="en-US" dirty="0"/>
            </a:br>
            <a:r>
              <a:rPr lang="en-US" dirty="0"/>
              <a:t>With an Explicit Offset to the Next Element</a:t>
            </a:r>
          </a:p>
        </p:txBody>
      </p:sp>
      <p:sp>
        <p:nvSpPr>
          <p:cNvPr id="5" name="Rectangle 4">
            <a:extLst>
              <a:ext uri="{FF2B5EF4-FFF2-40B4-BE49-F238E27FC236}">
                <a16:creationId xmlns:a16="http://schemas.microsoft.com/office/drawing/2014/main" id="{45670C54-9410-48E8-95CE-C38F06B0EF08}"/>
              </a:ext>
            </a:extLst>
          </p:cNvPr>
          <p:cNvSpPr/>
          <p:nvPr/>
        </p:nvSpPr>
        <p:spPr>
          <a:xfrm>
            <a:off x="744566" y="2365778"/>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65B0234-B6AB-4032-9DD9-42A4FAACB3D2}"/>
              </a:ext>
            </a:extLst>
          </p:cNvPr>
          <p:cNvSpPr/>
          <p:nvPr/>
        </p:nvSpPr>
        <p:spPr>
          <a:xfrm>
            <a:off x="2268584" y="2365778"/>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8" name="Rectangle 7">
            <a:extLst>
              <a:ext uri="{FF2B5EF4-FFF2-40B4-BE49-F238E27FC236}">
                <a16:creationId xmlns:a16="http://schemas.microsoft.com/office/drawing/2014/main" id="{C3742D2E-93E6-4ADA-8F62-E1A8B4B73A89}"/>
              </a:ext>
            </a:extLst>
          </p:cNvPr>
          <p:cNvSpPr/>
          <p:nvPr/>
        </p:nvSpPr>
        <p:spPr>
          <a:xfrm>
            <a:off x="7904709"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C8C5A1B-4B8F-4A6C-919E-19875166B0D1}"/>
              </a:ext>
            </a:extLst>
          </p:cNvPr>
          <p:cNvSpPr/>
          <p:nvPr/>
        </p:nvSpPr>
        <p:spPr>
          <a:xfrm>
            <a:off x="744566"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 name="Rectangle 9">
            <a:extLst>
              <a:ext uri="{FF2B5EF4-FFF2-40B4-BE49-F238E27FC236}">
                <a16:creationId xmlns:a16="http://schemas.microsoft.com/office/drawing/2014/main" id="{356981AB-807D-4BE6-A205-035BC85B6ABE}"/>
              </a:ext>
            </a:extLst>
          </p:cNvPr>
          <p:cNvSpPr/>
          <p:nvPr/>
        </p:nvSpPr>
        <p:spPr>
          <a:xfrm>
            <a:off x="1403968" y="2365778"/>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1" name="Rectangle 10">
            <a:extLst>
              <a:ext uri="{FF2B5EF4-FFF2-40B4-BE49-F238E27FC236}">
                <a16:creationId xmlns:a16="http://schemas.microsoft.com/office/drawing/2014/main" id="{0B22AE83-64FC-463C-94BD-AF8F258472FB}"/>
              </a:ext>
            </a:extLst>
          </p:cNvPr>
          <p:cNvSpPr/>
          <p:nvPr/>
        </p:nvSpPr>
        <p:spPr>
          <a:xfrm>
            <a:off x="6096000" y="2365778"/>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CE32E767-5BE6-44B6-A414-3412CF1F4BC9}"/>
              </a:ext>
            </a:extLst>
          </p:cNvPr>
          <p:cNvSpPr/>
          <p:nvPr/>
        </p:nvSpPr>
        <p:spPr>
          <a:xfrm>
            <a:off x="2564674"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2564157"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3223559" y="2365778"/>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4558745"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5214259" y="2365778"/>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7898674"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8" name="Rectangle 17">
            <a:extLst>
              <a:ext uri="{FF2B5EF4-FFF2-40B4-BE49-F238E27FC236}">
                <a16:creationId xmlns:a16="http://schemas.microsoft.com/office/drawing/2014/main" id="{568C9868-BC84-469C-89C5-BD66ACD18FA6}"/>
              </a:ext>
            </a:extLst>
          </p:cNvPr>
          <p:cNvSpPr/>
          <p:nvPr/>
        </p:nvSpPr>
        <p:spPr>
          <a:xfrm>
            <a:off x="8553671" y="2365778"/>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4" name="Connector: Elbow 3">
            <a:extLst>
              <a:ext uri="{FF2B5EF4-FFF2-40B4-BE49-F238E27FC236}">
                <a16:creationId xmlns:a16="http://schemas.microsoft.com/office/drawing/2014/main" id="{89DC291F-D301-41FD-BE47-594256FB3BB8}"/>
              </a:ext>
            </a:extLst>
          </p:cNvPr>
          <p:cNvCxnSpPr>
            <a:cxnSpLocks/>
            <a:stCxn id="13" idx="0"/>
            <a:endCxn id="29" idx="0"/>
          </p:cNvCxnSpPr>
          <p:nvPr/>
        </p:nvCxnSpPr>
        <p:spPr>
          <a:xfrm rot="5400000" flipH="1" flipV="1">
            <a:off x="3731321" y="1528315"/>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0C7ADF2-08E0-48D2-A50F-C21B1045D1F3}"/>
              </a:ext>
            </a:extLst>
          </p:cNvPr>
          <p:cNvCxnSpPr>
            <a:cxnSpLocks/>
            <a:stCxn id="9" idx="0"/>
            <a:endCxn id="27" idx="0"/>
          </p:cNvCxnSpPr>
          <p:nvPr/>
        </p:nvCxnSpPr>
        <p:spPr>
          <a:xfrm rot="5400000" flipH="1" flipV="1">
            <a:off x="1821957" y="1618088"/>
            <a:ext cx="1" cy="1495381"/>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C42FD78-D587-4E20-8294-F4FAE63BD52C}"/>
              </a:ext>
            </a:extLst>
          </p:cNvPr>
          <p:cNvSpPr/>
          <p:nvPr/>
        </p:nvSpPr>
        <p:spPr>
          <a:xfrm>
            <a:off x="2528282"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25A76B-6F62-4776-B9A1-BA9AA9A19595}"/>
              </a:ext>
            </a:extLst>
          </p:cNvPr>
          <p:cNvSpPr/>
          <p:nvPr/>
        </p:nvSpPr>
        <p:spPr>
          <a:xfrm>
            <a:off x="4527419"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7857733"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7685E662-E9F9-4AD8-8C42-B9F72B01420A}"/>
              </a:ext>
            </a:extLst>
          </p:cNvPr>
          <p:cNvCxnSpPr>
            <a:cxnSpLocks/>
            <a:stCxn id="15" idx="0"/>
            <a:endCxn id="30" idx="0"/>
          </p:cNvCxnSpPr>
          <p:nvPr/>
        </p:nvCxnSpPr>
        <p:spPr>
          <a:xfrm rot="5400000" flipH="1" flipV="1">
            <a:off x="6393772" y="860452"/>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7C31C73-0652-4D47-9D7C-B6A4F6BF0C1F}"/>
              </a:ext>
            </a:extLst>
          </p:cNvPr>
          <p:cNvSpPr/>
          <p:nvPr/>
        </p:nvSpPr>
        <p:spPr>
          <a:xfrm>
            <a:off x="9899297" y="2361228"/>
            <a:ext cx="1622143"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3" name="Rectangle 62">
            <a:extLst>
              <a:ext uri="{FF2B5EF4-FFF2-40B4-BE49-F238E27FC236}">
                <a16:creationId xmlns:a16="http://schemas.microsoft.com/office/drawing/2014/main" id="{004F7996-D9DE-4E4C-92BE-A237A813F396}"/>
              </a:ext>
            </a:extLst>
          </p:cNvPr>
          <p:cNvSpPr/>
          <p:nvPr/>
        </p:nvSpPr>
        <p:spPr>
          <a:xfrm>
            <a:off x="1241556"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4" name="Rectangle 63">
            <a:extLst>
              <a:ext uri="{FF2B5EF4-FFF2-40B4-BE49-F238E27FC236}">
                <a16:creationId xmlns:a16="http://schemas.microsoft.com/office/drawing/2014/main" id="{7A5759F0-441F-4594-B0DE-5687B77A49BE}"/>
              </a:ext>
            </a:extLst>
          </p:cNvPr>
          <p:cNvSpPr/>
          <p:nvPr/>
        </p:nvSpPr>
        <p:spPr>
          <a:xfrm>
            <a:off x="3086278"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5" name="Rectangle 64">
            <a:extLst>
              <a:ext uri="{FF2B5EF4-FFF2-40B4-BE49-F238E27FC236}">
                <a16:creationId xmlns:a16="http://schemas.microsoft.com/office/drawing/2014/main" id="{39E2349C-A361-478A-9A35-9391FC748970}"/>
              </a:ext>
            </a:extLst>
          </p:cNvPr>
          <p:cNvSpPr/>
          <p:nvPr/>
        </p:nvSpPr>
        <p:spPr>
          <a:xfrm>
            <a:off x="5740700"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9" name="Rectangle 68">
            <a:extLst>
              <a:ext uri="{FF2B5EF4-FFF2-40B4-BE49-F238E27FC236}">
                <a16:creationId xmlns:a16="http://schemas.microsoft.com/office/drawing/2014/main" id="{DDAACBF8-A3BB-4E85-914D-173814BCA245}"/>
              </a:ext>
            </a:extLst>
          </p:cNvPr>
          <p:cNvSpPr/>
          <p:nvPr/>
        </p:nvSpPr>
        <p:spPr>
          <a:xfrm>
            <a:off x="9863966" y="23703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5E92BF5D-A577-45DF-90B3-9987CD10FC83}"/>
              </a:ext>
            </a:extLst>
          </p:cNvPr>
          <p:cNvCxnSpPr>
            <a:cxnSpLocks/>
            <a:stCxn id="17" idx="0"/>
            <a:endCxn id="69" idx="0"/>
          </p:cNvCxnSpPr>
          <p:nvPr/>
        </p:nvCxnSpPr>
        <p:spPr>
          <a:xfrm rot="16200000" flipH="1">
            <a:off x="9064578" y="1529575"/>
            <a:ext cx="4550" cy="167695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C87B23E-183C-45D4-B0ED-04F27670E99A}"/>
              </a:ext>
            </a:extLst>
          </p:cNvPr>
          <p:cNvSpPr/>
          <p:nvPr/>
        </p:nvSpPr>
        <p:spPr>
          <a:xfrm>
            <a:off x="8477384" y="1893595"/>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80" name="Rectangle 79">
            <a:extLst>
              <a:ext uri="{FF2B5EF4-FFF2-40B4-BE49-F238E27FC236}">
                <a16:creationId xmlns:a16="http://schemas.microsoft.com/office/drawing/2014/main" id="{2E5374C6-A179-40AA-AC39-AE98D49534E6}"/>
              </a:ext>
            </a:extLst>
          </p:cNvPr>
          <p:cNvSpPr/>
          <p:nvPr/>
        </p:nvSpPr>
        <p:spPr>
          <a:xfrm>
            <a:off x="4261190" y="5152203"/>
            <a:ext cx="881742" cy="109317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Container</a:t>
            </a:r>
          </a:p>
        </p:txBody>
      </p:sp>
      <p:sp>
        <p:nvSpPr>
          <p:cNvPr id="81" name="Rectangle 80">
            <a:extLst>
              <a:ext uri="{FF2B5EF4-FFF2-40B4-BE49-F238E27FC236}">
                <a16:creationId xmlns:a16="http://schemas.microsoft.com/office/drawing/2014/main" id="{0E09615A-183F-4509-8CD7-CFDBC6831AB1}"/>
              </a:ext>
            </a:extLst>
          </p:cNvPr>
          <p:cNvSpPr/>
          <p:nvPr/>
        </p:nvSpPr>
        <p:spPr>
          <a:xfrm>
            <a:off x="4261190" y="5386489"/>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82" name="Rectangle 81">
            <a:extLst>
              <a:ext uri="{FF2B5EF4-FFF2-40B4-BE49-F238E27FC236}">
                <a16:creationId xmlns:a16="http://schemas.microsoft.com/office/drawing/2014/main" id="{FE2FF818-06D5-4D03-9D45-5695577B8291}"/>
              </a:ext>
            </a:extLst>
          </p:cNvPr>
          <p:cNvSpPr/>
          <p:nvPr/>
        </p:nvSpPr>
        <p:spPr>
          <a:xfrm>
            <a:off x="4261190" y="5672926"/>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83" name="Rectangle 82">
            <a:extLst>
              <a:ext uri="{FF2B5EF4-FFF2-40B4-BE49-F238E27FC236}">
                <a16:creationId xmlns:a16="http://schemas.microsoft.com/office/drawing/2014/main" id="{5E530ABF-AE98-4764-A1E0-2CA53CB895DD}"/>
              </a:ext>
            </a:extLst>
          </p:cNvPr>
          <p:cNvSpPr/>
          <p:nvPr/>
        </p:nvSpPr>
        <p:spPr>
          <a:xfrm>
            <a:off x="4261190" y="595893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cxnSp>
        <p:nvCxnSpPr>
          <p:cNvPr id="84" name="Connector: Elbow 83">
            <a:extLst>
              <a:ext uri="{FF2B5EF4-FFF2-40B4-BE49-F238E27FC236}">
                <a16:creationId xmlns:a16="http://schemas.microsoft.com/office/drawing/2014/main" id="{E43EE367-4682-4985-9AC0-46D1D0DEEBBF}"/>
              </a:ext>
            </a:extLst>
          </p:cNvPr>
          <p:cNvCxnSpPr>
            <a:cxnSpLocks/>
            <a:stCxn id="81" idx="1"/>
            <a:endCxn id="87" idx="2"/>
          </p:cNvCxnSpPr>
          <p:nvPr/>
        </p:nvCxnSpPr>
        <p:spPr>
          <a:xfrm rot="10800000">
            <a:off x="742822" y="3147096"/>
            <a:ext cx="3518369" cy="2382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1846CB47-788F-474B-9B9F-D970A9AF4D9C}"/>
              </a:ext>
            </a:extLst>
          </p:cNvPr>
          <p:cNvSpPr/>
          <p:nvPr/>
        </p:nvSpPr>
        <p:spPr>
          <a:xfrm>
            <a:off x="701455" y="23612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676131F-E1BA-44F5-B4C4-2E1D3C9F1B76}"/>
              </a:ext>
            </a:extLst>
          </p:cNvPr>
          <p:cNvSpPr/>
          <p:nvPr/>
        </p:nvSpPr>
        <p:spPr>
          <a:xfrm>
            <a:off x="11483147" y="235667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Connector: Elbow 89">
            <a:extLst>
              <a:ext uri="{FF2B5EF4-FFF2-40B4-BE49-F238E27FC236}">
                <a16:creationId xmlns:a16="http://schemas.microsoft.com/office/drawing/2014/main" id="{9611251C-09E9-473D-8396-A3C50778E96C}"/>
              </a:ext>
            </a:extLst>
          </p:cNvPr>
          <p:cNvCxnSpPr>
            <a:cxnSpLocks/>
            <a:stCxn id="82" idx="3"/>
            <a:endCxn id="30" idx="2"/>
          </p:cNvCxnSpPr>
          <p:nvPr/>
        </p:nvCxnSpPr>
        <p:spPr>
          <a:xfrm flipV="1">
            <a:off x="5142932" y="3151645"/>
            <a:ext cx="2756167" cy="2664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68BBA0F-B997-4D59-8025-95FA54AD2B76}"/>
              </a:ext>
            </a:extLst>
          </p:cNvPr>
          <p:cNvCxnSpPr>
            <a:cxnSpLocks/>
            <a:stCxn id="83" idx="3"/>
            <a:endCxn id="88" idx="2"/>
          </p:cNvCxnSpPr>
          <p:nvPr/>
        </p:nvCxnSpPr>
        <p:spPr>
          <a:xfrm flipV="1">
            <a:off x="5142932" y="3142546"/>
            <a:ext cx="6381581" cy="2959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2F22E6BE-009E-4A38-A0FD-720DD85F9741}"/>
              </a:ext>
            </a:extLst>
          </p:cNvPr>
          <p:cNvSpPr/>
          <p:nvPr/>
        </p:nvSpPr>
        <p:spPr>
          <a:xfrm>
            <a:off x="2170143" y="4312856"/>
            <a:ext cx="881742" cy="5366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p:txBody>
      </p:sp>
      <p:sp>
        <p:nvSpPr>
          <p:cNvPr id="98" name="Rectangle 97">
            <a:extLst>
              <a:ext uri="{FF2B5EF4-FFF2-40B4-BE49-F238E27FC236}">
                <a16:creationId xmlns:a16="http://schemas.microsoft.com/office/drawing/2014/main" id="{493AA0BA-9C1D-4751-8DE3-2E349FAD185D}"/>
              </a:ext>
            </a:extLst>
          </p:cNvPr>
          <p:cNvSpPr/>
          <p:nvPr/>
        </p:nvSpPr>
        <p:spPr>
          <a:xfrm>
            <a:off x="2170143" y="4563067"/>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99" name="Connector: Elbow 98">
            <a:extLst>
              <a:ext uri="{FF2B5EF4-FFF2-40B4-BE49-F238E27FC236}">
                <a16:creationId xmlns:a16="http://schemas.microsoft.com/office/drawing/2014/main" id="{73B670D0-9FBE-4114-8DF4-0966940E70A7}"/>
              </a:ext>
            </a:extLst>
          </p:cNvPr>
          <p:cNvCxnSpPr>
            <a:cxnSpLocks/>
            <a:stCxn id="98" idx="3"/>
            <a:endCxn id="29" idx="2"/>
          </p:cNvCxnSpPr>
          <p:nvPr/>
        </p:nvCxnSpPr>
        <p:spPr>
          <a:xfrm flipV="1">
            <a:off x="3051885" y="3151645"/>
            <a:ext cx="1516900" cy="1554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92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fontScale="90000"/>
          </a:bodyPr>
          <a:lstStyle/>
          <a:p>
            <a:r>
              <a:rPr lang="en-US" dirty="0"/>
              <a:t>Non-Owning Data Layout.</a:t>
            </a:r>
            <a:br>
              <a:rPr lang="en-US" dirty="0"/>
            </a:br>
            <a:r>
              <a:rPr lang="en-US" dirty="0"/>
              <a:t>No Explicit Offset to the Next Element</a:t>
            </a:r>
          </a:p>
        </p:txBody>
      </p:sp>
      <p:sp>
        <p:nvSpPr>
          <p:cNvPr id="40" name="Rectangle 39">
            <a:extLst>
              <a:ext uri="{FF2B5EF4-FFF2-40B4-BE49-F238E27FC236}">
                <a16:creationId xmlns:a16="http://schemas.microsoft.com/office/drawing/2014/main" id="{881DF6E0-E6B2-443F-9256-6BC90BB11B7A}"/>
              </a:ext>
            </a:extLst>
          </p:cNvPr>
          <p:cNvSpPr/>
          <p:nvPr/>
        </p:nvSpPr>
        <p:spPr>
          <a:xfrm>
            <a:off x="576925" y="1869759"/>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2EFAEC24-2C08-41F2-9776-C376AA1E612B}"/>
              </a:ext>
            </a:extLst>
          </p:cNvPr>
          <p:cNvSpPr/>
          <p:nvPr/>
        </p:nvSpPr>
        <p:spPr>
          <a:xfrm>
            <a:off x="2100943" y="1869759"/>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42" name="Rectangle 41">
            <a:extLst>
              <a:ext uri="{FF2B5EF4-FFF2-40B4-BE49-F238E27FC236}">
                <a16:creationId xmlns:a16="http://schemas.microsoft.com/office/drawing/2014/main" id="{D28F0D35-D338-4CC1-83A8-E2AD5F580BC2}"/>
              </a:ext>
            </a:extLst>
          </p:cNvPr>
          <p:cNvSpPr/>
          <p:nvPr/>
        </p:nvSpPr>
        <p:spPr>
          <a:xfrm>
            <a:off x="6062939" y="1869759"/>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314E28B6-2D4C-4880-B3D7-92F38D4365B0}"/>
              </a:ext>
            </a:extLst>
          </p:cNvPr>
          <p:cNvSpPr/>
          <p:nvPr/>
        </p:nvSpPr>
        <p:spPr>
          <a:xfrm>
            <a:off x="576925"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44" name="Rectangle 43">
            <a:extLst>
              <a:ext uri="{FF2B5EF4-FFF2-40B4-BE49-F238E27FC236}">
                <a16:creationId xmlns:a16="http://schemas.microsoft.com/office/drawing/2014/main" id="{4307C32F-BF00-4449-AF9E-089AF89ACD33}"/>
              </a:ext>
            </a:extLst>
          </p:cNvPr>
          <p:cNvSpPr/>
          <p:nvPr/>
        </p:nvSpPr>
        <p:spPr>
          <a:xfrm>
            <a:off x="1236327" y="1869759"/>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5" name="Rectangle 44">
            <a:extLst>
              <a:ext uri="{FF2B5EF4-FFF2-40B4-BE49-F238E27FC236}">
                <a16:creationId xmlns:a16="http://schemas.microsoft.com/office/drawing/2014/main" id="{D12A3A38-63F9-4B5E-8B55-210836AD8EEF}"/>
              </a:ext>
            </a:extLst>
          </p:cNvPr>
          <p:cNvSpPr/>
          <p:nvPr/>
        </p:nvSpPr>
        <p:spPr>
          <a:xfrm>
            <a:off x="5928359" y="1869759"/>
            <a:ext cx="128666"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46" name="Rectangle 45">
            <a:extLst>
              <a:ext uri="{FF2B5EF4-FFF2-40B4-BE49-F238E27FC236}">
                <a16:creationId xmlns:a16="http://schemas.microsoft.com/office/drawing/2014/main" id="{7CDF604A-FDD4-4E08-8C77-EA08DDA17F30}"/>
              </a:ext>
            </a:extLst>
          </p:cNvPr>
          <p:cNvSpPr/>
          <p:nvPr/>
        </p:nvSpPr>
        <p:spPr>
          <a:xfrm>
            <a:off x="2397033" y="1869759"/>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80D949DE-B33D-46DE-8AED-CE5D64A53E17}"/>
              </a:ext>
            </a:extLst>
          </p:cNvPr>
          <p:cNvSpPr/>
          <p:nvPr/>
        </p:nvSpPr>
        <p:spPr>
          <a:xfrm>
            <a:off x="2396516"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48" name="Rectangle 47">
            <a:extLst>
              <a:ext uri="{FF2B5EF4-FFF2-40B4-BE49-F238E27FC236}">
                <a16:creationId xmlns:a16="http://schemas.microsoft.com/office/drawing/2014/main" id="{D1474FE8-B14F-4204-B11F-AA6A7228662B}"/>
              </a:ext>
            </a:extLst>
          </p:cNvPr>
          <p:cNvSpPr/>
          <p:nvPr/>
        </p:nvSpPr>
        <p:spPr>
          <a:xfrm>
            <a:off x="3055918" y="1869759"/>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9" name="Rectangle 48">
            <a:extLst>
              <a:ext uri="{FF2B5EF4-FFF2-40B4-BE49-F238E27FC236}">
                <a16:creationId xmlns:a16="http://schemas.microsoft.com/office/drawing/2014/main" id="{E3BD5774-D3AF-45E7-9952-82DBFD858048}"/>
              </a:ext>
            </a:extLst>
          </p:cNvPr>
          <p:cNvSpPr/>
          <p:nvPr/>
        </p:nvSpPr>
        <p:spPr>
          <a:xfrm>
            <a:off x="4391104"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50" name="Rectangle 49">
            <a:extLst>
              <a:ext uri="{FF2B5EF4-FFF2-40B4-BE49-F238E27FC236}">
                <a16:creationId xmlns:a16="http://schemas.microsoft.com/office/drawing/2014/main" id="{4B265867-05F9-49C5-A9A9-CC82F86C76DC}"/>
              </a:ext>
            </a:extLst>
          </p:cNvPr>
          <p:cNvSpPr/>
          <p:nvPr/>
        </p:nvSpPr>
        <p:spPr>
          <a:xfrm>
            <a:off x="5046618" y="1869759"/>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51" name="Rectangle 50">
            <a:extLst>
              <a:ext uri="{FF2B5EF4-FFF2-40B4-BE49-F238E27FC236}">
                <a16:creationId xmlns:a16="http://schemas.microsoft.com/office/drawing/2014/main" id="{B06827CD-5458-4CE3-94C8-9ABA0A472604}"/>
              </a:ext>
            </a:extLst>
          </p:cNvPr>
          <p:cNvSpPr/>
          <p:nvPr/>
        </p:nvSpPr>
        <p:spPr>
          <a:xfrm>
            <a:off x="6056904"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52" name="Rectangle 51">
            <a:extLst>
              <a:ext uri="{FF2B5EF4-FFF2-40B4-BE49-F238E27FC236}">
                <a16:creationId xmlns:a16="http://schemas.microsoft.com/office/drawing/2014/main" id="{F38621B9-1F8A-4F5D-9C92-654DF9326058}"/>
              </a:ext>
            </a:extLst>
          </p:cNvPr>
          <p:cNvSpPr/>
          <p:nvPr/>
        </p:nvSpPr>
        <p:spPr>
          <a:xfrm>
            <a:off x="6711901" y="1869759"/>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53" name="Connector: Elbow 52">
            <a:extLst>
              <a:ext uri="{FF2B5EF4-FFF2-40B4-BE49-F238E27FC236}">
                <a16:creationId xmlns:a16="http://schemas.microsoft.com/office/drawing/2014/main" id="{FB026DD6-B9D0-4816-BA66-FD790EFF570E}"/>
              </a:ext>
            </a:extLst>
          </p:cNvPr>
          <p:cNvCxnSpPr>
            <a:cxnSpLocks/>
            <a:stCxn id="47" idx="0"/>
            <a:endCxn id="56" idx="0"/>
          </p:cNvCxnSpPr>
          <p:nvPr/>
        </p:nvCxnSpPr>
        <p:spPr>
          <a:xfrm rot="5400000" flipH="1" flipV="1">
            <a:off x="3563680" y="1032296"/>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1AE1E1A-6E68-467C-AC1E-DCB7B78ABD95}"/>
              </a:ext>
            </a:extLst>
          </p:cNvPr>
          <p:cNvCxnSpPr>
            <a:cxnSpLocks/>
            <a:stCxn id="43" idx="0"/>
            <a:endCxn id="55" idx="0"/>
          </p:cNvCxnSpPr>
          <p:nvPr/>
        </p:nvCxnSpPr>
        <p:spPr>
          <a:xfrm rot="5400000" flipH="1" flipV="1">
            <a:off x="1656591" y="1119794"/>
            <a:ext cx="1" cy="1499930"/>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6F3E42-1B7D-4A8E-823D-A12961076C28}"/>
              </a:ext>
            </a:extLst>
          </p:cNvPr>
          <p:cNvSpPr/>
          <p:nvPr/>
        </p:nvSpPr>
        <p:spPr>
          <a:xfrm>
            <a:off x="2365190"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7669640-95F8-487E-9C42-3713D3B94BD6}"/>
              </a:ext>
            </a:extLst>
          </p:cNvPr>
          <p:cNvSpPr/>
          <p:nvPr/>
        </p:nvSpPr>
        <p:spPr>
          <a:xfrm>
            <a:off x="4359778"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D1DA7F7-3606-435A-B3A1-29FAF9F6B7E9}"/>
              </a:ext>
            </a:extLst>
          </p:cNvPr>
          <p:cNvSpPr/>
          <p:nvPr/>
        </p:nvSpPr>
        <p:spPr>
          <a:xfrm>
            <a:off x="6025061"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or: Elbow 57">
            <a:extLst>
              <a:ext uri="{FF2B5EF4-FFF2-40B4-BE49-F238E27FC236}">
                <a16:creationId xmlns:a16="http://schemas.microsoft.com/office/drawing/2014/main" id="{2D92DBBA-7944-4C66-B32A-7AA5A9DE8091}"/>
              </a:ext>
            </a:extLst>
          </p:cNvPr>
          <p:cNvCxnSpPr>
            <a:cxnSpLocks/>
            <a:stCxn id="49" idx="0"/>
            <a:endCxn id="57" idx="0"/>
          </p:cNvCxnSpPr>
          <p:nvPr/>
        </p:nvCxnSpPr>
        <p:spPr>
          <a:xfrm rot="5400000" flipH="1" flipV="1">
            <a:off x="5393616" y="1196948"/>
            <a:ext cx="1" cy="1345622"/>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75486D2-D2DE-48AD-8F74-52CA960EF221}"/>
              </a:ext>
            </a:extLst>
          </p:cNvPr>
          <p:cNvSpPr/>
          <p:nvPr/>
        </p:nvSpPr>
        <p:spPr>
          <a:xfrm>
            <a:off x="8052406" y="1865209"/>
            <a:ext cx="3301394"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6" name="Rectangle 65">
            <a:extLst>
              <a:ext uri="{FF2B5EF4-FFF2-40B4-BE49-F238E27FC236}">
                <a16:creationId xmlns:a16="http://schemas.microsoft.com/office/drawing/2014/main" id="{4A4B55E7-3C14-473B-89E2-EF78B6F9A8FB}"/>
              </a:ext>
            </a:extLst>
          </p:cNvPr>
          <p:cNvSpPr/>
          <p:nvPr/>
        </p:nvSpPr>
        <p:spPr>
          <a:xfrm>
            <a:off x="810251" y="1399502"/>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67" name="Rectangle 66">
            <a:extLst>
              <a:ext uri="{FF2B5EF4-FFF2-40B4-BE49-F238E27FC236}">
                <a16:creationId xmlns:a16="http://schemas.microsoft.com/office/drawing/2014/main" id="{57FD6EBB-8F06-43F4-9E85-C3BD7F055760}"/>
              </a:ext>
            </a:extLst>
          </p:cNvPr>
          <p:cNvSpPr/>
          <p:nvPr/>
        </p:nvSpPr>
        <p:spPr>
          <a:xfrm>
            <a:off x="2708974" y="1407199"/>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68" name="Rectangle 67">
            <a:extLst>
              <a:ext uri="{FF2B5EF4-FFF2-40B4-BE49-F238E27FC236}">
                <a16:creationId xmlns:a16="http://schemas.microsoft.com/office/drawing/2014/main" id="{897F397B-39C3-415A-99BE-431622A3B6EB}"/>
              </a:ext>
            </a:extLst>
          </p:cNvPr>
          <p:cNvSpPr/>
          <p:nvPr/>
        </p:nvSpPr>
        <p:spPr>
          <a:xfrm>
            <a:off x="4550573" y="1417021"/>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73" name="Rectangle 72">
            <a:extLst>
              <a:ext uri="{FF2B5EF4-FFF2-40B4-BE49-F238E27FC236}">
                <a16:creationId xmlns:a16="http://schemas.microsoft.com/office/drawing/2014/main" id="{D3801772-F3EE-4CD4-BE05-4D2890CD4A16}"/>
              </a:ext>
            </a:extLst>
          </p:cNvPr>
          <p:cNvSpPr/>
          <p:nvPr/>
        </p:nvSpPr>
        <p:spPr>
          <a:xfrm>
            <a:off x="8020443" y="186520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DD9FF8-AA99-4AD6-968E-84E5018711B5}"/>
              </a:ext>
            </a:extLst>
          </p:cNvPr>
          <p:cNvSpPr/>
          <p:nvPr/>
        </p:nvSpPr>
        <p:spPr>
          <a:xfrm>
            <a:off x="6711901" y="1407199"/>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cxnSp>
        <p:nvCxnSpPr>
          <p:cNvPr id="76" name="Connector: Elbow 75">
            <a:extLst>
              <a:ext uri="{FF2B5EF4-FFF2-40B4-BE49-F238E27FC236}">
                <a16:creationId xmlns:a16="http://schemas.microsoft.com/office/drawing/2014/main" id="{ECC12BB2-E3E6-4670-8BC4-6D15E5FF465D}"/>
              </a:ext>
            </a:extLst>
          </p:cNvPr>
          <p:cNvCxnSpPr>
            <a:cxnSpLocks/>
            <a:stCxn id="51" idx="0"/>
            <a:endCxn id="73" idx="0"/>
          </p:cNvCxnSpPr>
          <p:nvPr/>
        </p:nvCxnSpPr>
        <p:spPr>
          <a:xfrm rot="5400000" flipH="1" flipV="1">
            <a:off x="7221932" y="1029882"/>
            <a:ext cx="4550" cy="1675204"/>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CD85953-CC93-46E4-B899-18B9C64E2FCF}"/>
              </a:ext>
            </a:extLst>
          </p:cNvPr>
          <p:cNvSpPr/>
          <p:nvPr/>
        </p:nvSpPr>
        <p:spPr>
          <a:xfrm>
            <a:off x="4261190" y="5152203"/>
            <a:ext cx="881742" cy="109317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Container</a:t>
            </a:r>
          </a:p>
        </p:txBody>
      </p:sp>
      <p:sp>
        <p:nvSpPr>
          <p:cNvPr id="6" name="Rectangle 5">
            <a:extLst>
              <a:ext uri="{FF2B5EF4-FFF2-40B4-BE49-F238E27FC236}">
                <a16:creationId xmlns:a16="http://schemas.microsoft.com/office/drawing/2014/main" id="{20F11627-1FC2-43EC-9AE6-5D254BFAD4C4}"/>
              </a:ext>
            </a:extLst>
          </p:cNvPr>
          <p:cNvSpPr/>
          <p:nvPr/>
        </p:nvSpPr>
        <p:spPr>
          <a:xfrm>
            <a:off x="4261190" y="5386489"/>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19" name="Rectangle 18">
            <a:extLst>
              <a:ext uri="{FF2B5EF4-FFF2-40B4-BE49-F238E27FC236}">
                <a16:creationId xmlns:a16="http://schemas.microsoft.com/office/drawing/2014/main" id="{410862DE-16B0-469C-A56E-766B70D955D8}"/>
              </a:ext>
            </a:extLst>
          </p:cNvPr>
          <p:cNvSpPr/>
          <p:nvPr/>
        </p:nvSpPr>
        <p:spPr>
          <a:xfrm>
            <a:off x="4261190" y="5672926"/>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20" name="Rectangle 19">
            <a:extLst>
              <a:ext uri="{FF2B5EF4-FFF2-40B4-BE49-F238E27FC236}">
                <a16:creationId xmlns:a16="http://schemas.microsoft.com/office/drawing/2014/main" id="{D752F622-3C46-4A5B-BC6B-78AA126539C4}"/>
              </a:ext>
            </a:extLst>
          </p:cNvPr>
          <p:cNvSpPr/>
          <p:nvPr/>
        </p:nvSpPr>
        <p:spPr>
          <a:xfrm>
            <a:off x="4261190" y="595893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sp>
        <p:nvSpPr>
          <p:cNvPr id="23" name="Rectangle 22">
            <a:extLst>
              <a:ext uri="{FF2B5EF4-FFF2-40B4-BE49-F238E27FC236}">
                <a16:creationId xmlns:a16="http://schemas.microsoft.com/office/drawing/2014/main" id="{34AA5D0A-9547-428B-9360-C4E235232642}"/>
              </a:ext>
            </a:extLst>
          </p:cNvPr>
          <p:cNvSpPr/>
          <p:nvPr/>
        </p:nvSpPr>
        <p:spPr>
          <a:xfrm>
            <a:off x="2170143" y="4312856"/>
            <a:ext cx="881742" cy="5366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p:txBody>
      </p:sp>
      <p:sp>
        <p:nvSpPr>
          <p:cNvPr id="24" name="Rectangle 23">
            <a:extLst>
              <a:ext uri="{FF2B5EF4-FFF2-40B4-BE49-F238E27FC236}">
                <a16:creationId xmlns:a16="http://schemas.microsoft.com/office/drawing/2014/main" id="{D9739706-8DAD-4DAC-9325-081C880A4B85}"/>
              </a:ext>
            </a:extLst>
          </p:cNvPr>
          <p:cNvSpPr/>
          <p:nvPr/>
        </p:nvSpPr>
        <p:spPr>
          <a:xfrm>
            <a:off x="2170143" y="4563067"/>
            <a:ext cx="881742" cy="286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82" name="Connector: Elbow 81">
            <a:extLst>
              <a:ext uri="{FF2B5EF4-FFF2-40B4-BE49-F238E27FC236}">
                <a16:creationId xmlns:a16="http://schemas.microsoft.com/office/drawing/2014/main" id="{CF619DC3-9847-4BAA-A69F-2080E28BBC73}"/>
              </a:ext>
            </a:extLst>
          </p:cNvPr>
          <p:cNvCxnSpPr>
            <a:cxnSpLocks/>
            <a:stCxn id="24" idx="3"/>
            <a:endCxn id="56" idx="2"/>
          </p:cNvCxnSpPr>
          <p:nvPr/>
        </p:nvCxnSpPr>
        <p:spPr>
          <a:xfrm flipV="1">
            <a:off x="3051885" y="2655626"/>
            <a:ext cx="1349259" cy="205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269702B2-A45C-4F69-87E5-E7A5B0BA16B6}"/>
              </a:ext>
            </a:extLst>
          </p:cNvPr>
          <p:cNvCxnSpPr>
            <a:cxnSpLocks/>
            <a:stCxn id="20" idx="3"/>
            <a:endCxn id="88" idx="2"/>
          </p:cNvCxnSpPr>
          <p:nvPr/>
        </p:nvCxnSpPr>
        <p:spPr>
          <a:xfrm flipV="1">
            <a:off x="5142932" y="2646527"/>
            <a:ext cx="6208265" cy="3455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693F759C-BFF2-4D00-9C81-13B1F4E7D639}"/>
              </a:ext>
            </a:extLst>
          </p:cNvPr>
          <p:cNvCxnSpPr>
            <a:cxnSpLocks/>
            <a:stCxn id="19" idx="3"/>
            <a:endCxn id="57" idx="2"/>
          </p:cNvCxnSpPr>
          <p:nvPr/>
        </p:nvCxnSpPr>
        <p:spPr>
          <a:xfrm flipV="1">
            <a:off x="5142932" y="2655626"/>
            <a:ext cx="923495" cy="3160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0E1D15E3-BF01-41F5-BB17-804BA58A7CF4}"/>
              </a:ext>
            </a:extLst>
          </p:cNvPr>
          <p:cNvCxnSpPr>
            <a:cxnSpLocks/>
            <a:stCxn id="6" idx="1"/>
            <a:endCxn id="87" idx="2"/>
          </p:cNvCxnSpPr>
          <p:nvPr/>
        </p:nvCxnSpPr>
        <p:spPr>
          <a:xfrm rot="10800000">
            <a:off x="573968" y="2651078"/>
            <a:ext cx="3687222" cy="2878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F751BDE4-42D7-433D-BA62-633105203FD8}"/>
              </a:ext>
            </a:extLst>
          </p:cNvPr>
          <p:cNvSpPr/>
          <p:nvPr/>
        </p:nvSpPr>
        <p:spPr>
          <a:xfrm>
            <a:off x="532602" y="186520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CADC8FA-48C6-4F4B-ACD9-6743B2F73479}"/>
              </a:ext>
            </a:extLst>
          </p:cNvPr>
          <p:cNvSpPr/>
          <p:nvPr/>
        </p:nvSpPr>
        <p:spPr>
          <a:xfrm>
            <a:off x="11309831" y="186065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8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8" y="1403968"/>
            <a:ext cx="10551341" cy="5381204"/>
          </a:xfrm>
        </p:spPr>
        <p:txBody>
          <a:bodyPr>
            <a:normAutofit/>
          </a:bodyPr>
          <a:lstStyle/>
          <a:p>
            <a:pPr marL="0" indent="0">
              <a:spcBef>
                <a:spcPts val="0"/>
              </a:spcBef>
              <a:buNone/>
            </a:pPr>
            <a:r>
              <a:rPr lang="en-US" sz="800" dirty="0">
                <a:latin typeface="Courier New" panose="02070309020205020404" pitchFamily="49" charset="0"/>
                <a:cs typeface="Courier New" panose="02070309020205020404" pitchFamily="49" charset="0"/>
              </a:rPr>
              <a:t>class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p>
          <a:p>
            <a:pPr marL="0" indent="0">
              <a:spcBef>
                <a:spcPts val="0"/>
              </a:spcBef>
              <a:buNone/>
            </a:pPr>
            <a:endParaRPr lang="en-US" sz="600" dirty="0">
              <a:latin typeface="Courier New" panose="02070309020205020404" pitchFamily="49" charset="0"/>
              <a:cs typeface="Courier New" panose="02070309020205020404" pitchFamily="49" charset="0"/>
            </a:endParaRPr>
          </a:p>
          <a:p>
            <a:pPr marL="0" indent="0">
              <a:spcBef>
                <a:spcPts val="0"/>
              </a:spcBef>
              <a:buNone/>
            </a:pP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 std::</a:t>
            </a:r>
            <a:r>
              <a:rPr lang="en-US" sz="800" dirty="0" err="1">
                <a:latin typeface="Courier New" panose="02070309020205020404" pitchFamily="49" charset="0"/>
                <a:cs typeface="Courier New" panose="02070309020205020404" pitchFamily="49" charset="0"/>
              </a:rPr>
              <a:t>enable_if</a:t>
            </a:r>
            <a:r>
              <a:rPr lang="en-US" sz="800" dirty="0">
                <a:latin typeface="Courier New" panose="02070309020205020404" pitchFamily="49" charset="0"/>
                <a:cs typeface="Courier New" panose="02070309020205020404" pitchFamily="49" charset="0"/>
              </a:rPr>
              <a:t>&lt;std::</a:t>
            </a:r>
            <a:r>
              <a:rPr lang="en-US" sz="800" dirty="0" err="1">
                <a:latin typeface="Courier New" panose="02070309020205020404" pitchFamily="49" charset="0"/>
                <a:cs typeface="Courier New" panose="02070309020205020404" pitchFamily="49" charset="0"/>
              </a:rPr>
              <a:t>is_assignable_v</a:t>
            </a:r>
            <a:r>
              <a:rPr lang="en-US" sz="800" dirty="0">
                <a:latin typeface="Courier New" panose="02070309020205020404" pitchFamily="49" charset="0"/>
                <a:cs typeface="Courier New" panose="02070309020205020404" pitchFamily="49" charset="0"/>
              </a:rPr>
              <a:t>&lt;T*, V*&gt;&gt;&gt;</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flat_forward_list_ref</a:t>
            </a:r>
            <a:r>
              <a:rPr lang="en-US" sz="800" dirty="0">
                <a:latin typeface="Courier New" panose="02070309020205020404" pitchFamily="49" charset="0"/>
                <a:cs typeface="Courier New" panose="02070309020205020404" pitchFamily="49" charset="0"/>
              </a:rPr>
              <a:t>&lt; V, VV &gt; const &amp;other)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buffer_type</a:t>
            </a:r>
            <a:r>
              <a:rPr lang="en-US" sz="800" dirty="0">
                <a:latin typeface="Courier New" panose="02070309020205020404" pitchFamily="49" charset="0"/>
                <a:cs typeface="Courier New" panose="02070309020205020404" pitchFamily="49" charset="0"/>
              </a:rPr>
              <a:t> const &amp;</a:t>
            </a:r>
            <a:r>
              <a:rPr lang="en-US" sz="800" dirty="0" err="1">
                <a:latin typeface="Courier New" panose="02070309020205020404" pitchFamily="49" charset="0"/>
                <a:cs typeface="Courier New" panose="02070309020205020404" pitchFamily="49" charset="0"/>
              </a:rPr>
              <a:t>other_buff</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buffer_begin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last_element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buffer_end</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 std::</a:t>
            </a:r>
            <a:r>
              <a:rPr lang="en-US" sz="800" dirty="0" err="1">
                <a:latin typeface="Courier New" panose="02070309020205020404" pitchFamily="49" charset="0"/>
                <a:cs typeface="Courier New" panose="02070309020205020404" pitchFamily="49" charset="0"/>
              </a:rPr>
              <a:t>enable_if</a:t>
            </a:r>
            <a:r>
              <a:rPr lang="en-US" sz="800" dirty="0">
                <a:latin typeface="Courier New" panose="02070309020205020404" pitchFamily="49" charset="0"/>
                <a:cs typeface="Courier New" panose="02070309020205020404" pitchFamily="49" charset="0"/>
              </a:rPr>
              <a:t>&lt;std::</a:t>
            </a:r>
            <a:r>
              <a:rPr lang="en-US" sz="800" dirty="0" err="1">
                <a:latin typeface="Courier New" panose="02070309020205020404" pitchFamily="49" charset="0"/>
                <a:cs typeface="Courier New" panose="02070309020205020404" pitchFamily="49" charset="0"/>
              </a:rPr>
              <a:t>is_assignable_v</a:t>
            </a:r>
            <a:r>
              <a:rPr lang="en-US" sz="800" dirty="0">
                <a:latin typeface="Courier New" panose="02070309020205020404" pitchFamily="49" charset="0"/>
                <a:cs typeface="Courier New" panose="02070309020205020404" pitchFamily="49" charset="0"/>
              </a:rPr>
              <a:t>&lt;T*, V*&gt;&gt;&gt;</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flat_forward_list_iterator</a:t>
            </a:r>
            <a:r>
              <a:rPr lang="en-US" sz="800" dirty="0">
                <a:latin typeface="Courier New" panose="02070309020205020404" pitchFamily="49" charset="0"/>
                <a:cs typeface="Courier New" panose="02070309020205020404" pitchFamily="49" charset="0"/>
              </a:rPr>
              <a:t>&lt; V, VV &gt; const &amp;begin, </a:t>
            </a:r>
            <a:r>
              <a:rPr lang="en-US" sz="800" dirty="0" err="1">
                <a:latin typeface="Courier New" panose="02070309020205020404" pitchFamily="49" charset="0"/>
                <a:cs typeface="Courier New" panose="02070309020205020404" pitchFamily="49" charset="0"/>
              </a:rPr>
              <a:t>flat_forward_list_iterator</a:t>
            </a:r>
            <a:r>
              <a:rPr lang="en-US" sz="800" dirty="0">
                <a:latin typeface="Courier New" panose="02070309020205020404" pitchFamily="49" charset="0"/>
                <a:cs typeface="Courier New" panose="02070309020205020404" pitchFamily="49" charset="0"/>
              </a:rPr>
              <a:t>&lt; V, VV &gt; const &amp;last)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*buffer, size_t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A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UNUSED = std::</a:t>
            </a:r>
            <a:r>
              <a:rPr lang="en-US" sz="800" dirty="0" err="1">
                <a:latin typeface="Courier New" panose="02070309020205020404" pitchFamily="49" charset="0"/>
                <a:cs typeface="Courier New" panose="02070309020205020404" pitchFamily="49" charset="0"/>
              </a:rPr>
              <a:t>enable_if</a:t>
            </a:r>
            <a:r>
              <a:rPr lang="en-US" sz="800" dirty="0">
                <a:latin typeface="Courier New" panose="02070309020205020404" pitchFamily="49" charset="0"/>
                <a:cs typeface="Courier New" panose="02070309020205020404" pitchFamily="49" charset="0"/>
              </a:rPr>
              <a:t>&lt;std::</a:t>
            </a:r>
            <a:r>
              <a:rPr lang="en-US" sz="800" dirty="0" err="1">
                <a:latin typeface="Courier New" panose="02070309020205020404" pitchFamily="49" charset="0"/>
                <a:cs typeface="Courier New" panose="02070309020205020404" pitchFamily="49" charset="0"/>
              </a:rPr>
              <a:t>is_assignable_v</a:t>
            </a:r>
            <a:r>
              <a:rPr lang="en-US" sz="800" dirty="0">
                <a:latin typeface="Courier New" panose="02070309020205020404" pitchFamily="49" charset="0"/>
                <a:cs typeface="Courier New" panose="02070309020205020404" pitchFamily="49" charset="0"/>
              </a:rPr>
              <a:t>&lt;T*, V*&gt;&gt;&gt;</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flat_forward_list</a:t>
            </a:r>
            <a:r>
              <a:rPr lang="en-US" sz="800" dirty="0">
                <a:latin typeface="Courier New" panose="02070309020205020404" pitchFamily="49" charset="0"/>
                <a:cs typeface="Courier New" panose="02070309020205020404" pitchFamily="49" charset="0"/>
              </a:rPr>
              <a:t>&lt; V, VV, A &gt; const &amp;c)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err="1">
                <a:latin typeface="Courier New" panose="02070309020205020404" pitchFamily="49" charset="0"/>
                <a:cs typeface="Courier New" panose="02070309020205020404" pitchFamily="49" charset="0"/>
              </a:rPr>
              <a:t>flat_forward_list_ref</a:t>
            </a:r>
            <a:r>
              <a:rPr lang="en-US" sz="800" dirty="0">
                <a:latin typeface="Courier New" panose="02070309020205020404" pitchFamily="49" charset="0"/>
                <a:cs typeface="Courier New" panose="02070309020205020404" pitchFamily="49" charset="0"/>
              </a:rPr>
              <a:t> &amp; </a:t>
            </a:r>
            <a:r>
              <a:rPr lang="en-US" sz="800" b="1" dirty="0">
                <a:latin typeface="Courier New" panose="02070309020205020404" pitchFamily="49" charset="0"/>
                <a:cs typeface="Courier New" panose="02070309020205020404" pitchFamily="49" charset="0"/>
              </a:rPr>
              <a:t>operator= </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buffer_view</a:t>
            </a:r>
            <a:r>
              <a:rPr lang="en-US" sz="800" dirty="0">
                <a:latin typeface="Courier New" panose="02070309020205020404" pitchFamily="49" charset="0"/>
                <a:cs typeface="Courier New" panose="02070309020205020404" pitchFamily="49" charset="0"/>
              </a:rPr>
              <a:t> const &amp;</a:t>
            </a:r>
            <a:r>
              <a:rPr lang="en-US" sz="800" dirty="0" err="1">
                <a:latin typeface="Courier New" panose="02070309020205020404" pitchFamily="49" charset="0"/>
                <a:cs typeface="Courier New" panose="02070309020205020404" pitchFamily="49" charset="0"/>
              </a:rPr>
              <a:t>other_buffer</a:t>
            </a:r>
            <a:r>
              <a:rPr lang="en-US" sz="800" dirty="0">
                <a:latin typeface="Courier New" panose="02070309020205020404" pitchFamily="49" charset="0"/>
                <a:cs typeface="Courier New" panose="02070309020205020404" pitchFamily="49" charset="0"/>
              </a:rPr>
              <a:t>)</a:t>
            </a: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a:t>
            </a:r>
            <a:r>
              <a:rPr lang="en-US" sz="800" b="1" dirty="0" err="1">
                <a:latin typeface="Courier New" panose="02070309020205020404" pitchFamily="49" charset="0"/>
                <a:cs typeface="Courier New" panose="02070309020205020404" pitchFamily="49" charset="0"/>
              </a:rPr>
              <a:t>flat_forward_list_ref</a:t>
            </a:r>
            <a:r>
              <a:rPr lang="en-US" sz="800" b="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void 	</a:t>
            </a:r>
            <a:r>
              <a:rPr lang="en-US" sz="800" b="1" dirty="0">
                <a:latin typeface="Courier New" panose="02070309020205020404" pitchFamily="49" charset="0"/>
                <a:cs typeface="Courier New" panose="02070309020205020404" pitchFamily="49" charset="0"/>
              </a:rPr>
              <a:t>assign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buffer_type</a:t>
            </a:r>
            <a:r>
              <a:rPr lang="en-US" sz="800" dirty="0">
                <a:latin typeface="Courier New" panose="02070309020205020404" pitchFamily="49" charset="0"/>
                <a:cs typeface="Courier New" panose="02070309020205020404" pitchFamily="49" charset="0"/>
              </a:rPr>
              <a:t> const &amp;</a:t>
            </a:r>
            <a:r>
              <a:rPr lang="en-US" sz="800" dirty="0" err="1">
                <a:latin typeface="Courier New" panose="02070309020205020404" pitchFamily="49" charset="0"/>
                <a:cs typeface="Courier New" panose="02070309020205020404" pitchFamily="49" charset="0"/>
              </a:rPr>
              <a:t>other_buff</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void 	</a:t>
            </a:r>
            <a:r>
              <a:rPr lang="en-US" sz="800" b="1" dirty="0">
                <a:latin typeface="Courier New" panose="02070309020205020404" pitchFamily="49" charset="0"/>
                <a:cs typeface="Courier New" panose="02070309020205020404" pitchFamily="49" charset="0"/>
              </a:rPr>
              <a:t>assign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buffer_begin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last_element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buffer_end</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template&lt;</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VV , </a:t>
            </a:r>
            <a:r>
              <a:rPr lang="en-US" sz="800" dirty="0" err="1">
                <a:latin typeface="Courier New" panose="02070309020205020404" pitchFamily="49" charset="0"/>
                <a:cs typeface="Courier New" panose="02070309020205020404" pitchFamily="49" charset="0"/>
              </a:rPr>
              <a:t>typename</a:t>
            </a:r>
            <a:r>
              <a:rPr lang="en-US" sz="800" dirty="0">
                <a:latin typeface="Courier New" panose="02070309020205020404" pitchFamily="49" charset="0"/>
                <a:cs typeface="Courier New" panose="02070309020205020404" pitchFamily="49" charset="0"/>
              </a:rPr>
              <a:t> = std::</a:t>
            </a:r>
            <a:r>
              <a:rPr lang="en-US" sz="800" dirty="0" err="1">
                <a:latin typeface="Courier New" panose="02070309020205020404" pitchFamily="49" charset="0"/>
                <a:cs typeface="Courier New" panose="02070309020205020404" pitchFamily="49" charset="0"/>
              </a:rPr>
              <a:t>enable_if</a:t>
            </a:r>
            <a:r>
              <a:rPr lang="en-US" sz="800" dirty="0">
                <a:latin typeface="Courier New" panose="02070309020205020404" pitchFamily="49" charset="0"/>
                <a:cs typeface="Courier New" panose="02070309020205020404" pitchFamily="49" charset="0"/>
              </a:rPr>
              <a:t>&lt;std::</a:t>
            </a:r>
            <a:r>
              <a:rPr lang="en-US" sz="800" dirty="0" err="1">
                <a:latin typeface="Courier New" panose="02070309020205020404" pitchFamily="49" charset="0"/>
                <a:cs typeface="Courier New" panose="02070309020205020404" pitchFamily="49" charset="0"/>
              </a:rPr>
              <a:t>is_assignable_v</a:t>
            </a:r>
            <a:r>
              <a:rPr lang="en-US" sz="800" dirty="0">
                <a:latin typeface="Courier New" panose="02070309020205020404" pitchFamily="49" charset="0"/>
                <a:cs typeface="Courier New" panose="02070309020205020404" pitchFamily="49" charset="0"/>
              </a:rPr>
              <a:t>&lt;T*, V*&gt;&gt;&gt;</a:t>
            </a:r>
          </a:p>
          <a:p>
            <a:pPr marL="0" indent="0">
              <a:spcBef>
                <a:spcPts val="0"/>
              </a:spcBef>
              <a:buNone/>
            </a:pPr>
            <a:r>
              <a:rPr lang="en-US" sz="800" dirty="0">
                <a:latin typeface="Courier New" panose="02070309020205020404" pitchFamily="49" charset="0"/>
                <a:cs typeface="Courier New" panose="02070309020205020404" pitchFamily="49" charset="0"/>
              </a:rPr>
              <a:t>void 	</a:t>
            </a:r>
            <a:r>
              <a:rPr lang="en-US" sz="800" b="1" dirty="0">
                <a:latin typeface="Courier New" panose="02070309020205020404" pitchFamily="49" charset="0"/>
                <a:cs typeface="Courier New" panose="02070309020205020404" pitchFamily="49" charset="0"/>
              </a:rPr>
              <a:t>assign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flat_forward_list_iterator</a:t>
            </a:r>
            <a:r>
              <a:rPr lang="en-US" sz="800" dirty="0">
                <a:latin typeface="Courier New" panose="02070309020205020404" pitchFamily="49" charset="0"/>
                <a:cs typeface="Courier New" panose="02070309020205020404" pitchFamily="49" charset="0"/>
              </a:rPr>
              <a:t>&lt; V, VV &gt; const &amp;begin, </a:t>
            </a:r>
            <a:r>
              <a:rPr lang="en-US" sz="800" dirty="0" err="1">
                <a:latin typeface="Courier New" panose="02070309020205020404" pitchFamily="49" charset="0"/>
                <a:cs typeface="Courier New" panose="02070309020205020404" pitchFamily="49" charset="0"/>
              </a:rPr>
              <a:t>flat_forward_list_iterator</a:t>
            </a:r>
            <a:r>
              <a:rPr lang="en-US" sz="800" dirty="0">
                <a:latin typeface="Courier New" panose="02070309020205020404" pitchFamily="49" charset="0"/>
                <a:cs typeface="Courier New" panose="02070309020205020404" pitchFamily="49" charset="0"/>
              </a:rPr>
              <a:t>&lt; V, VV &gt; const &amp;last)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void 	</a:t>
            </a:r>
            <a:r>
              <a:rPr lang="en-US" sz="800" b="1" dirty="0">
                <a:latin typeface="Courier New" panose="02070309020205020404" pitchFamily="49" charset="0"/>
                <a:cs typeface="Courier New" panose="02070309020205020404" pitchFamily="49" charset="0"/>
              </a:rPr>
              <a:t>assign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buffer_pointer</a:t>
            </a:r>
            <a:r>
              <a:rPr lang="en-US" sz="800" dirty="0">
                <a:latin typeface="Courier New" panose="02070309020205020404" pitchFamily="49" charset="0"/>
                <a:cs typeface="Courier New" panose="02070309020205020404" pitchFamily="49" charset="0"/>
              </a:rPr>
              <a:t> *buffer, size_t </a:t>
            </a:r>
            <a:r>
              <a:rPr lang="en-US" sz="800" dirty="0" err="1">
                <a:latin typeface="Courier New" panose="02070309020205020404" pitchFamily="49" charset="0"/>
                <a:cs typeface="Courier New" panose="02070309020205020404" pitchFamily="49" charset="0"/>
              </a:rPr>
              <a:t>buffer_size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a:p>
            <a:pPr marL="0" indent="0">
              <a:spcBef>
                <a:spcPts val="0"/>
              </a:spcBef>
              <a:buNone/>
            </a:pPr>
            <a:r>
              <a:rPr lang="en-US" sz="800" dirty="0">
                <a:latin typeface="Courier New" panose="02070309020205020404" pitchFamily="49" charset="0"/>
                <a:cs typeface="Courier New" panose="02070309020205020404" pitchFamily="49" charset="0"/>
              </a:rPr>
              <a:t>void 	</a:t>
            </a:r>
            <a:r>
              <a:rPr lang="en-US" sz="800" b="1" dirty="0">
                <a:latin typeface="Courier New" panose="02070309020205020404" pitchFamily="49" charset="0"/>
                <a:cs typeface="Courier New" panose="02070309020205020404" pitchFamily="49" charset="0"/>
              </a:rPr>
              <a:t>swap</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flat_forward_list_ref</a:t>
            </a:r>
            <a:r>
              <a:rPr lang="en-US" sz="800" dirty="0">
                <a:latin typeface="Courier New" panose="02070309020205020404" pitchFamily="49" charset="0"/>
                <a:cs typeface="Courier New" panose="02070309020205020404" pitchFamily="49" charset="0"/>
              </a:rPr>
              <a:t> &amp;other) </a:t>
            </a:r>
            <a:r>
              <a:rPr lang="en-US" sz="800" dirty="0" err="1">
                <a:latin typeface="Courier New" panose="02070309020205020404" pitchFamily="49" charset="0"/>
                <a:cs typeface="Courier New" panose="02070309020205020404" pitchFamily="49" charset="0"/>
              </a:rPr>
              <a:t>noexcept</a:t>
            </a:r>
            <a:endParaRPr lang="en-US" sz="800" dirty="0">
              <a:latin typeface="Courier New" panose="02070309020205020404" pitchFamily="49" charset="0"/>
              <a:cs typeface="Courier New" panose="02070309020205020404" pitchFamily="49" charset="0"/>
            </a:endParaRPr>
          </a:p>
          <a:p>
            <a:pPr marL="0" indent="0">
              <a:spcBef>
                <a:spcPts val="0"/>
              </a:spcBef>
              <a:buNone/>
            </a:pPr>
            <a:r>
              <a:rPr lang="en-US" sz="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9145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69"/>
            <a:ext cx="8599175" cy="5648703"/>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&amp; 	</a:t>
            </a:r>
            <a:r>
              <a:rPr lang="en-US" sz="1200" b="1" dirty="0">
                <a:latin typeface="Courier New" panose="02070309020205020404" pitchFamily="49" charset="0"/>
                <a:cs typeface="Courier New" panose="02070309020205020404" pitchFamily="49" charset="0"/>
              </a:rPr>
              <a:t>front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const &amp; </a:t>
            </a:r>
            <a:r>
              <a:rPr lang="en-US" sz="1200" b="1" dirty="0">
                <a:latin typeface="Courier New" panose="02070309020205020404" pitchFamily="49" charset="0"/>
                <a:cs typeface="Courier New" panose="02070309020205020404" pitchFamily="49" charset="0"/>
              </a:rPr>
              <a:t>front</a:t>
            </a:r>
            <a:r>
              <a:rPr lang="en-US" sz="1200" dirty="0">
                <a:latin typeface="Courier New" panose="02070309020205020404" pitchFamily="49" charset="0"/>
                <a:cs typeface="Courier New" panose="02070309020205020404" pitchFamily="49" charset="0"/>
              </a:rPr>
              <a:t> () const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&amp; 	</a:t>
            </a:r>
            <a:r>
              <a:rPr lang="en-US" sz="1200" b="1" dirty="0">
                <a:latin typeface="Courier New" panose="02070309020205020404" pitchFamily="49" charset="0"/>
                <a:cs typeface="Courier New" panose="02070309020205020404" pitchFamily="49" charset="0"/>
              </a:rPr>
              <a:t>back</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const &amp; </a:t>
            </a:r>
            <a:r>
              <a:rPr lang="en-US" sz="1200" b="1" dirty="0">
                <a:latin typeface="Courier New" panose="02070309020205020404" pitchFamily="49" charset="0"/>
                <a:cs typeface="Courier New" panose="02070309020205020404" pitchFamily="49" charset="0"/>
              </a:rPr>
              <a:t>back</a:t>
            </a:r>
            <a:r>
              <a:rPr lang="en-US" sz="1200" dirty="0">
                <a:latin typeface="Courier New" panose="02070309020205020404" pitchFamily="49" charset="0"/>
                <a:cs typeface="Courier New" panose="02070309020205020404" pitchFamily="49" charset="0"/>
              </a:rPr>
              <a:t> () const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begin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begin</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last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last</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cbegin</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clast</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cend</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char * 	   </a:t>
            </a:r>
            <a:r>
              <a:rPr lang="en-US" sz="1200" b="1" dirty="0">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 </a:t>
            </a:r>
            <a:r>
              <a:rPr lang="en-US" sz="1200" b="1" dirty="0">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latin typeface="Courier New" panose="02070309020205020404" pitchFamily="49" charset="0"/>
                <a:cs typeface="Courier New" panose="02070309020205020404" pitchFamily="49" charset="0"/>
              </a:rPr>
              <a:t>empty</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operator bool </a:t>
            </a:r>
            <a:r>
              <a:rPr lang="en-US" sz="1200" dirty="0">
                <a:latin typeface="Courier New" panose="02070309020205020404" pitchFamily="49" charset="0"/>
                <a:cs typeface="Courier New" panose="02070309020205020404" pitchFamily="49" charset="0"/>
              </a:rPr>
              <a:t>() const </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3025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69"/>
            <a:ext cx="8599175" cy="5648703"/>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solidFill>
                  <a:srgbClr val="FF0000"/>
                </a:solidFill>
                <a:latin typeface="Courier New" panose="02070309020205020404" pitchFamily="49" charset="0"/>
                <a:cs typeface="Courier New" panose="02070309020205020404" pitchFamily="49" charset="0"/>
              </a:rPr>
              <a:t>revalidate_data</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required_size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used_size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range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closed_range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&amp;begin,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&amp;last)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half_open_range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&amp;begin,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&amp;end)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solidFill>
                  <a:srgbClr val="FF0000"/>
                </a:solidFill>
                <a:latin typeface="Courier New" panose="02070309020205020404" pitchFamily="49" charset="0"/>
                <a:cs typeface="Courier New" panose="02070309020205020404" pitchFamily="49" charset="0"/>
              </a:rPr>
              <a:t>contains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find_element_before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find_element_at</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find_element_after</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used_capacity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total_capacity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remaining_capacity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7777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69"/>
            <a:ext cx="8599175" cy="1058091"/>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used_capacity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total_capacity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remaining_capacity</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B6CFC3F-7676-4616-9B62-B948CE06B565}"/>
              </a:ext>
            </a:extLst>
          </p:cNvPr>
          <p:cNvSpPr/>
          <p:nvPr/>
        </p:nvSpPr>
        <p:spPr>
          <a:xfrm>
            <a:off x="1038419" y="2628019"/>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C639AFEC-601C-4346-96F7-DF8C459B398A}"/>
              </a:ext>
            </a:extLst>
          </p:cNvPr>
          <p:cNvSpPr/>
          <p:nvPr/>
        </p:nvSpPr>
        <p:spPr>
          <a:xfrm>
            <a:off x="6378971" y="2628019"/>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88226551-7672-4904-945B-7D2F978E5E25}"/>
              </a:ext>
            </a:extLst>
          </p:cNvPr>
          <p:cNvSpPr/>
          <p:nvPr/>
        </p:nvSpPr>
        <p:spPr>
          <a:xfrm>
            <a:off x="4497853" y="2628019"/>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1" name="Rectangle 10">
            <a:extLst>
              <a:ext uri="{FF2B5EF4-FFF2-40B4-BE49-F238E27FC236}">
                <a16:creationId xmlns:a16="http://schemas.microsoft.com/office/drawing/2014/main" id="{005899AC-1396-427E-A6D3-8185AFC92849}"/>
              </a:ext>
            </a:extLst>
          </p:cNvPr>
          <p:cNvSpPr/>
          <p:nvPr/>
        </p:nvSpPr>
        <p:spPr>
          <a:xfrm>
            <a:off x="1038936" y="2628019"/>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79FDD241-25F6-4A0D-944A-2EA69238A3EF}"/>
              </a:ext>
            </a:extLst>
          </p:cNvPr>
          <p:cNvSpPr/>
          <p:nvPr/>
        </p:nvSpPr>
        <p:spPr>
          <a:xfrm>
            <a:off x="1038419" y="2628019"/>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5" name="Rectangle 14">
            <a:extLst>
              <a:ext uri="{FF2B5EF4-FFF2-40B4-BE49-F238E27FC236}">
                <a16:creationId xmlns:a16="http://schemas.microsoft.com/office/drawing/2014/main" id="{B7F39A0D-DC28-427D-9F61-882EB1530882}"/>
              </a:ext>
            </a:extLst>
          </p:cNvPr>
          <p:cNvSpPr/>
          <p:nvPr/>
        </p:nvSpPr>
        <p:spPr>
          <a:xfrm>
            <a:off x="1697821" y="2628019"/>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A059271A-BDEE-4425-A14B-3076EB91CE42}"/>
              </a:ext>
            </a:extLst>
          </p:cNvPr>
          <p:cNvSpPr/>
          <p:nvPr/>
        </p:nvSpPr>
        <p:spPr>
          <a:xfrm>
            <a:off x="3033007" y="2628019"/>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9" name="Rectangle 18">
            <a:extLst>
              <a:ext uri="{FF2B5EF4-FFF2-40B4-BE49-F238E27FC236}">
                <a16:creationId xmlns:a16="http://schemas.microsoft.com/office/drawing/2014/main" id="{12EA2C10-3AC8-4CD1-AE6B-791E804A5FEC}"/>
              </a:ext>
            </a:extLst>
          </p:cNvPr>
          <p:cNvSpPr/>
          <p:nvPr/>
        </p:nvSpPr>
        <p:spPr>
          <a:xfrm>
            <a:off x="3688521" y="2628019"/>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1" name="Rectangle 20">
            <a:extLst>
              <a:ext uri="{FF2B5EF4-FFF2-40B4-BE49-F238E27FC236}">
                <a16:creationId xmlns:a16="http://schemas.microsoft.com/office/drawing/2014/main" id="{07536CCB-EF6A-48D5-926F-86ADA0A255F0}"/>
              </a:ext>
            </a:extLst>
          </p:cNvPr>
          <p:cNvSpPr/>
          <p:nvPr/>
        </p:nvSpPr>
        <p:spPr>
          <a:xfrm>
            <a:off x="6379396" y="2628019"/>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3" name="Rectangle 22">
            <a:extLst>
              <a:ext uri="{FF2B5EF4-FFF2-40B4-BE49-F238E27FC236}">
                <a16:creationId xmlns:a16="http://schemas.microsoft.com/office/drawing/2014/main" id="{1ADC61F6-D63D-463D-B235-55AB1AA0227A}"/>
              </a:ext>
            </a:extLst>
          </p:cNvPr>
          <p:cNvSpPr/>
          <p:nvPr/>
        </p:nvSpPr>
        <p:spPr>
          <a:xfrm>
            <a:off x="7027933" y="2628019"/>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25" name="Connector: Elbow 24">
            <a:extLst>
              <a:ext uri="{FF2B5EF4-FFF2-40B4-BE49-F238E27FC236}">
                <a16:creationId xmlns:a16="http://schemas.microsoft.com/office/drawing/2014/main" id="{F8988CCC-F64A-4637-812B-F071AA0F5C32}"/>
              </a:ext>
            </a:extLst>
          </p:cNvPr>
          <p:cNvCxnSpPr>
            <a:cxnSpLocks/>
            <a:stCxn id="13" idx="0"/>
            <a:endCxn id="29" idx="0"/>
          </p:cNvCxnSpPr>
          <p:nvPr/>
        </p:nvCxnSpPr>
        <p:spPr>
          <a:xfrm rot="5400000" flipH="1" flipV="1">
            <a:off x="2205583" y="1790556"/>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C011AA-783B-461B-85B7-7EA2F99ED1EB}"/>
              </a:ext>
            </a:extLst>
          </p:cNvPr>
          <p:cNvSpPr/>
          <p:nvPr/>
        </p:nvSpPr>
        <p:spPr>
          <a:xfrm>
            <a:off x="1002544" y="262801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ECF62B4-C89B-48F4-A049-D3656D65A3B7}"/>
              </a:ext>
            </a:extLst>
          </p:cNvPr>
          <p:cNvSpPr/>
          <p:nvPr/>
        </p:nvSpPr>
        <p:spPr>
          <a:xfrm>
            <a:off x="3001681" y="262801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D96DD09-EBE5-439A-A595-44C285DBDB39}"/>
              </a:ext>
            </a:extLst>
          </p:cNvPr>
          <p:cNvSpPr/>
          <p:nvPr/>
        </p:nvSpPr>
        <p:spPr>
          <a:xfrm>
            <a:off x="6331995" y="262801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A2D4492-5AC7-4EB0-950A-5C33086AEFE1}"/>
              </a:ext>
            </a:extLst>
          </p:cNvPr>
          <p:cNvCxnSpPr>
            <a:cxnSpLocks/>
            <a:stCxn id="17" idx="0"/>
            <a:endCxn id="31" idx="0"/>
          </p:cNvCxnSpPr>
          <p:nvPr/>
        </p:nvCxnSpPr>
        <p:spPr>
          <a:xfrm rot="5400000" flipH="1" flipV="1">
            <a:off x="4868034" y="1122693"/>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C0B1253-ECA5-4F32-B2BC-4EDA7782F6DF}"/>
              </a:ext>
            </a:extLst>
          </p:cNvPr>
          <p:cNvSpPr/>
          <p:nvPr/>
        </p:nvSpPr>
        <p:spPr>
          <a:xfrm>
            <a:off x="8373559" y="2623469"/>
            <a:ext cx="1775227"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37" name="Rectangle 36">
            <a:extLst>
              <a:ext uri="{FF2B5EF4-FFF2-40B4-BE49-F238E27FC236}">
                <a16:creationId xmlns:a16="http://schemas.microsoft.com/office/drawing/2014/main" id="{352389B0-D962-4B86-9A36-D3879C67C3D2}"/>
              </a:ext>
            </a:extLst>
          </p:cNvPr>
          <p:cNvSpPr/>
          <p:nvPr/>
        </p:nvSpPr>
        <p:spPr>
          <a:xfrm>
            <a:off x="1549648" y="2397443"/>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39" name="Rectangle 38">
            <a:extLst>
              <a:ext uri="{FF2B5EF4-FFF2-40B4-BE49-F238E27FC236}">
                <a16:creationId xmlns:a16="http://schemas.microsoft.com/office/drawing/2014/main" id="{CB8D0D68-070E-4842-9802-803B4E355465}"/>
              </a:ext>
            </a:extLst>
          </p:cNvPr>
          <p:cNvSpPr/>
          <p:nvPr/>
        </p:nvSpPr>
        <p:spPr>
          <a:xfrm>
            <a:off x="4172976" y="2383792"/>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1" name="Rectangle 40">
            <a:extLst>
              <a:ext uri="{FF2B5EF4-FFF2-40B4-BE49-F238E27FC236}">
                <a16:creationId xmlns:a16="http://schemas.microsoft.com/office/drawing/2014/main" id="{2B0B6C00-4801-4FD0-8572-669B0CD523E4}"/>
              </a:ext>
            </a:extLst>
          </p:cNvPr>
          <p:cNvSpPr/>
          <p:nvPr/>
        </p:nvSpPr>
        <p:spPr>
          <a:xfrm>
            <a:off x="8338228" y="2632569"/>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B2160844-8FD2-48A7-92F7-607F625EB043}"/>
              </a:ext>
            </a:extLst>
          </p:cNvPr>
          <p:cNvCxnSpPr>
            <a:cxnSpLocks/>
            <a:stCxn id="21" idx="0"/>
            <a:endCxn id="41" idx="0"/>
          </p:cNvCxnSpPr>
          <p:nvPr/>
        </p:nvCxnSpPr>
        <p:spPr>
          <a:xfrm rot="16200000" flipH="1">
            <a:off x="7540455" y="1793431"/>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1C8FA8F7-EEAE-4415-BAE9-0F349CE31AAB}"/>
              </a:ext>
            </a:extLst>
          </p:cNvPr>
          <p:cNvSpPr/>
          <p:nvPr/>
        </p:nvSpPr>
        <p:spPr>
          <a:xfrm>
            <a:off x="6921898" y="2379607"/>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51" name="Rectangle 50">
            <a:extLst>
              <a:ext uri="{FF2B5EF4-FFF2-40B4-BE49-F238E27FC236}">
                <a16:creationId xmlns:a16="http://schemas.microsoft.com/office/drawing/2014/main" id="{11959E94-8169-49A5-B17E-61F693DBCD1A}"/>
              </a:ext>
            </a:extLst>
          </p:cNvPr>
          <p:cNvSpPr/>
          <p:nvPr/>
        </p:nvSpPr>
        <p:spPr>
          <a:xfrm>
            <a:off x="4458459" y="2627957"/>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6FE9BCD-7E6B-49B7-B6C1-DF8CB4FFACB8}"/>
              </a:ext>
            </a:extLst>
          </p:cNvPr>
          <p:cNvSpPr/>
          <p:nvPr/>
        </p:nvSpPr>
        <p:spPr>
          <a:xfrm>
            <a:off x="1001486" y="261438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eft Bracket 79">
            <a:extLst>
              <a:ext uri="{FF2B5EF4-FFF2-40B4-BE49-F238E27FC236}">
                <a16:creationId xmlns:a16="http://schemas.microsoft.com/office/drawing/2014/main" id="{0B95C286-8921-4345-A61A-17E0F30C5B1A}"/>
              </a:ext>
            </a:extLst>
          </p:cNvPr>
          <p:cNvSpPr/>
          <p:nvPr/>
        </p:nvSpPr>
        <p:spPr>
          <a:xfrm rot="16200000">
            <a:off x="5130204" y="-864594"/>
            <a:ext cx="926799" cy="911036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ket 80">
            <a:extLst>
              <a:ext uri="{FF2B5EF4-FFF2-40B4-BE49-F238E27FC236}">
                <a16:creationId xmlns:a16="http://schemas.microsoft.com/office/drawing/2014/main" id="{6E80C9E3-A322-4C88-B57B-6907063CE1CB}"/>
              </a:ext>
            </a:extLst>
          </p:cNvPr>
          <p:cNvSpPr/>
          <p:nvPr/>
        </p:nvSpPr>
        <p:spPr>
          <a:xfrm rot="16200000">
            <a:off x="4592015" y="-345123"/>
            <a:ext cx="235119" cy="732797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ket 81">
            <a:extLst>
              <a:ext uri="{FF2B5EF4-FFF2-40B4-BE49-F238E27FC236}">
                <a16:creationId xmlns:a16="http://schemas.microsoft.com/office/drawing/2014/main" id="{90CD8461-EB52-4F14-9D71-E2A9A75F56C3}"/>
              </a:ext>
            </a:extLst>
          </p:cNvPr>
          <p:cNvSpPr/>
          <p:nvPr/>
        </p:nvSpPr>
        <p:spPr>
          <a:xfrm rot="16200000">
            <a:off x="9026962" y="2581369"/>
            <a:ext cx="478113" cy="1778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a:extLst>
              <a:ext uri="{FF2B5EF4-FFF2-40B4-BE49-F238E27FC236}">
                <a16:creationId xmlns:a16="http://schemas.microsoft.com/office/drawing/2014/main" id="{649AE8CB-88B2-427F-A5CD-AE068C61E194}"/>
              </a:ext>
            </a:extLst>
          </p:cNvPr>
          <p:cNvSpPr/>
          <p:nvPr/>
        </p:nvSpPr>
        <p:spPr>
          <a:xfrm>
            <a:off x="3869534" y="3442517"/>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Used Capacity</a:t>
            </a:r>
          </a:p>
        </p:txBody>
      </p:sp>
      <p:sp>
        <p:nvSpPr>
          <p:cNvPr id="84" name="Rectangle 83">
            <a:extLst>
              <a:ext uri="{FF2B5EF4-FFF2-40B4-BE49-F238E27FC236}">
                <a16:creationId xmlns:a16="http://schemas.microsoft.com/office/drawing/2014/main" id="{9D943A2B-7614-4911-903C-79072FE9D353}"/>
              </a:ext>
            </a:extLst>
          </p:cNvPr>
          <p:cNvSpPr/>
          <p:nvPr/>
        </p:nvSpPr>
        <p:spPr>
          <a:xfrm>
            <a:off x="4601054" y="4162727"/>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Total Capacity</a:t>
            </a:r>
          </a:p>
        </p:txBody>
      </p:sp>
      <p:sp>
        <p:nvSpPr>
          <p:cNvPr id="85" name="Rectangle 84">
            <a:extLst>
              <a:ext uri="{FF2B5EF4-FFF2-40B4-BE49-F238E27FC236}">
                <a16:creationId xmlns:a16="http://schemas.microsoft.com/office/drawing/2014/main" id="{7A2CCE50-37CC-4E8B-A5DA-57F95EB8F173}"/>
              </a:ext>
            </a:extLst>
          </p:cNvPr>
          <p:cNvSpPr/>
          <p:nvPr/>
        </p:nvSpPr>
        <p:spPr>
          <a:xfrm>
            <a:off x="8451669" y="3709851"/>
            <a:ext cx="165027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Remaining Capacity</a:t>
            </a:r>
          </a:p>
        </p:txBody>
      </p:sp>
    </p:spTree>
    <p:extLst>
      <p:ext uri="{BB962C8B-B14F-4D97-AF65-F5344CB8AC3E}">
        <p14:creationId xmlns:p14="http://schemas.microsoft.com/office/powerpoint/2010/main" val="3226058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 </a:t>
            </a:r>
            <a:br>
              <a:rPr lang="en-US" dirty="0"/>
            </a:br>
            <a:r>
              <a:rPr lang="en-US" dirty="0" err="1"/>
              <a:t>revalidate_data</a:t>
            </a:r>
            <a:endParaRPr lang="en-US" dirty="0"/>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587829" y="1559535"/>
            <a:ext cx="8599175" cy="699847"/>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solidFill>
                  <a:srgbClr val="FF0000"/>
                </a:solidFill>
                <a:latin typeface="Courier New" panose="02070309020205020404" pitchFamily="49" charset="0"/>
                <a:cs typeface="Courier New" panose="02070309020205020404" pitchFamily="49" charset="0"/>
              </a:rPr>
              <a:t>revalidate_data</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09124123-2870-4479-99FF-49BD585D687D}"/>
              </a:ext>
            </a:extLst>
          </p:cNvPr>
          <p:cNvSpPr/>
          <p:nvPr/>
        </p:nvSpPr>
        <p:spPr>
          <a:xfrm>
            <a:off x="779401" y="4129263"/>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E19EB92-5DAC-4FB9-82FF-4DFD0F5267C5}"/>
              </a:ext>
            </a:extLst>
          </p:cNvPr>
          <p:cNvSpPr/>
          <p:nvPr/>
        </p:nvSpPr>
        <p:spPr>
          <a:xfrm>
            <a:off x="2303419" y="4129263"/>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9" name="Rectangle 8">
            <a:extLst>
              <a:ext uri="{FF2B5EF4-FFF2-40B4-BE49-F238E27FC236}">
                <a16:creationId xmlns:a16="http://schemas.microsoft.com/office/drawing/2014/main" id="{BDA954BE-1628-42A5-949B-F0B37A2715A5}"/>
              </a:ext>
            </a:extLst>
          </p:cNvPr>
          <p:cNvSpPr/>
          <p:nvPr/>
        </p:nvSpPr>
        <p:spPr>
          <a:xfrm>
            <a:off x="7939544" y="4129263"/>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765EA649-8184-4554-989C-DC88970DE247}"/>
              </a:ext>
            </a:extLst>
          </p:cNvPr>
          <p:cNvSpPr/>
          <p:nvPr/>
        </p:nvSpPr>
        <p:spPr>
          <a:xfrm>
            <a:off x="779401" y="41292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3" name="Rectangle 12">
            <a:extLst>
              <a:ext uri="{FF2B5EF4-FFF2-40B4-BE49-F238E27FC236}">
                <a16:creationId xmlns:a16="http://schemas.microsoft.com/office/drawing/2014/main" id="{2D005D47-EC41-4E70-A51E-49C7BD470BD4}"/>
              </a:ext>
            </a:extLst>
          </p:cNvPr>
          <p:cNvSpPr/>
          <p:nvPr/>
        </p:nvSpPr>
        <p:spPr>
          <a:xfrm>
            <a:off x="1438803" y="4129263"/>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8FEDD264-6B10-402E-B4CC-4A7939581500}"/>
              </a:ext>
            </a:extLst>
          </p:cNvPr>
          <p:cNvSpPr/>
          <p:nvPr/>
        </p:nvSpPr>
        <p:spPr>
          <a:xfrm>
            <a:off x="6130835" y="4129263"/>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7" name="Rectangle 16">
            <a:extLst>
              <a:ext uri="{FF2B5EF4-FFF2-40B4-BE49-F238E27FC236}">
                <a16:creationId xmlns:a16="http://schemas.microsoft.com/office/drawing/2014/main" id="{D6B612E2-41A8-4625-8BCE-A9C41D52AC89}"/>
              </a:ext>
            </a:extLst>
          </p:cNvPr>
          <p:cNvSpPr/>
          <p:nvPr/>
        </p:nvSpPr>
        <p:spPr>
          <a:xfrm>
            <a:off x="2599509" y="4129263"/>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9A34A625-572B-4030-BFB8-0D4CE0C5D026}"/>
              </a:ext>
            </a:extLst>
          </p:cNvPr>
          <p:cNvSpPr/>
          <p:nvPr/>
        </p:nvSpPr>
        <p:spPr>
          <a:xfrm>
            <a:off x="2598992" y="41292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1" name="Rectangle 20">
            <a:extLst>
              <a:ext uri="{FF2B5EF4-FFF2-40B4-BE49-F238E27FC236}">
                <a16:creationId xmlns:a16="http://schemas.microsoft.com/office/drawing/2014/main" id="{A1E8B776-BFE1-409B-8ED0-44B950BD9904}"/>
              </a:ext>
            </a:extLst>
          </p:cNvPr>
          <p:cNvSpPr/>
          <p:nvPr/>
        </p:nvSpPr>
        <p:spPr>
          <a:xfrm>
            <a:off x="3258394" y="4129263"/>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3" name="Rectangle 22">
            <a:extLst>
              <a:ext uri="{FF2B5EF4-FFF2-40B4-BE49-F238E27FC236}">
                <a16:creationId xmlns:a16="http://schemas.microsoft.com/office/drawing/2014/main" id="{16B5F6F3-A886-40F1-B649-7B677C5AA942}"/>
              </a:ext>
            </a:extLst>
          </p:cNvPr>
          <p:cNvSpPr/>
          <p:nvPr/>
        </p:nvSpPr>
        <p:spPr>
          <a:xfrm>
            <a:off x="4593580" y="41292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5" name="Rectangle 24">
            <a:extLst>
              <a:ext uri="{FF2B5EF4-FFF2-40B4-BE49-F238E27FC236}">
                <a16:creationId xmlns:a16="http://schemas.microsoft.com/office/drawing/2014/main" id="{EFF5A024-93DA-4412-B382-3BDCF7E3576C}"/>
              </a:ext>
            </a:extLst>
          </p:cNvPr>
          <p:cNvSpPr/>
          <p:nvPr/>
        </p:nvSpPr>
        <p:spPr>
          <a:xfrm>
            <a:off x="5249094" y="4129263"/>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7" name="Rectangle 26">
            <a:extLst>
              <a:ext uri="{FF2B5EF4-FFF2-40B4-BE49-F238E27FC236}">
                <a16:creationId xmlns:a16="http://schemas.microsoft.com/office/drawing/2014/main" id="{446D8F54-8BE4-435E-973D-F67CB0F6B03C}"/>
              </a:ext>
            </a:extLst>
          </p:cNvPr>
          <p:cNvSpPr/>
          <p:nvPr/>
        </p:nvSpPr>
        <p:spPr>
          <a:xfrm>
            <a:off x="7933509" y="4129263"/>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9" name="Rectangle 28">
            <a:extLst>
              <a:ext uri="{FF2B5EF4-FFF2-40B4-BE49-F238E27FC236}">
                <a16:creationId xmlns:a16="http://schemas.microsoft.com/office/drawing/2014/main" id="{D0844495-983F-45C3-A0FD-D3636FF11AB6}"/>
              </a:ext>
            </a:extLst>
          </p:cNvPr>
          <p:cNvSpPr/>
          <p:nvPr/>
        </p:nvSpPr>
        <p:spPr>
          <a:xfrm>
            <a:off x="8588506" y="4129263"/>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31" name="Connector: Elbow 30">
            <a:extLst>
              <a:ext uri="{FF2B5EF4-FFF2-40B4-BE49-F238E27FC236}">
                <a16:creationId xmlns:a16="http://schemas.microsoft.com/office/drawing/2014/main" id="{1822AD2A-D683-4169-99EB-4C881A8F51E6}"/>
              </a:ext>
            </a:extLst>
          </p:cNvPr>
          <p:cNvCxnSpPr>
            <a:cxnSpLocks/>
            <a:stCxn id="19" idx="0"/>
            <a:endCxn id="37" idx="0"/>
          </p:cNvCxnSpPr>
          <p:nvPr/>
        </p:nvCxnSpPr>
        <p:spPr>
          <a:xfrm rot="5400000" flipH="1" flipV="1">
            <a:off x="3766156" y="3291800"/>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D12E461-210B-4993-9DE2-6034D17A677B}"/>
              </a:ext>
            </a:extLst>
          </p:cNvPr>
          <p:cNvCxnSpPr>
            <a:cxnSpLocks/>
            <a:stCxn id="11" idx="0"/>
            <a:endCxn id="35" idx="0"/>
          </p:cNvCxnSpPr>
          <p:nvPr/>
        </p:nvCxnSpPr>
        <p:spPr>
          <a:xfrm rot="5400000" flipH="1" flipV="1">
            <a:off x="1856792" y="3381573"/>
            <a:ext cx="1" cy="1495381"/>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7F8D94-2084-406E-8108-2AF3F67D5600}"/>
              </a:ext>
            </a:extLst>
          </p:cNvPr>
          <p:cNvSpPr/>
          <p:nvPr/>
        </p:nvSpPr>
        <p:spPr>
          <a:xfrm>
            <a:off x="2563117" y="41292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8BD5AB-5D08-40E8-98C5-2BD54790CCE3}"/>
              </a:ext>
            </a:extLst>
          </p:cNvPr>
          <p:cNvSpPr/>
          <p:nvPr/>
        </p:nvSpPr>
        <p:spPr>
          <a:xfrm>
            <a:off x="4562254" y="41292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8134D0C-658F-48D3-9AD1-5CE0053FF7B1}"/>
              </a:ext>
            </a:extLst>
          </p:cNvPr>
          <p:cNvSpPr/>
          <p:nvPr/>
        </p:nvSpPr>
        <p:spPr>
          <a:xfrm>
            <a:off x="7892568" y="4129262"/>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B59BB1F6-4D10-4E79-A478-564A6681FD0D}"/>
              </a:ext>
            </a:extLst>
          </p:cNvPr>
          <p:cNvCxnSpPr>
            <a:cxnSpLocks/>
            <a:stCxn id="23" idx="0"/>
            <a:endCxn id="39" idx="0"/>
          </p:cNvCxnSpPr>
          <p:nvPr/>
        </p:nvCxnSpPr>
        <p:spPr>
          <a:xfrm rot="5400000" flipH="1" flipV="1">
            <a:off x="6428607" y="2623937"/>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5EE2694-A3DE-4C04-88F7-1D7757F427B8}"/>
              </a:ext>
            </a:extLst>
          </p:cNvPr>
          <p:cNvSpPr/>
          <p:nvPr/>
        </p:nvSpPr>
        <p:spPr>
          <a:xfrm>
            <a:off x="9934132" y="4124713"/>
            <a:ext cx="1622143"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45" name="Rectangle 44">
            <a:extLst>
              <a:ext uri="{FF2B5EF4-FFF2-40B4-BE49-F238E27FC236}">
                <a16:creationId xmlns:a16="http://schemas.microsoft.com/office/drawing/2014/main" id="{C2FC179C-4D5C-40AE-BF8C-4B28713D9943}"/>
              </a:ext>
            </a:extLst>
          </p:cNvPr>
          <p:cNvSpPr/>
          <p:nvPr/>
        </p:nvSpPr>
        <p:spPr>
          <a:xfrm>
            <a:off x="1276391" y="3661629"/>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7" name="Rectangle 46">
            <a:extLst>
              <a:ext uri="{FF2B5EF4-FFF2-40B4-BE49-F238E27FC236}">
                <a16:creationId xmlns:a16="http://schemas.microsoft.com/office/drawing/2014/main" id="{DDC5E65B-E152-4875-A713-48AE6FF18AF5}"/>
              </a:ext>
            </a:extLst>
          </p:cNvPr>
          <p:cNvSpPr/>
          <p:nvPr/>
        </p:nvSpPr>
        <p:spPr>
          <a:xfrm>
            <a:off x="3121113" y="3661629"/>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9" name="Rectangle 48">
            <a:extLst>
              <a:ext uri="{FF2B5EF4-FFF2-40B4-BE49-F238E27FC236}">
                <a16:creationId xmlns:a16="http://schemas.microsoft.com/office/drawing/2014/main" id="{D6FB8D9F-E96C-4D58-B753-CC9BD7E02DA0}"/>
              </a:ext>
            </a:extLst>
          </p:cNvPr>
          <p:cNvSpPr/>
          <p:nvPr/>
        </p:nvSpPr>
        <p:spPr>
          <a:xfrm>
            <a:off x="5775535" y="3661629"/>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51" name="Rectangle 50">
            <a:extLst>
              <a:ext uri="{FF2B5EF4-FFF2-40B4-BE49-F238E27FC236}">
                <a16:creationId xmlns:a16="http://schemas.microsoft.com/office/drawing/2014/main" id="{72A53A1F-D974-4E68-9834-ED35B806869E}"/>
              </a:ext>
            </a:extLst>
          </p:cNvPr>
          <p:cNvSpPr/>
          <p:nvPr/>
        </p:nvSpPr>
        <p:spPr>
          <a:xfrm>
            <a:off x="9898801" y="413381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2A7DEDED-6378-455E-B97F-4678ADF1B67C}"/>
              </a:ext>
            </a:extLst>
          </p:cNvPr>
          <p:cNvCxnSpPr>
            <a:cxnSpLocks/>
            <a:stCxn id="27" idx="0"/>
            <a:endCxn id="51" idx="0"/>
          </p:cNvCxnSpPr>
          <p:nvPr/>
        </p:nvCxnSpPr>
        <p:spPr>
          <a:xfrm rot="16200000" flipH="1">
            <a:off x="9099413" y="3293060"/>
            <a:ext cx="4550" cy="167695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6560183-F0F5-4E94-AB58-C83080F05545}"/>
              </a:ext>
            </a:extLst>
          </p:cNvPr>
          <p:cNvSpPr/>
          <p:nvPr/>
        </p:nvSpPr>
        <p:spPr>
          <a:xfrm>
            <a:off x="8512219" y="3657080"/>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57" name="Rectangle 56">
            <a:extLst>
              <a:ext uri="{FF2B5EF4-FFF2-40B4-BE49-F238E27FC236}">
                <a16:creationId xmlns:a16="http://schemas.microsoft.com/office/drawing/2014/main" id="{0F31AFB6-2BB7-4385-AE6F-FE471C6623C9}"/>
              </a:ext>
            </a:extLst>
          </p:cNvPr>
          <p:cNvSpPr/>
          <p:nvPr/>
        </p:nvSpPr>
        <p:spPr>
          <a:xfrm>
            <a:off x="3176975" y="5313308"/>
            <a:ext cx="881742" cy="109317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Container</a:t>
            </a:r>
          </a:p>
        </p:txBody>
      </p:sp>
      <p:sp>
        <p:nvSpPr>
          <p:cNvPr id="59" name="Rectangle 58">
            <a:extLst>
              <a:ext uri="{FF2B5EF4-FFF2-40B4-BE49-F238E27FC236}">
                <a16:creationId xmlns:a16="http://schemas.microsoft.com/office/drawing/2014/main" id="{2F8FC2E5-DDF1-449D-87EA-3CB3D7A54AEF}"/>
              </a:ext>
            </a:extLst>
          </p:cNvPr>
          <p:cNvSpPr/>
          <p:nvPr/>
        </p:nvSpPr>
        <p:spPr>
          <a:xfrm>
            <a:off x="3176975" y="5547594"/>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61" name="Rectangle 60">
            <a:extLst>
              <a:ext uri="{FF2B5EF4-FFF2-40B4-BE49-F238E27FC236}">
                <a16:creationId xmlns:a16="http://schemas.microsoft.com/office/drawing/2014/main" id="{0164C691-3F05-4386-847D-25ECE5F53FC5}"/>
              </a:ext>
            </a:extLst>
          </p:cNvPr>
          <p:cNvSpPr/>
          <p:nvPr/>
        </p:nvSpPr>
        <p:spPr>
          <a:xfrm>
            <a:off x="3176975" y="5834031"/>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63" name="Rectangle 62">
            <a:extLst>
              <a:ext uri="{FF2B5EF4-FFF2-40B4-BE49-F238E27FC236}">
                <a16:creationId xmlns:a16="http://schemas.microsoft.com/office/drawing/2014/main" id="{F68C981F-D91E-4387-944D-8428117C5A7F}"/>
              </a:ext>
            </a:extLst>
          </p:cNvPr>
          <p:cNvSpPr/>
          <p:nvPr/>
        </p:nvSpPr>
        <p:spPr>
          <a:xfrm>
            <a:off x="3176975" y="6120042"/>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cxnSp>
        <p:nvCxnSpPr>
          <p:cNvPr id="65" name="Connector: Elbow 64">
            <a:extLst>
              <a:ext uri="{FF2B5EF4-FFF2-40B4-BE49-F238E27FC236}">
                <a16:creationId xmlns:a16="http://schemas.microsoft.com/office/drawing/2014/main" id="{9A39B124-F332-46CA-9FB3-A26CE501AF9A}"/>
              </a:ext>
            </a:extLst>
          </p:cNvPr>
          <p:cNvCxnSpPr>
            <a:cxnSpLocks/>
            <a:stCxn id="59" idx="1"/>
            <a:endCxn id="67" idx="2"/>
          </p:cNvCxnSpPr>
          <p:nvPr/>
        </p:nvCxnSpPr>
        <p:spPr>
          <a:xfrm rot="10800000">
            <a:off x="777657" y="4910581"/>
            <a:ext cx="2399319" cy="780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2DEEA49-E909-44FB-A7BA-52989A466CF0}"/>
              </a:ext>
            </a:extLst>
          </p:cNvPr>
          <p:cNvSpPr/>
          <p:nvPr/>
        </p:nvSpPr>
        <p:spPr>
          <a:xfrm>
            <a:off x="736290" y="412471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0725FDE-9768-4338-B221-A512C945751E}"/>
              </a:ext>
            </a:extLst>
          </p:cNvPr>
          <p:cNvSpPr/>
          <p:nvPr/>
        </p:nvSpPr>
        <p:spPr>
          <a:xfrm>
            <a:off x="11517982" y="4120163"/>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Connector: Elbow 72">
            <a:extLst>
              <a:ext uri="{FF2B5EF4-FFF2-40B4-BE49-F238E27FC236}">
                <a16:creationId xmlns:a16="http://schemas.microsoft.com/office/drawing/2014/main" id="{A406690C-67C4-4B4F-8086-6508697649CC}"/>
              </a:ext>
            </a:extLst>
          </p:cNvPr>
          <p:cNvCxnSpPr>
            <a:cxnSpLocks/>
            <a:stCxn id="63" idx="3"/>
            <a:endCxn id="69" idx="2"/>
          </p:cNvCxnSpPr>
          <p:nvPr/>
        </p:nvCxnSpPr>
        <p:spPr>
          <a:xfrm flipV="1">
            <a:off x="4058717" y="4906031"/>
            <a:ext cx="7500631" cy="1357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BBB444B3-260B-46C8-BEBC-12FC9C2DE34C}"/>
              </a:ext>
            </a:extLst>
          </p:cNvPr>
          <p:cNvSpPr txBox="1">
            <a:spLocks/>
          </p:cNvSpPr>
          <p:nvPr/>
        </p:nvSpPr>
        <p:spPr>
          <a:xfrm>
            <a:off x="587829" y="2334428"/>
            <a:ext cx="10515600" cy="52106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content of buffer was modified without container knowing it then Last pointer might be invalid.</a:t>
            </a:r>
          </a:p>
          <a:p>
            <a:pPr marL="0" indent="0">
              <a:buNone/>
            </a:pPr>
            <a:r>
              <a:rPr lang="en-US" dirty="0" err="1"/>
              <a:t>revalidata_data</a:t>
            </a:r>
            <a:r>
              <a:rPr lang="en-US" dirty="0"/>
              <a:t> reruns validation algorithm that verified linked list correctness and fixes Last pointer.</a:t>
            </a:r>
          </a:p>
        </p:txBody>
      </p:sp>
      <p:cxnSp>
        <p:nvCxnSpPr>
          <p:cNvPr id="85" name="Connector: Elbow 84">
            <a:extLst>
              <a:ext uri="{FF2B5EF4-FFF2-40B4-BE49-F238E27FC236}">
                <a16:creationId xmlns:a16="http://schemas.microsoft.com/office/drawing/2014/main" id="{9C735B1B-B769-4D8A-B847-BE82CDC45AE2}"/>
              </a:ext>
            </a:extLst>
          </p:cNvPr>
          <p:cNvCxnSpPr>
            <a:cxnSpLocks/>
            <a:stCxn id="61" idx="3"/>
            <a:endCxn id="39" idx="2"/>
          </p:cNvCxnSpPr>
          <p:nvPr/>
        </p:nvCxnSpPr>
        <p:spPr>
          <a:xfrm flipV="1">
            <a:off x="4058717" y="4915130"/>
            <a:ext cx="3875217" cy="1062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E11F754-B259-49F8-A0CD-C8DC7618A840}"/>
              </a:ext>
            </a:extLst>
          </p:cNvPr>
          <p:cNvCxnSpPr>
            <a:cxnSpLocks/>
            <a:stCxn id="61" idx="3"/>
            <a:endCxn id="37" idx="2"/>
          </p:cNvCxnSpPr>
          <p:nvPr/>
        </p:nvCxnSpPr>
        <p:spPr>
          <a:xfrm flipV="1">
            <a:off x="4058717" y="4915130"/>
            <a:ext cx="544903" cy="1062120"/>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Content Placeholder 2">
            <a:extLst>
              <a:ext uri="{FF2B5EF4-FFF2-40B4-BE49-F238E27FC236}">
                <a16:creationId xmlns:a16="http://schemas.microsoft.com/office/drawing/2014/main" id="{BF0FCB5D-9B01-474C-942D-BE4627333A9D}"/>
              </a:ext>
            </a:extLst>
          </p:cNvPr>
          <p:cNvSpPr txBox="1">
            <a:spLocks/>
          </p:cNvSpPr>
          <p:nvPr/>
        </p:nvSpPr>
        <p:spPr>
          <a:xfrm>
            <a:off x="587829" y="2950182"/>
            <a:ext cx="10515600" cy="521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 the example below another element was added to the buffer. Running revalidation brings container state back to the state of the buffer by adjusting Last pointer to point to the newly added element </a:t>
            </a:r>
          </a:p>
        </p:txBody>
      </p:sp>
    </p:spTree>
    <p:extLst>
      <p:ext uri="{BB962C8B-B14F-4D97-AF65-F5344CB8AC3E}">
        <p14:creationId xmlns:p14="http://schemas.microsoft.com/office/powerpoint/2010/main" val="3520267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70"/>
            <a:ext cx="8599175" cy="958824"/>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range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0B188B47-97A5-4AFC-8276-6CE5F5474374}"/>
              </a:ext>
            </a:extLst>
          </p:cNvPr>
          <p:cNvSpPr/>
          <p:nvPr/>
        </p:nvSpPr>
        <p:spPr>
          <a:xfrm>
            <a:off x="752360" y="2576706"/>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9480F9C-E69C-44AE-BAA6-E64394A1AA2A}"/>
              </a:ext>
            </a:extLst>
          </p:cNvPr>
          <p:cNvSpPr/>
          <p:nvPr/>
        </p:nvSpPr>
        <p:spPr>
          <a:xfrm>
            <a:off x="6092912" y="2576706"/>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31A57692-BCA2-4ACB-94CF-09829F4ED87B}"/>
              </a:ext>
            </a:extLst>
          </p:cNvPr>
          <p:cNvSpPr/>
          <p:nvPr/>
        </p:nvSpPr>
        <p:spPr>
          <a:xfrm>
            <a:off x="4211794" y="2576706"/>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7" name="Rectangle 16">
            <a:extLst>
              <a:ext uri="{FF2B5EF4-FFF2-40B4-BE49-F238E27FC236}">
                <a16:creationId xmlns:a16="http://schemas.microsoft.com/office/drawing/2014/main" id="{B2631F28-0A17-42D9-824F-EDAF0786F96F}"/>
              </a:ext>
            </a:extLst>
          </p:cNvPr>
          <p:cNvSpPr/>
          <p:nvPr/>
        </p:nvSpPr>
        <p:spPr>
          <a:xfrm>
            <a:off x="752877" y="2576706"/>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CA5ECC11-5A55-4309-A48A-0A48D561DB93}"/>
              </a:ext>
            </a:extLst>
          </p:cNvPr>
          <p:cNvSpPr/>
          <p:nvPr/>
        </p:nvSpPr>
        <p:spPr>
          <a:xfrm>
            <a:off x="752360" y="2576706"/>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1" name="Rectangle 20">
            <a:extLst>
              <a:ext uri="{FF2B5EF4-FFF2-40B4-BE49-F238E27FC236}">
                <a16:creationId xmlns:a16="http://schemas.microsoft.com/office/drawing/2014/main" id="{F092B49C-ABA8-46DD-8A1B-EB877F308E9E}"/>
              </a:ext>
            </a:extLst>
          </p:cNvPr>
          <p:cNvSpPr/>
          <p:nvPr/>
        </p:nvSpPr>
        <p:spPr>
          <a:xfrm>
            <a:off x="1411762" y="2576706"/>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3" name="Rectangle 22">
            <a:extLst>
              <a:ext uri="{FF2B5EF4-FFF2-40B4-BE49-F238E27FC236}">
                <a16:creationId xmlns:a16="http://schemas.microsoft.com/office/drawing/2014/main" id="{00BC69D6-870D-4178-80D5-4D5F968B72C4}"/>
              </a:ext>
            </a:extLst>
          </p:cNvPr>
          <p:cNvSpPr/>
          <p:nvPr/>
        </p:nvSpPr>
        <p:spPr>
          <a:xfrm>
            <a:off x="2746948" y="2576706"/>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5" name="Rectangle 24">
            <a:extLst>
              <a:ext uri="{FF2B5EF4-FFF2-40B4-BE49-F238E27FC236}">
                <a16:creationId xmlns:a16="http://schemas.microsoft.com/office/drawing/2014/main" id="{C6B90A65-0FDA-4A69-988F-DE516E0DD6F9}"/>
              </a:ext>
            </a:extLst>
          </p:cNvPr>
          <p:cNvSpPr/>
          <p:nvPr/>
        </p:nvSpPr>
        <p:spPr>
          <a:xfrm>
            <a:off x="3402462" y="2576706"/>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7" name="Rectangle 26">
            <a:extLst>
              <a:ext uri="{FF2B5EF4-FFF2-40B4-BE49-F238E27FC236}">
                <a16:creationId xmlns:a16="http://schemas.microsoft.com/office/drawing/2014/main" id="{51466FB1-0FB8-4E76-A819-3D08D42719CB}"/>
              </a:ext>
            </a:extLst>
          </p:cNvPr>
          <p:cNvSpPr/>
          <p:nvPr/>
        </p:nvSpPr>
        <p:spPr>
          <a:xfrm>
            <a:off x="6093337" y="2576706"/>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9" name="Rectangle 28">
            <a:extLst>
              <a:ext uri="{FF2B5EF4-FFF2-40B4-BE49-F238E27FC236}">
                <a16:creationId xmlns:a16="http://schemas.microsoft.com/office/drawing/2014/main" id="{5FEDF464-FDC1-4483-B8C4-26793F86946D}"/>
              </a:ext>
            </a:extLst>
          </p:cNvPr>
          <p:cNvSpPr/>
          <p:nvPr/>
        </p:nvSpPr>
        <p:spPr>
          <a:xfrm>
            <a:off x="6741874" y="2576706"/>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31" name="Connector: Elbow 30">
            <a:extLst>
              <a:ext uri="{FF2B5EF4-FFF2-40B4-BE49-F238E27FC236}">
                <a16:creationId xmlns:a16="http://schemas.microsoft.com/office/drawing/2014/main" id="{7D6E188F-D51C-428C-BF48-3EA25310DEBD}"/>
              </a:ext>
            </a:extLst>
          </p:cNvPr>
          <p:cNvCxnSpPr>
            <a:cxnSpLocks/>
            <a:stCxn id="19" idx="0"/>
            <a:endCxn id="37" idx="0"/>
          </p:cNvCxnSpPr>
          <p:nvPr/>
        </p:nvCxnSpPr>
        <p:spPr>
          <a:xfrm rot="5400000" flipH="1" flipV="1">
            <a:off x="1919524" y="1739243"/>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41004DD-2E6D-49AD-A189-B6B5CE73B8EA}"/>
              </a:ext>
            </a:extLst>
          </p:cNvPr>
          <p:cNvSpPr/>
          <p:nvPr/>
        </p:nvSpPr>
        <p:spPr>
          <a:xfrm>
            <a:off x="716485" y="2576705"/>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967E93C-35CE-419C-976F-637D00E24216}"/>
              </a:ext>
            </a:extLst>
          </p:cNvPr>
          <p:cNvSpPr/>
          <p:nvPr/>
        </p:nvSpPr>
        <p:spPr>
          <a:xfrm>
            <a:off x="2715622" y="2576705"/>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4E0E7F-0D64-4A12-AC2E-5AA9EE0C2575}"/>
              </a:ext>
            </a:extLst>
          </p:cNvPr>
          <p:cNvSpPr/>
          <p:nvPr/>
        </p:nvSpPr>
        <p:spPr>
          <a:xfrm>
            <a:off x="6045936" y="2576705"/>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6BCEE12A-1F14-4688-AC92-21BDE11A981E}"/>
              </a:ext>
            </a:extLst>
          </p:cNvPr>
          <p:cNvCxnSpPr>
            <a:cxnSpLocks/>
            <a:stCxn id="23" idx="0"/>
            <a:endCxn id="39" idx="0"/>
          </p:cNvCxnSpPr>
          <p:nvPr/>
        </p:nvCxnSpPr>
        <p:spPr>
          <a:xfrm rot="5400000" flipH="1" flipV="1">
            <a:off x="4581975" y="1071380"/>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8F80464-EE43-4E01-8459-4D9BD67DFF16}"/>
              </a:ext>
            </a:extLst>
          </p:cNvPr>
          <p:cNvSpPr/>
          <p:nvPr/>
        </p:nvSpPr>
        <p:spPr>
          <a:xfrm>
            <a:off x="8087501" y="2572156"/>
            <a:ext cx="359814"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47" name="Rectangle 46">
            <a:extLst>
              <a:ext uri="{FF2B5EF4-FFF2-40B4-BE49-F238E27FC236}">
                <a16:creationId xmlns:a16="http://schemas.microsoft.com/office/drawing/2014/main" id="{F494082F-FBAF-4983-8E76-B1D9831C81A4}"/>
              </a:ext>
            </a:extLst>
          </p:cNvPr>
          <p:cNvSpPr/>
          <p:nvPr/>
        </p:nvSpPr>
        <p:spPr>
          <a:xfrm>
            <a:off x="1263589" y="2346130"/>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9" name="Rectangle 48">
            <a:extLst>
              <a:ext uri="{FF2B5EF4-FFF2-40B4-BE49-F238E27FC236}">
                <a16:creationId xmlns:a16="http://schemas.microsoft.com/office/drawing/2014/main" id="{2DA8338C-ED79-481D-81E0-3CFAB5B90D9C}"/>
              </a:ext>
            </a:extLst>
          </p:cNvPr>
          <p:cNvSpPr/>
          <p:nvPr/>
        </p:nvSpPr>
        <p:spPr>
          <a:xfrm>
            <a:off x="3886917" y="2332479"/>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51" name="Rectangle 50">
            <a:extLst>
              <a:ext uri="{FF2B5EF4-FFF2-40B4-BE49-F238E27FC236}">
                <a16:creationId xmlns:a16="http://schemas.microsoft.com/office/drawing/2014/main" id="{F98E4F64-5319-481B-8218-E2C5C7410FCC}"/>
              </a:ext>
            </a:extLst>
          </p:cNvPr>
          <p:cNvSpPr/>
          <p:nvPr/>
        </p:nvSpPr>
        <p:spPr>
          <a:xfrm>
            <a:off x="8052169" y="2581256"/>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C304EE70-9480-4016-89CC-DC104780B18E}"/>
              </a:ext>
            </a:extLst>
          </p:cNvPr>
          <p:cNvCxnSpPr>
            <a:cxnSpLocks/>
            <a:stCxn id="27" idx="0"/>
            <a:endCxn id="51" idx="0"/>
          </p:cNvCxnSpPr>
          <p:nvPr/>
        </p:nvCxnSpPr>
        <p:spPr>
          <a:xfrm rot="16200000" flipH="1">
            <a:off x="7254396" y="1742118"/>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CACCA8E-DCA9-4254-A8E4-F57B3F0F6AAF}"/>
              </a:ext>
            </a:extLst>
          </p:cNvPr>
          <p:cNvSpPr/>
          <p:nvPr/>
        </p:nvSpPr>
        <p:spPr>
          <a:xfrm>
            <a:off x="6635839" y="2328294"/>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59" name="Rectangle 58">
            <a:extLst>
              <a:ext uri="{FF2B5EF4-FFF2-40B4-BE49-F238E27FC236}">
                <a16:creationId xmlns:a16="http://schemas.microsoft.com/office/drawing/2014/main" id="{1D7FC9CB-AEB9-4922-883A-75018BA661E6}"/>
              </a:ext>
            </a:extLst>
          </p:cNvPr>
          <p:cNvSpPr/>
          <p:nvPr/>
        </p:nvSpPr>
        <p:spPr>
          <a:xfrm>
            <a:off x="11447898" y="3310266"/>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C5AD082-1690-4CBE-A9AA-ACBD20F05C81}"/>
              </a:ext>
            </a:extLst>
          </p:cNvPr>
          <p:cNvSpPr/>
          <p:nvPr/>
        </p:nvSpPr>
        <p:spPr>
          <a:xfrm>
            <a:off x="1411762" y="3308870"/>
            <a:ext cx="881742" cy="3835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63" name="Rectangle 62">
            <a:extLst>
              <a:ext uri="{FF2B5EF4-FFF2-40B4-BE49-F238E27FC236}">
                <a16:creationId xmlns:a16="http://schemas.microsoft.com/office/drawing/2014/main" id="{3F653AB0-894E-4A58-BCC7-D2017DBC5310}"/>
              </a:ext>
            </a:extLst>
          </p:cNvPr>
          <p:cNvSpPr/>
          <p:nvPr/>
        </p:nvSpPr>
        <p:spPr>
          <a:xfrm>
            <a:off x="1411762" y="3497046"/>
            <a:ext cx="881742" cy="19539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sp>
        <p:nvSpPr>
          <p:cNvPr id="85" name="Rectangle 84">
            <a:extLst>
              <a:ext uri="{FF2B5EF4-FFF2-40B4-BE49-F238E27FC236}">
                <a16:creationId xmlns:a16="http://schemas.microsoft.com/office/drawing/2014/main" id="{B0E3EA81-D3F2-4B12-BD75-853EFB935129}"/>
              </a:ext>
            </a:extLst>
          </p:cNvPr>
          <p:cNvSpPr/>
          <p:nvPr/>
        </p:nvSpPr>
        <p:spPr>
          <a:xfrm>
            <a:off x="4496450" y="3249555"/>
            <a:ext cx="1372146" cy="8213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dirty="0" err="1">
                <a:solidFill>
                  <a:schemeClr val="bg1"/>
                </a:solidFill>
                <a:latin typeface="Courier New" panose="02070309020205020404" pitchFamily="49" charset="0"/>
                <a:cs typeface="Courier New" panose="02070309020205020404" pitchFamily="49" charset="0"/>
              </a:rPr>
              <a:t>range_t</a:t>
            </a:r>
            <a:endParaRPr lang="en-US" sz="800" dirty="0">
              <a:solidFill>
                <a:schemeClr val="bg1"/>
              </a:solidFill>
              <a:latin typeface="Courier New" panose="02070309020205020404" pitchFamily="49" charset="0"/>
              <a:cs typeface="Courier New" panose="02070309020205020404" pitchFamily="49" charset="0"/>
            </a:endParaRPr>
          </a:p>
        </p:txBody>
      </p:sp>
      <p:sp>
        <p:nvSpPr>
          <p:cNvPr id="87" name="Rectangle 86">
            <a:extLst>
              <a:ext uri="{FF2B5EF4-FFF2-40B4-BE49-F238E27FC236}">
                <a16:creationId xmlns:a16="http://schemas.microsoft.com/office/drawing/2014/main" id="{96B26CAA-9420-4F61-B9EA-6ABB8F6B2EC6}"/>
              </a:ext>
            </a:extLst>
          </p:cNvPr>
          <p:cNvSpPr/>
          <p:nvPr/>
        </p:nvSpPr>
        <p:spPr>
          <a:xfrm>
            <a:off x="4496450" y="3852881"/>
            <a:ext cx="1372145"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buffer_begin</a:t>
            </a:r>
            <a:endParaRPr lang="en-US" sz="800" dirty="0">
              <a:solidFill>
                <a:schemeClr val="tx1"/>
              </a:solidFill>
              <a:latin typeface="Courier New" panose="02070309020205020404" pitchFamily="49" charset="0"/>
              <a:cs typeface="Courier New" panose="02070309020205020404" pitchFamily="49" charset="0"/>
            </a:endParaRPr>
          </a:p>
        </p:txBody>
      </p:sp>
      <p:sp>
        <p:nvSpPr>
          <p:cNvPr id="89" name="Rectangle 88">
            <a:extLst>
              <a:ext uri="{FF2B5EF4-FFF2-40B4-BE49-F238E27FC236}">
                <a16:creationId xmlns:a16="http://schemas.microsoft.com/office/drawing/2014/main" id="{ED7A7989-C57E-40B9-8C89-D76077CAC9DE}"/>
              </a:ext>
            </a:extLst>
          </p:cNvPr>
          <p:cNvSpPr/>
          <p:nvPr/>
        </p:nvSpPr>
        <p:spPr>
          <a:xfrm>
            <a:off x="4496449" y="3639452"/>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data_end</a:t>
            </a:r>
            <a:endParaRPr lang="en-US" sz="800" dirty="0">
              <a:solidFill>
                <a:schemeClr val="tx1"/>
              </a:solidFill>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2B8E45E7-7A71-4C6B-85B8-3B217B4BB9A5}"/>
              </a:ext>
            </a:extLst>
          </p:cNvPr>
          <p:cNvSpPr/>
          <p:nvPr/>
        </p:nvSpPr>
        <p:spPr>
          <a:xfrm>
            <a:off x="4496449" y="3428095"/>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buffer_end</a:t>
            </a:r>
            <a:endParaRPr lang="en-US" sz="800" dirty="0">
              <a:solidFill>
                <a:schemeClr val="tx1"/>
              </a:solidFill>
              <a:latin typeface="Courier New" panose="02070309020205020404" pitchFamily="49" charset="0"/>
              <a:cs typeface="Courier New" panose="02070309020205020404" pitchFamily="49" charset="0"/>
            </a:endParaRPr>
          </a:p>
        </p:txBody>
      </p:sp>
      <p:cxnSp>
        <p:nvCxnSpPr>
          <p:cNvPr id="115" name="Connector: Elbow 114">
            <a:extLst>
              <a:ext uri="{FF2B5EF4-FFF2-40B4-BE49-F238E27FC236}">
                <a16:creationId xmlns:a16="http://schemas.microsoft.com/office/drawing/2014/main" id="{151A1593-74A7-439D-BFCA-48F7BED60520}"/>
              </a:ext>
            </a:extLst>
          </p:cNvPr>
          <p:cNvCxnSpPr>
            <a:cxnSpLocks/>
            <a:stCxn id="87" idx="1"/>
            <a:endCxn id="37" idx="2"/>
          </p:cNvCxnSpPr>
          <p:nvPr/>
        </p:nvCxnSpPr>
        <p:spPr>
          <a:xfrm rot="10800000">
            <a:off x="2756988" y="3167140"/>
            <a:ext cx="1739462" cy="793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EAAF15A-BD17-425B-88DF-CB0D0C9796EA}"/>
              </a:ext>
            </a:extLst>
          </p:cNvPr>
          <p:cNvCxnSpPr>
            <a:cxnSpLocks/>
            <a:stCxn id="63" idx="3"/>
            <a:endCxn id="37" idx="2"/>
          </p:cNvCxnSpPr>
          <p:nvPr/>
        </p:nvCxnSpPr>
        <p:spPr>
          <a:xfrm flipV="1">
            <a:off x="2293504" y="3167139"/>
            <a:ext cx="463484"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3D5E584B-BDAE-465A-806E-1EF2553D1C9D}"/>
              </a:ext>
            </a:extLst>
          </p:cNvPr>
          <p:cNvCxnSpPr>
            <a:cxnSpLocks/>
            <a:stCxn id="89" idx="1"/>
            <a:endCxn id="123" idx="2"/>
          </p:cNvCxnSpPr>
          <p:nvPr/>
        </p:nvCxnSpPr>
        <p:spPr>
          <a:xfrm rot="10800000">
            <a:off x="4285369" y="3158041"/>
            <a:ext cx="211081" cy="5890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7B72F6EC-4A76-449F-8D2E-4DDDDA625C6E}"/>
              </a:ext>
            </a:extLst>
          </p:cNvPr>
          <p:cNvSpPr/>
          <p:nvPr/>
        </p:nvSpPr>
        <p:spPr>
          <a:xfrm>
            <a:off x="4244002" y="2567606"/>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Connector: Elbow 124">
            <a:extLst>
              <a:ext uri="{FF2B5EF4-FFF2-40B4-BE49-F238E27FC236}">
                <a16:creationId xmlns:a16="http://schemas.microsoft.com/office/drawing/2014/main" id="{B3FA08A0-99AE-4036-8BE0-8794710499FE}"/>
              </a:ext>
            </a:extLst>
          </p:cNvPr>
          <p:cNvCxnSpPr>
            <a:cxnSpLocks/>
            <a:stCxn id="91" idx="3"/>
            <a:endCxn id="39" idx="2"/>
          </p:cNvCxnSpPr>
          <p:nvPr/>
        </p:nvCxnSpPr>
        <p:spPr>
          <a:xfrm flipV="1">
            <a:off x="5868595" y="3167139"/>
            <a:ext cx="218707" cy="3685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F78D5CF1-6B48-4855-8C0C-A21D7C22768E}"/>
              </a:ext>
            </a:extLst>
          </p:cNvPr>
          <p:cNvSpPr/>
          <p:nvPr/>
        </p:nvSpPr>
        <p:spPr>
          <a:xfrm>
            <a:off x="835092" y="4715522"/>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53" name="Rectangle 152">
            <a:extLst>
              <a:ext uri="{FF2B5EF4-FFF2-40B4-BE49-F238E27FC236}">
                <a16:creationId xmlns:a16="http://schemas.microsoft.com/office/drawing/2014/main" id="{EF1658F6-2442-48E3-81EE-656C1B546096}"/>
              </a:ext>
            </a:extLst>
          </p:cNvPr>
          <p:cNvSpPr/>
          <p:nvPr/>
        </p:nvSpPr>
        <p:spPr>
          <a:xfrm>
            <a:off x="6175644" y="4715522"/>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54" name="Rectangle 153">
            <a:extLst>
              <a:ext uri="{FF2B5EF4-FFF2-40B4-BE49-F238E27FC236}">
                <a16:creationId xmlns:a16="http://schemas.microsoft.com/office/drawing/2014/main" id="{16233C7D-5134-46C8-AE9B-59F9CF558CB2}"/>
              </a:ext>
            </a:extLst>
          </p:cNvPr>
          <p:cNvSpPr/>
          <p:nvPr/>
        </p:nvSpPr>
        <p:spPr>
          <a:xfrm>
            <a:off x="4294526" y="4715522"/>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55" name="Rectangle 154">
            <a:extLst>
              <a:ext uri="{FF2B5EF4-FFF2-40B4-BE49-F238E27FC236}">
                <a16:creationId xmlns:a16="http://schemas.microsoft.com/office/drawing/2014/main" id="{F079C4FB-E984-48FB-946A-D9491A8DE27F}"/>
              </a:ext>
            </a:extLst>
          </p:cNvPr>
          <p:cNvSpPr/>
          <p:nvPr/>
        </p:nvSpPr>
        <p:spPr>
          <a:xfrm>
            <a:off x="835609" y="4715522"/>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56" name="Rectangle 155">
            <a:extLst>
              <a:ext uri="{FF2B5EF4-FFF2-40B4-BE49-F238E27FC236}">
                <a16:creationId xmlns:a16="http://schemas.microsoft.com/office/drawing/2014/main" id="{B3EC4455-0784-4130-B52A-8EFD5A74E6B7}"/>
              </a:ext>
            </a:extLst>
          </p:cNvPr>
          <p:cNvSpPr/>
          <p:nvPr/>
        </p:nvSpPr>
        <p:spPr>
          <a:xfrm>
            <a:off x="835092" y="4715522"/>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57" name="Rectangle 156">
            <a:extLst>
              <a:ext uri="{FF2B5EF4-FFF2-40B4-BE49-F238E27FC236}">
                <a16:creationId xmlns:a16="http://schemas.microsoft.com/office/drawing/2014/main" id="{38B62960-C0F6-44BA-9B1C-CDEAC40D1666}"/>
              </a:ext>
            </a:extLst>
          </p:cNvPr>
          <p:cNvSpPr/>
          <p:nvPr/>
        </p:nvSpPr>
        <p:spPr>
          <a:xfrm>
            <a:off x="1494494" y="4715522"/>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8" name="Rectangle 157">
            <a:extLst>
              <a:ext uri="{FF2B5EF4-FFF2-40B4-BE49-F238E27FC236}">
                <a16:creationId xmlns:a16="http://schemas.microsoft.com/office/drawing/2014/main" id="{3CE72AA1-10A1-4519-9A61-D63CEC8CC395}"/>
              </a:ext>
            </a:extLst>
          </p:cNvPr>
          <p:cNvSpPr/>
          <p:nvPr/>
        </p:nvSpPr>
        <p:spPr>
          <a:xfrm>
            <a:off x="2829680" y="4715522"/>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59" name="Rectangle 158">
            <a:extLst>
              <a:ext uri="{FF2B5EF4-FFF2-40B4-BE49-F238E27FC236}">
                <a16:creationId xmlns:a16="http://schemas.microsoft.com/office/drawing/2014/main" id="{75C1747A-B457-4CA8-8CA0-FEDD97746796}"/>
              </a:ext>
            </a:extLst>
          </p:cNvPr>
          <p:cNvSpPr/>
          <p:nvPr/>
        </p:nvSpPr>
        <p:spPr>
          <a:xfrm>
            <a:off x="3485194" y="4715522"/>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60" name="Rectangle 159">
            <a:extLst>
              <a:ext uri="{FF2B5EF4-FFF2-40B4-BE49-F238E27FC236}">
                <a16:creationId xmlns:a16="http://schemas.microsoft.com/office/drawing/2014/main" id="{365657D5-BB94-4EB9-AEB9-0E7957F33D6D}"/>
              </a:ext>
            </a:extLst>
          </p:cNvPr>
          <p:cNvSpPr/>
          <p:nvPr/>
        </p:nvSpPr>
        <p:spPr>
          <a:xfrm>
            <a:off x="6176069" y="4715522"/>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1" name="Rectangle 160">
            <a:extLst>
              <a:ext uri="{FF2B5EF4-FFF2-40B4-BE49-F238E27FC236}">
                <a16:creationId xmlns:a16="http://schemas.microsoft.com/office/drawing/2014/main" id="{B00890B5-2F59-4CBC-B73B-8AFC7C53D562}"/>
              </a:ext>
            </a:extLst>
          </p:cNvPr>
          <p:cNvSpPr/>
          <p:nvPr/>
        </p:nvSpPr>
        <p:spPr>
          <a:xfrm>
            <a:off x="6824606" y="4715522"/>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162" name="Connector: Elbow 161">
            <a:extLst>
              <a:ext uri="{FF2B5EF4-FFF2-40B4-BE49-F238E27FC236}">
                <a16:creationId xmlns:a16="http://schemas.microsoft.com/office/drawing/2014/main" id="{485B82C7-0691-4EE5-8369-5E78AE1D611C}"/>
              </a:ext>
            </a:extLst>
          </p:cNvPr>
          <p:cNvCxnSpPr>
            <a:cxnSpLocks/>
            <a:stCxn id="156" idx="0"/>
            <a:endCxn id="164" idx="0"/>
          </p:cNvCxnSpPr>
          <p:nvPr/>
        </p:nvCxnSpPr>
        <p:spPr>
          <a:xfrm rot="5400000" flipH="1" flipV="1">
            <a:off x="2002256" y="3878059"/>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998B1202-6986-41A4-BEEC-47CAA3A43EE2}"/>
              </a:ext>
            </a:extLst>
          </p:cNvPr>
          <p:cNvSpPr/>
          <p:nvPr/>
        </p:nvSpPr>
        <p:spPr>
          <a:xfrm>
            <a:off x="799217" y="4715521"/>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DF5D4D85-9B16-4D78-8736-82444DCD27F6}"/>
              </a:ext>
            </a:extLst>
          </p:cNvPr>
          <p:cNvSpPr/>
          <p:nvPr/>
        </p:nvSpPr>
        <p:spPr>
          <a:xfrm>
            <a:off x="2798354" y="4715521"/>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F856EB0C-7CEA-4294-944A-A9276708BA2B}"/>
              </a:ext>
            </a:extLst>
          </p:cNvPr>
          <p:cNvSpPr/>
          <p:nvPr/>
        </p:nvSpPr>
        <p:spPr>
          <a:xfrm>
            <a:off x="6128668" y="4715521"/>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Connector: Elbow 165">
            <a:extLst>
              <a:ext uri="{FF2B5EF4-FFF2-40B4-BE49-F238E27FC236}">
                <a16:creationId xmlns:a16="http://schemas.microsoft.com/office/drawing/2014/main" id="{647B60B5-F707-40F8-9CC6-AD0219403CC4}"/>
              </a:ext>
            </a:extLst>
          </p:cNvPr>
          <p:cNvCxnSpPr>
            <a:cxnSpLocks/>
            <a:stCxn id="158" idx="0"/>
            <a:endCxn id="165" idx="0"/>
          </p:cNvCxnSpPr>
          <p:nvPr/>
        </p:nvCxnSpPr>
        <p:spPr>
          <a:xfrm rot="5400000" flipH="1" flipV="1">
            <a:off x="4664707" y="3210196"/>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075D5B51-60C0-4822-ACBA-010272D79637}"/>
              </a:ext>
            </a:extLst>
          </p:cNvPr>
          <p:cNvSpPr/>
          <p:nvPr/>
        </p:nvSpPr>
        <p:spPr>
          <a:xfrm>
            <a:off x="8170233" y="4710972"/>
            <a:ext cx="359814"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168" name="Rectangle 167">
            <a:extLst>
              <a:ext uri="{FF2B5EF4-FFF2-40B4-BE49-F238E27FC236}">
                <a16:creationId xmlns:a16="http://schemas.microsoft.com/office/drawing/2014/main" id="{80F13CD6-67CC-4AAC-8574-B43A12B5C32D}"/>
              </a:ext>
            </a:extLst>
          </p:cNvPr>
          <p:cNvSpPr/>
          <p:nvPr/>
        </p:nvSpPr>
        <p:spPr>
          <a:xfrm>
            <a:off x="1346321" y="4484946"/>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169" name="Rectangle 168">
            <a:extLst>
              <a:ext uri="{FF2B5EF4-FFF2-40B4-BE49-F238E27FC236}">
                <a16:creationId xmlns:a16="http://schemas.microsoft.com/office/drawing/2014/main" id="{64C0F61D-C331-41B7-B2BC-EDB23E733FE3}"/>
              </a:ext>
            </a:extLst>
          </p:cNvPr>
          <p:cNvSpPr/>
          <p:nvPr/>
        </p:nvSpPr>
        <p:spPr>
          <a:xfrm>
            <a:off x="3969649" y="4471295"/>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170" name="Rectangle 169">
            <a:extLst>
              <a:ext uri="{FF2B5EF4-FFF2-40B4-BE49-F238E27FC236}">
                <a16:creationId xmlns:a16="http://schemas.microsoft.com/office/drawing/2014/main" id="{F237781B-90CB-4CB1-93D8-EC75A3399F59}"/>
              </a:ext>
            </a:extLst>
          </p:cNvPr>
          <p:cNvSpPr/>
          <p:nvPr/>
        </p:nvSpPr>
        <p:spPr>
          <a:xfrm>
            <a:off x="8134901" y="4720072"/>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Connector: Elbow 170">
            <a:extLst>
              <a:ext uri="{FF2B5EF4-FFF2-40B4-BE49-F238E27FC236}">
                <a16:creationId xmlns:a16="http://schemas.microsoft.com/office/drawing/2014/main" id="{46A43FED-9153-4C19-ADB8-F8E48EE90FDD}"/>
              </a:ext>
            </a:extLst>
          </p:cNvPr>
          <p:cNvCxnSpPr>
            <a:cxnSpLocks/>
            <a:stCxn id="160" idx="0"/>
            <a:endCxn id="170" idx="0"/>
          </p:cNvCxnSpPr>
          <p:nvPr/>
        </p:nvCxnSpPr>
        <p:spPr>
          <a:xfrm rot="16200000" flipH="1">
            <a:off x="7337128" y="3880934"/>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325166ED-1350-4139-B359-F8675F861DD2}"/>
              </a:ext>
            </a:extLst>
          </p:cNvPr>
          <p:cNvSpPr/>
          <p:nvPr/>
        </p:nvSpPr>
        <p:spPr>
          <a:xfrm>
            <a:off x="6718571" y="4467110"/>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173" name="Rectangle 172">
            <a:extLst>
              <a:ext uri="{FF2B5EF4-FFF2-40B4-BE49-F238E27FC236}">
                <a16:creationId xmlns:a16="http://schemas.microsoft.com/office/drawing/2014/main" id="{EDD46DAE-7F43-4DEE-8B67-E14D665331F5}"/>
              </a:ext>
            </a:extLst>
          </p:cNvPr>
          <p:cNvSpPr/>
          <p:nvPr/>
        </p:nvSpPr>
        <p:spPr>
          <a:xfrm>
            <a:off x="4826738" y="5427469"/>
            <a:ext cx="881742" cy="3835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174" name="Rectangle 173">
            <a:extLst>
              <a:ext uri="{FF2B5EF4-FFF2-40B4-BE49-F238E27FC236}">
                <a16:creationId xmlns:a16="http://schemas.microsoft.com/office/drawing/2014/main" id="{172F004F-BD80-47A6-A525-EB8A66A43FB0}"/>
              </a:ext>
            </a:extLst>
          </p:cNvPr>
          <p:cNvSpPr/>
          <p:nvPr/>
        </p:nvSpPr>
        <p:spPr>
          <a:xfrm>
            <a:off x="4826738" y="5615645"/>
            <a:ext cx="881742" cy="19539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sp>
        <p:nvSpPr>
          <p:cNvPr id="175" name="Rectangle 174">
            <a:extLst>
              <a:ext uri="{FF2B5EF4-FFF2-40B4-BE49-F238E27FC236}">
                <a16:creationId xmlns:a16="http://schemas.microsoft.com/office/drawing/2014/main" id="{5F5C7109-F796-4CC0-935A-FC384F821D28}"/>
              </a:ext>
            </a:extLst>
          </p:cNvPr>
          <p:cNvSpPr/>
          <p:nvPr/>
        </p:nvSpPr>
        <p:spPr>
          <a:xfrm>
            <a:off x="6633516" y="5388371"/>
            <a:ext cx="1374469" cy="8213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dirty="0" err="1">
                <a:solidFill>
                  <a:schemeClr val="bg1"/>
                </a:solidFill>
                <a:latin typeface="Courier New" panose="02070309020205020404" pitchFamily="49" charset="0"/>
                <a:cs typeface="Courier New" panose="02070309020205020404" pitchFamily="49" charset="0"/>
              </a:rPr>
              <a:t>range_t</a:t>
            </a:r>
            <a:endParaRPr lang="en-US" sz="800" dirty="0">
              <a:solidFill>
                <a:schemeClr val="bg1"/>
              </a:solidFill>
              <a:latin typeface="Courier New" panose="02070309020205020404" pitchFamily="49" charset="0"/>
              <a:cs typeface="Courier New" panose="02070309020205020404" pitchFamily="49" charset="0"/>
            </a:endParaRPr>
          </a:p>
        </p:txBody>
      </p:sp>
      <p:sp>
        <p:nvSpPr>
          <p:cNvPr id="176" name="Rectangle 175">
            <a:extLst>
              <a:ext uri="{FF2B5EF4-FFF2-40B4-BE49-F238E27FC236}">
                <a16:creationId xmlns:a16="http://schemas.microsoft.com/office/drawing/2014/main" id="{96C9BCD8-9AD1-4390-AC44-988EEB24C36B}"/>
              </a:ext>
            </a:extLst>
          </p:cNvPr>
          <p:cNvSpPr/>
          <p:nvPr/>
        </p:nvSpPr>
        <p:spPr>
          <a:xfrm>
            <a:off x="6635840" y="5991697"/>
            <a:ext cx="1372145"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buffer_begin</a:t>
            </a:r>
            <a:endParaRPr lang="en-US" sz="800" dirty="0">
              <a:solidFill>
                <a:schemeClr val="tx1"/>
              </a:solidFill>
              <a:latin typeface="Courier New" panose="02070309020205020404" pitchFamily="49" charset="0"/>
              <a:cs typeface="Courier New" panose="02070309020205020404" pitchFamily="49" charset="0"/>
            </a:endParaRPr>
          </a:p>
        </p:txBody>
      </p:sp>
      <p:sp>
        <p:nvSpPr>
          <p:cNvPr id="177" name="Rectangle 176">
            <a:extLst>
              <a:ext uri="{FF2B5EF4-FFF2-40B4-BE49-F238E27FC236}">
                <a16:creationId xmlns:a16="http://schemas.microsoft.com/office/drawing/2014/main" id="{6D3EDA3E-38C3-4897-929B-B35B62A9E737}"/>
              </a:ext>
            </a:extLst>
          </p:cNvPr>
          <p:cNvSpPr/>
          <p:nvPr/>
        </p:nvSpPr>
        <p:spPr>
          <a:xfrm>
            <a:off x="6635839" y="5778268"/>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data_end</a:t>
            </a:r>
            <a:endParaRPr lang="en-US" sz="800" dirty="0">
              <a:solidFill>
                <a:schemeClr val="tx1"/>
              </a:solidFill>
              <a:latin typeface="Courier New" panose="02070309020205020404" pitchFamily="49" charset="0"/>
              <a:cs typeface="Courier New" panose="02070309020205020404" pitchFamily="49" charset="0"/>
            </a:endParaRPr>
          </a:p>
        </p:txBody>
      </p:sp>
      <p:sp>
        <p:nvSpPr>
          <p:cNvPr id="178" name="Rectangle 177">
            <a:extLst>
              <a:ext uri="{FF2B5EF4-FFF2-40B4-BE49-F238E27FC236}">
                <a16:creationId xmlns:a16="http://schemas.microsoft.com/office/drawing/2014/main" id="{7EC4AB4F-F0E9-4383-B58B-1631E34210B7}"/>
              </a:ext>
            </a:extLst>
          </p:cNvPr>
          <p:cNvSpPr/>
          <p:nvPr/>
        </p:nvSpPr>
        <p:spPr>
          <a:xfrm>
            <a:off x="6635839" y="5566911"/>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buffer_end</a:t>
            </a:r>
            <a:endParaRPr lang="en-US" sz="800" dirty="0">
              <a:solidFill>
                <a:schemeClr val="tx1"/>
              </a:solidFill>
              <a:latin typeface="Courier New" panose="02070309020205020404" pitchFamily="49" charset="0"/>
              <a:cs typeface="Courier New" panose="02070309020205020404" pitchFamily="49" charset="0"/>
            </a:endParaRPr>
          </a:p>
        </p:txBody>
      </p:sp>
      <p:cxnSp>
        <p:nvCxnSpPr>
          <p:cNvPr id="179" name="Connector: Elbow 178">
            <a:extLst>
              <a:ext uri="{FF2B5EF4-FFF2-40B4-BE49-F238E27FC236}">
                <a16:creationId xmlns:a16="http://schemas.microsoft.com/office/drawing/2014/main" id="{082891B6-E1E3-41D0-BB98-85BF3DBB64E3}"/>
              </a:ext>
            </a:extLst>
          </p:cNvPr>
          <p:cNvCxnSpPr>
            <a:cxnSpLocks/>
            <a:stCxn id="176" idx="1"/>
            <a:endCxn id="165" idx="2"/>
          </p:cNvCxnSpPr>
          <p:nvPr/>
        </p:nvCxnSpPr>
        <p:spPr>
          <a:xfrm rot="10800000">
            <a:off x="6170034" y="5305956"/>
            <a:ext cx="465806" cy="793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EB757B96-B66A-4303-8AD4-AEF7AA16F582}"/>
              </a:ext>
            </a:extLst>
          </p:cNvPr>
          <p:cNvCxnSpPr>
            <a:cxnSpLocks/>
            <a:stCxn id="174" idx="3"/>
            <a:endCxn id="165" idx="2"/>
          </p:cNvCxnSpPr>
          <p:nvPr/>
        </p:nvCxnSpPr>
        <p:spPr>
          <a:xfrm flipV="1">
            <a:off x="5708480" y="5305955"/>
            <a:ext cx="461554" cy="40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25C243F3-8A0D-4766-A207-DE8B18D6C017}"/>
              </a:ext>
            </a:extLst>
          </p:cNvPr>
          <p:cNvCxnSpPr>
            <a:cxnSpLocks/>
            <a:stCxn id="177" idx="3"/>
            <a:endCxn id="170" idx="2"/>
          </p:cNvCxnSpPr>
          <p:nvPr/>
        </p:nvCxnSpPr>
        <p:spPr>
          <a:xfrm flipV="1">
            <a:off x="8007985" y="5310506"/>
            <a:ext cx="168282" cy="5753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96A0EBAB-8031-4239-9A99-7B936752FD04}"/>
              </a:ext>
            </a:extLst>
          </p:cNvPr>
          <p:cNvSpPr/>
          <p:nvPr/>
        </p:nvSpPr>
        <p:spPr>
          <a:xfrm>
            <a:off x="4326734" y="4706422"/>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Connector: Elbow 182">
            <a:extLst>
              <a:ext uri="{FF2B5EF4-FFF2-40B4-BE49-F238E27FC236}">
                <a16:creationId xmlns:a16="http://schemas.microsoft.com/office/drawing/2014/main" id="{2B591E40-F354-477A-9052-41A044002A1E}"/>
              </a:ext>
            </a:extLst>
          </p:cNvPr>
          <p:cNvCxnSpPr>
            <a:cxnSpLocks/>
            <a:stCxn id="178" idx="3"/>
            <a:endCxn id="170" idx="2"/>
          </p:cNvCxnSpPr>
          <p:nvPr/>
        </p:nvCxnSpPr>
        <p:spPr>
          <a:xfrm flipV="1">
            <a:off x="8007985" y="5310506"/>
            <a:ext cx="168282" cy="364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5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69"/>
            <a:ext cx="10687593" cy="596537"/>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closed_range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&amp;first,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&amp;last)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p:txBody>
      </p:sp>
      <p:sp>
        <p:nvSpPr>
          <p:cNvPr id="5" name="Content Placeholder 2">
            <a:extLst>
              <a:ext uri="{FF2B5EF4-FFF2-40B4-BE49-F238E27FC236}">
                <a16:creationId xmlns:a16="http://schemas.microsoft.com/office/drawing/2014/main" id="{78C656DA-5CBC-40A7-A681-5FEA4771A216}"/>
              </a:ext>
            </a:extLst>
          </p:cNvPr>
          <p:cNvSpPr txBox="1">
            <a:spLocks/>
          </p:cNvSpPr>
          <p:nvPr/>
        </p:nvSpPr>
        <p:spPr>
          <a:xfrm>
            <a:off x="666206" y="3742959"/>
            <a:ext cx="10687593" cy="474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err="1">
                <a:latin typeface="Courier New" panose="02070309020205020404" pitchFamily="49" charset="0"/>
                <a:cs typeface="Courier New" panose="02070309020205020404" pitchFamily="49" charset="0"/>
              </a:rPr>
              <a:t>range_t</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half_open_range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&amp;begin,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&amp;end)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200"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1520A039-2CAE-4793-8768-0705C72B9611}"/>
              </a:ext>
            </a:extLst>
          </p:cNvPr>
          <p:cNvSpPr/>
          <p:nvPr/>
        </p:nvSpPr>
        <p:spPr>
          <a:xfrm>
            <a:off x="778486" y="1940981"/>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DC3187B-367D-4185-9D02-E6713BC25920}"/>
              </a:ext>
            </a:extLst>
          </p:cNvPr>
          <p:cNvSpPr/>
          <p:nvPr/>
        </p:nvSpPr>
        <p:spPr>
          <a:xfrm>
            <a:off x="6119038" y="1940981"/>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3EDFB5C-F964-4C4A-9427-B3921F33CD20}"/>
              </a:ext>
            </a:extLst>
          </p:cNvPr>
          <p:cNvSpPr/>
          <p:nvPr/>
        </p:nvSpPr>
        <p:spPr>
          <a:xfrm>
            <a:off x="4237920" y="1940981"/>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913F99AD-0357-4EA3-A359-BD7AFBEA7F2A}"/>
              </a:ext>
            </a:extLst>
          </p:cNvPr>
          <p:cNvSpPr/>
          <p:nvPr/>
        </p:nvSpPr>
        <p:spPr>
          <a:xfrm>
            <a:off x="779003" y="1940981"/>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88FC7477-1976-40F9-9A69-550AC2570B13}"/>
              </a:ext>
            </a:extLst>
          </p:cNvPr>
          <p:cNvSpPr/>
          <p:nvPr/>
        </p:nvSpPr>
        <p:spPr>
          <a:xfrm>
            <a:off x="778486" y="1940981"/>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09D3DC16-B9C2-4758-BE07-5EEC6528D1DA}"/>
              </a:ext>
            </a:extLst>
          </p:cNvPr>
          <p:cNvSpPr/>
          <p:nvPr/>
        </p:nvSpPr>
        <p:spPr>
          <a:xfrm>
            <a:off x="1437888" y="1940981"/>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8" name="Rectangle 17">
            <a:extLst>
              <a:ext uri="{FF2B5EF4-FFF2-40B4-BE49-F238E27FC236}">
                <a16:creationId xmlns:a16="http://schemas.microsoft.com/office/drawing/2014/main" id="{FEB4E77B-2590-4204-8F92-A00178D63423}"/>
              </a:ext>
            </a:extLst>
          </p:cNvPr>
          <p:cNvSpPr/>
          <p:nvPr/>
        </p:nvSpPr>
        <p:spPr>
          <a:xfrm>
            <a:off x="2773074" y="1940981"/>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0" name="Rectangle 19">
            <a:extLst>
              <a:ext uri="{FF2B5EF4-FFF2-40B4-BE49-F238E27FC236}">
                <a16:creationId xmlns:a16="http://schemas.microsoft.com/office/drawing/2014/main" id="{F9C98199-F932-40D1-8891-6E56C8240863}"/>
              </a:ext>
            </a:extLst>
          </p:cNvPr>
          <p:cNvSpPr/>
          <p:nvPr/>
        </p:nvSpPr>
        <p:spPr>
          <a:xfrm>
            <a:off x="3428588" y="1940981"/>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2" name="Rectangle 21">
            <a:extLst>
              <a:ext uri="{FF2B5EF4-FFF2-40B4-BE49-F238E27FC236}">
                <a16:creationId xmlns:a16="http://schemas.microsoft.com/office/drawing/2014/main" id="{C1F902BA-6566-46EA-B7E1-8DE35ED3D7F1}"/>
              </a:ext>
            </a:extLst>
          </p:cNvPr>
          <p:cNvSpPr/>
          <p:nvPr/>
        </p:nvSpPr>
        <p:spPr>
          <a:xfrm>
            <a:off x="6119463" y="1940981"/>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4" name="Rectangle 23">
            <a:extLst>
              <a:ext uri="{FF2B5EF4-FFF2-40B4-BE49-F238E27FC236}">
                <a16:creationId xmlns:a16="http://schemas.microsoft.com/office/drawing/2014/main" id="{07EE857D-CB0E-4D19-A563-32D13CA194EB}"/>
              </a:ext>
            </a:extLst>
          </p:cNvPr>
          <p:cNvSpPr/>
          <p:nvPr/>
        </p:nvSpPr>
        <p:spPr>
          <a:xfrm>
            <a:off x="6768000" y="1940981"/>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26" name="Connector: Elbow 25">
            <a:extLst>
              <a:ext uri="{FF2B5EF4-FFF2-40B4-BE49-F238E27FC236}">
                <a16:creationId xmlns:a16="http://schemas.microsoft.com/office/drawing/2014/main" id="{52E0A790-4848-4AE4-A03B-9A0E1620BCAC}"/>
              </a:ext>
            </a:extLst>
          </p:cNvPr>
          <p:cNvCxnSpPr>
            <a:cxnSpLocks/>
            <a:stCxn id="14" idx="0"/>
            <a:endCxn id="30" idx="0"/>
          </p:cNvCxnSpPr>
          <p:nvPr/>
        </p:nvCxnSpPr>
        <p:spPr>
          <a:xfrm rot="5400000" flipH="1" flipV="1">
            <a:off x="1945650" y="1103518"/>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447D9-CF56-407F-8C61-E58FBE9C5547}"/>
              </a:ext>
            </a:extLst>
          </p:cNvPr>
          <p:cNvSpPr/>
          <p:nvPr/>
        </p:nvSpPr>
        <p:spPr>
          <a:xfrm>
            <a:off x="742611" y="1940980"/>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7A60C2-383A-4FA6-8303-FF71B9D8F7B5}"/>
              </a:ext>
            </a:extLst>
          </p:cNvPr>
          <p:cNvSpPr/>
          <p:nvPr/>
        </p:nvSpPr>
        <p:spPr>
          <a:xfrm>
            <a:off x="2741748" y="1940980"/>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F17FE3C-3CD5-4851-AB7F-05D4B68BB01A}"/>
              </a:ext>
            </a:extLst>
          </p:cNvPr>
          <p:cNvSpPr/>
          <p:nvPr/>
        </p:nvSpPr>
        <p:spPr>
          <a:xfrm>
            <a:off x="6072062" y="1940980"/>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1285C11F-C7FF-47D3-8FA1-723A87A1ACFC}"/>
              </a:ext>
            </a:extLst>
          </p:cNvPr>
          <p:cNvCxnSpPr>
            <a:cxnSpLocks/>
            <a:stCxn id="18" idx="0"/>
            <a:endCxn id="32" idx="0"/>
          </p:cNvCxnSpPr>
          <p:nvPr/>
        </p:nvCxnSpPr>
        <p:spPr>
          <a:xfrm rot="5400000" flipH="1" flipV="1">
            <a:off x="4608101" y="435655"/>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0A84695-D25C-4525-9A56-A1AAD2138494}"/>
              </a:ext>
            </a:extLst>
          </p:cNvPr>
          <p:cNvSpPr/>
          <p:nvPr/>
        </p:nvSpPr>
        <p:spPr>
          <a:xfrm>
            <a:off x="8113627" y="1936431"/>
            <a:ext cx="359814"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38" name="Rectangle 37">
            <a:extLst>
              <a:ext uri="{FF2B5EF4-FFF2-40B4-BE49-F238E27FC236}">
                <a16:creationId xmlns:a16="http://schemas.microsoft.com/office/drawing/2014/main" id="{AE273F23-3EF7-4704-8A25-90833FA99179}"/>
              </a:ext>
            </a:extLst>
          </p:cNvPr>
          <p:cNvSpPr/>
          <p:nvPr/>
        </p:nvSpPr>
        <p:spPr>
          <a:xfrm>
            <a:off x="1289715" y="1710405"/>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0" name="Rectangle 39">
            <a:extLst>
              <a:ext uri="{FF2B5EF4-FFF2-40B4-BE49-F238E27FC236}">
                <a16:creationId xmlns:a16="http://schemas.microsoft.com/office/drawing/2014/main" id="{ABAD5C01-20D7-4B4D-BD30-3F124D43A789}"/>
              </a:ext>
            </a:extLst>
          </p:cNvPr>
          <p:cNvSpPr/>
          <p:nvPr/>
        </p:nvSpPr>
        <p:spPr>
          <a:xfrm>
            <a:off x="3913043" y="169675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2" name="Rectangle 41">
            <a:extLst>
              <a:ext uri="{FF2B5EF4-FFF2-40B4-BE49-F238E27FC236}">
                <a16:creationId xmlns:a16="http://schemas.microsoft.com/office/drawing/2014/main" id="{32322304-6AAB-494B-82D3-FBA95A1FE8B1}"/>
              </a:ext>
            </a:extLst>
          </p:cNvPr>
          <p:cNvSpPr/>
          <p:nvPr/>
        </p:nvSpPr>
        <p:spPr>
          <a:xfrm>
            <a:off x="8078295" y="1945531"/>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nector: Elbow 43">
            <a:extLst>
              <a:ext uri="{FF2B5EF4-FFF2-40B4-BE49-F238E27FC236}">
                <a16:creationId xmlns:a16="http://schemas.microsoft.com/office/drawing/2014/main" id="{1CACAC0F-433E-4254-A562-5B6E7188DFFF}"/>
              </a:ext>
            </a:extLst>
          </p:cNvPr>
          <p:cNvCxnSpPr>
            <a:cxnSpLocks/>
            <a:stCxn id="22" idx="0"/>
            <a:endCxn id="42" idx="0"/>
          </p:cNvCxnSpPr>
          <p:nvPr/>
        </p:nvCxnSpPr>
        <p:spPr>
          <a:xfrm rot="16200000" flipH="1">
            <a:off x="7280522" y="1106393"/>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8BB2E94-0F57-412E-9AA4-B8FB16ACB767}"/>
              </a:ext>
            </a:extLst>
          </p:cNvPr>
          <p:cNvSpPr/>
          <p:nvPr/>
        </p:nvSpPr>
        <p:spPr>
          <a:xfrm>
            <a:off x="6661965" y="1692569"/>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48" name="Rectangle 47">
            <a:extLst>
              <a:ext uri="{FF2B5EF4-FFF2-40B4-BE49-F238E27FC236}">
                <a16:creationId xmlns:a16="http://schemas.microsoft.com/office/drawing/2014/main" id="{B447B46F-3188-4106-A2C9-CDD135C8EC55}"/>
              </a:ext>
            </a:extLst>
          </p:cNvPr>
          <p:cNvSpPr/>
          <p:nvPr/>
        </p:nvSpPr>
        <p:spPr>
          <a:xfrm>
            <a:off x="1067774" y="2673144"/>
            <a:ext cx="881742" cy="5440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r>
              <a:rPr lang="en-US" sz="900" b="1" dirty="0">
                <a:solidFill>
                  <a:schemeClr val="bg1"/>
                </a:solidFill>
                <a:latin typeface="Courier New" panose="02070309020205020404" pitchFamily="49" charset="0"/>
                <a:cs typeface="Courier New" panose="02070309020205020404" pitchFamily="49" charset="0"/>
              </a:rPr>
              <a:t>first</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50" name="Rectangle 49">
            <a:extLst>
              <a:ext uri="{FF2B5EF4-FFF2-40B4-BE49-F238E27FC236}">
                <a16:creationId xmlns:a16="http://schemas.microsoft.com/office/drawing/2014/main" id="{CBA7E398-EBCD-4531-9AD8-CA0C60F9E3D1}"/>
              </a:ext>
            </a:extLst>
          </p:cNvPr>
          <p:cNvSpPr/>
          <p:nvPr/>
        </p:nvSpPr>
        <p:spPr>
          <a:xfrm>
            <a:off x="1067774" y="3003727"/>
            <a:ext cx="881742" cy="2088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sp>
        <p:nvSpPr>
          <p:cNvPr id="52" name="Rectangle 51">
            <a:extLst>
              <a:ext uri="{FF2B5EF4-FFF2-40B4-BE49-F238E27FC236}">
                <a16:creationId xmlns:a16="http://schemas.microsoft.com/office/drawing/2014/main" id="{D5931726-2C9E-4594-A070-CD9640BF9C4D}"/>
              </a:ext>
            </a:extLst>
          </p:cNvPr>
          <p:cNvSpPr/>
          <p:nvPr/>
        </p:nvSpPr>
        <p:spPr>
          <a:xfrm>
            <a:off x="4473098" y="2697090"/>
            <a:ext cx="1372147" cy="8213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dirty="0" err="1">
                <a:solidFill>
                  <a:schemeClr val="bg1"/>
                </a:solidFill>
                <a:latin typeface="Courier New" panose="02070309020205020404" pitchFamily="49" charset="0"/>
                <a:cs typeface="Courier New" panose="02070309020205020404" pitchFamily="49" charset="0"/>
              </a:rPr>
              <a:t>range_t</a:t>
            </a:r>
            <a:endParaRPr lang="en-US" sz="800" dirty="0">
              <a:solidFill>
                <a:schemeClr val="bg1"/>
              </a:solidFill>
              <a:latin typeface="Courier New" panose="02070309020205020404" pitchFamily="49" charset="0"/>
              <a:cs typeface="Courier New" panose="02070309020205020404" pitchFamily="49" charset="0"/>
            </a:endParaRPr>
          </a:p>
        </p:txBody>
      </p:sp>
      <p:sp>
        <p:nvSpPr>
          <p:cNvPr id="54" name="Rectangle 53">
            <a:extLst>
              <a:ext uri="{FF2B5EF4-FFF2-40B4-BE49-F238E27FC236}">
                <a16:creationId xmlns:a16="http://schemas.microsoft.com/office/drawing/2014/main" id="{6ABF7C30-CBEF-434B-8716-C0C269FB8E4C}"/>
              </a:ext>
            </a:extLst>
          </p:cNvPr>
          <p:cNvSpPr/>
          <p:nvPr/>
        </p:nvSpPr>
        <p:spPr>
          <a:xfrm>
            <a:off x="4473100" y="3300416"/>
            <a:ext cx="1372145"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buffer_begin</a:t>
            </a:r>
            <a:endParaRPr lang="en-US" sz="800" dirty="0">
              <a:solidFill>
                <a:schemeClr val="tx1"/>
              </a:solidFill>
              <a:latin typeface="Courier New" panose="02070309020205020404" pitchFamily="49" charset="0"/>
              <a:cs typeface="Courier New" panose="02070309020205020404" pitchFamily="49" charset="0"/>
            </a:endParaRPr>
          </a:p>
        </p:txBody>
      </p:sp>
      <p:sp>
        <p:nvSpPr>
          <p:cNvPr id="56" name="Rectangle 55">
            <a:extLst>
              <a:ext uri="{FF2B5EF4-FFF2-40B4-BE49-F238E27FC236}">
                <a16:creationId xmlns:a16="http://schemas.microsoft.com/office/drawing/2014/main" id="{ED0E021A-8BF8-45CB-B429-6E2F065A9B67}"/>
              </a:ext>
            </a:extLst>
          </p:cNvPr>
          <p:cNvSpPr/>
          <p:nvPr/>
        </p:nvSpPr>
        <p:spPr>
          <a:xfrm>
            <a:off x="4473099" y="3086987"/>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data_end</a:t>
            </a:r>
            <a:endParaRPr lang="en-US" sz="800" dirty="0">
              <a:solidFill>
                <a:schemeClr val="tx1"/>
              </a:solidFill>
              <a:latin typeface="Courier New" panose="02070309020205020404" pitchFamily="49" charset="0"/>
              <a:cs typeface="Courier New" panose="02070309020205020404" pitchFamily="49" charset="0"/>
            </a:endParaRPr>
          </a:p>
        </p:txBody>
      </p:sp>
      <p:sp>
        <p:nvSpPr>
          <p:cNvPr id="58" name="Rectangle 57">
            <a:extLst>
              <a:ext uri="{FF2B5EF4-FFF2-40B4-BE49-F238E27FC236}">
                <a16:creationId xmlns:a16="http://schemas.microsoft.com/office/drawing/2014/main" id="{E721B1FC-99E6-498F-A817-E99CC55DAAF6}"/>
              </a:ext>
            </a:extLst>
          </p:cNvPr>
          <p:cNvSpPr/>
          <p:nvPr/>
        </p:nvSpPr>
        <p:spPr>
          <a:xfrm>
            <a:off x="4473099" y="2875630"/>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buffer_end</a:t>
            </a:r>
            <a:endParaRPr lang="en-US" sz="800" dirty="0">
              <a:solidFill>
                <a:schemeClr val="tx1"/>
              </a:solidFill>
              <a:latin typeface="Courier New" panose="02070309020205020404" pitchFamily="49" charset="0"/>
              <a:cs typeface="Courier New" panose="02070309020205020404" pitchFamily="49" charset="0"/>
            </a:endParaRPr>
          </a:p>
        </p:txBody>
      </p:sp>
      <p:cxnSp>
        <p:nvCxnSpPr>
          <p:cNvPr id="60" name="Connector: Elbow 59">
            <a:extLst>
              <a:ext uri="{FF2B5EF4-FFF2-40B4-BE49-F238E27FC236}">
                <a16:creationId xmlns:a16="http://schemas.microsoft.com/office/drawing/2014/main" id="{9D9EE1DD-E4A8-4675-9C30-9B410C6E61CC}"/>
              </a:ext>
            </a:extLst>
          </p:cNvPr>
          <p:cNvCxnSpPr>
            <a:cxnSpLocks/>
            <a:stCxn id="54" idx="1"/>
            <a:endCxn id="74" idx="2"/>
          </p:cNvCxnSpPr>
          <p:nvPr/>
        </p:nvCxnSpPr>
        <p:spPr>
          <a:xfrm rot="10800000">
            <a:off x="782920" y="2517779"/>
            <a:ext cx="3690181" cy="890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60691A-B72E-4E7E-8D61-CAAE97FB516D}"/>
              </a:ext>
            </a:extLst>
          </p:cNvPr>
          <p:cNvCxnSpPr>
            <a:cxnSpLocks/>
            <a:stCxn id="50" idx="1"/>
            <a:endCxn id="74" idx="2"/>
          </p:cNvCxnSpPr>
          <p:nvPr/>
        </p:nvCxnSpPr>
        <p:spPr>
          <a:xfrm flipH="1" flipV="1">
            <a:off x="782919" y="2517779"/>
            <a:ext cx="284855" cy="59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E412A92-3706-4409-A29D-654D4585B7C3}"/>
              </a:ext>
            </a:extLst>
          </p:cNvPr>
          <p:cNvCxnSpPr>
            <a:cxnSpLocks/>
            <a:stCxn id="56" idx="1"/>
            <a:endCxn id="66" idx="2"/>
          </p:cNvCxnSpPr>
          <p:nvPr/>
        </p:nvCxnSpPr>
        <p:spPr>
          <a:xfrm rot="10800000">
            <a:off x="4239893" y="2531354"/>
            <a:ext cx="233207" cy="663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1E7DDA7B-70AC-45CB-9CC4-3D36EF3B49DC}"/>
              </a:ext>
            </a:extLst>
          </p:cNvPr>
          <p:cNvSpPr/>
          <p:nvPr/>
        </p:nvSpPr>
        <p:spPr>
          <a:xfrm>
            <a:off x="4198526" y="1940919"/>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Connector: Elbow 67">
            <a:extLst>
              <a:ext uri="{FF2B5EF4-FFF2-40B4-BE49-F238E27FC236}">
                <a16:creationId xmlns:a16="http://schemas.microsoft.com/office/drawing/2014/main" id="{647F0593-AAE9-43C3-9FD8-18018AEFD47D}"/>
              </a:ext>
            </a:extLst>
          </p:cNvPr>
          <p:cNvCxnSpPr>
            <a:cxnSpLocks/>
            <a:stCxn id="58" idx="3"/>
            <a:endCxn id="32" idx="2"/>
          </p:cNvCxnSpPr>
          <p:nvPr/>
        </p:nvCxnSpPr>
        <p:spPr>
          <a:xfrm flipV="1">
            <a:off x="5845245" y="2531414"/>
            <a:ext cx="268183" cy="451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AF7B6E50-DAAC-4BF0-92A1-C959E286B2CA}"/>
              </a:ext>
            </a:extLst>
          </p:cNvPr>
          <p:cNvSpPr/>
          <p:nvPr/>
        </p:nvSpPr>
        <p:spPr>
          <a:xfrm>
            <a:off x="741553" y="1927345"/>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C46FBAB-38FC-4DA7-92E1-280BA2522F3B}"/>
              </a:ext>
            </a:extLst>
          </p:cNvPr>
          <p:cNvSpPr/>
          <p:nvPr/>
        </p:nvSpPr>
        <p:spPr>
          <a:xfrm>
            <a:off x="3151050" y="2673144"/>
            <a:ext cx="881742" cy="5440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r>
              <a:rPr lang="en-US" sz="900" b="1" dirty="0">
                <a:solidFill>
                  <a:schemeClr val="bg1"/>
                </a:solidFill>
                <a:latin typeface="Courier New" panose="02070309020205020404" pitchFamily="49" charset="0"/>
                <a:cs typeface="Courier New" panose="02070309020205020404" pitchFamily="49" charset="0"/>
              </a:rPr>
              <a:t>last</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81" name="Rectangle 80">
            <a:extLst>
              <a:ext uri="{FF2B5EF4-FFF2-40B4-BE49-F238E27FC236}">
                <a16:creationId xmlns:a16="http://schemas.microsoft.com/office/drawing/2014/main" id="{1B7DA0D1-AB06-4477-B539-83225E62D3B2}"/>
              </a:ext>
            </a:extLst>
          </p:cNvPr>
          <p:cNvSpPr/>
          <p:nvPr/>
        </p:nvSpPr>
        <p:spPr>
          <a:xfrm>
            <a:off x="3151050" y="3003727"/>
            <a:ext cx="881742" cy="2088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82" name="Straight Arrow Connector 81">
            <a:extLst>
              <a:ext uri="{FF2B5EF4-FFF2-40B4-BE49-F238E27FC236}">
                <a16:creationId xmlns:a16="http://schemas.microsoft.com/office/drawing/2014/main" id="{F9B8AED0-FC74-4664-8CB1-076DE5BE11A0}"/>
              </a:ext>
            </a:extLst>
          </p:cNvPr>
          <p:cNvCxnSpPr>
            <a:cxnSpLocks/>
            <a:stCxn id="81" idx="1"/>
            <a:endCxn id="30" idx="2"/>
          </p:cNvCxnSpPr>
          <p:nvPr/>
        </p:nvCxnSpPr>
        <p:spPr>
          <a:xfrm flipH="1" flipV="1">
            <a:off x="2783114" y="2531414"/>
            <a:ext cx="367936" cy="576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316993E3-282D-462D-80B2-0FE1EE61C820}"/>
              </a:ext>
            </a:extLst>
          </p:cNvPr>
          <p:cNvSpPr/>
          <p:nvPr/>
        </p:nvSpPr>
        <p:spPr>
          <a:xfrm>
            <a:off x="821824" y="4383850"/>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8" name="Rectangle 97">
            <a:extLst>
              <a:ext uri="{FF2B5EF4-FFF2-40B4-BE49-F238E27FC236}">
                <a16:creationId xmlns:a16="http://schemas.microsoft.com/office/drawing/2014/main" id="{79BF7970-1E0F-4842-A859-FBB4F26D192B}"/>
              </a:ext>
            </a:extLst>
          </p:cNvPr>
          <p:cNvSpPr/>
          <p:nvPr/>
        </p:nvSpPr>
        <p:spPr>
          <a:xfrm>
            <a:off x="6162376" y="4383850"/>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9" name="Rectangle 98">
            <a:extLst>
              <a:ext uri="{FF2B5EF4-FFF2-40B4-BE49-F238E27FC236}">
                <a16:creationId xmlns:a16="http://schemas.microsoft.com/office/drawing/2014/main" id="{59EB00C7-A4BF-4012-AC28-30E2E940353E}"/>
              </a:ext>
            </a:extLst>
          </p:cNvPr>
          <p:cNvSpPr/>
          <p:nvPr/>
        </p:nvSpPr>
        <p:spPr>
          <a:xfrm>
            <a:off x="4281258" y="4383850"/>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00" name="Rectangle 99">
            <a:extLst>
              <a:ext uri="{FF2B5EF4-FFF2-40B4-BE49-F238E27FC236}">
                <a16:creationId xmlns:a16="http://schemas.microsoft.com/office/drawing/2014/main" id="{AE44FADA-D933-47CB-BA40-FF56095DF504}"/>
              </a:ext>
            </a:extLst>
          </p:cNvPr>
          <p:cNvSpPr/>
          <p:nvPr/>
        </p:nvSpPr>
        <p:spPr>
          <a:xfrm>
            <a:off x="822341" y="4383850"/>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01" name="Rectangle 100">
            <a:extLst>
              <a:ext uri="{FF2B5EF4-FFF2-40B4-BE49-F238E27FC236}">
                <a16:creationId xmlns:a16="http://schemas.microsoft.com/office/drawing/2014/main" id="{E46A4926-1F86-4DBB-B0CA-CFD6CD4E3D52}"/>
              </a:ext>
            </a:extLst>
          </p:cNvPr>
          <p:cNvSpPr/>
          <p:nvPr/>
        </p:nvSpPr>
        <p:spPr>
          <a:xfrm>
            <a:off x="821824" y="4383850"/>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2" name="Rectangle 101">
            <a:extLst>
              <a:ext uri="{FF2B5EF4-FFF2-40B4-BE49-F238E27FC236}">
                <a16:creationId xmlns:a16="http://schemas.microsoft.com/office/drawing/2014/main" id="{6D52B97D-E86B-4DDD-82A0-C8571F3A57A9}"/>
              </a:ext>
            </a:extLst>
          </p:cNvPr>
          <p:cNvSpPr/>
          <p:nvPr/>
        </p:nvSpPr>
        <p:spPr>
          <a:xfrm>
            <a:off x="1481226" y="4383850"/>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03" name="Rectangle 102">
            <a:extLst>
              <a:ext uri="{FF2B5EF4-FFF2-40B4-BE49-F238E27FC236}">
                <a16:creationId xmlns:a16="http://schemas.microsoft.com/office/drawing/2014/main" id="{F6529F74-8621-4186-BED9-3CC0097DE526}"/>
              </a:ext>
            </a:extLst>
          </p:cNvPr>
          <p:cNvSpPr/>
          <p:nvPr/>
        </p:nvSpPr>
        <p:spPr>
          <a:xfrm>
            <a:off x="2816412" y="4383850"/>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4" name="Rectangle 103">
            <a:extLst>
              <a:ext uri="{FF2B5EF4-FFF2-40B4-BE49-F238E27FC236}">
                <a16:creationId xmlns:a16="http://schemas.microsoft.com/office/drawing/2014/main" id="{87687918-0BBC-46CC-967A-C77DC367B781}"/>
              </a:ext>
            </a:extLst>
          </p:cNvPr>
          <p:cNvSpPr/>
          <p:nvPr/>
        </p:nvSpPr>
        <p:spPr>
          <a:xfrm>
            <a:off x="3471926" y="4383850"/>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05" name="Rectangle 104">
            <a:extLst>
              <a:ext uri="{FF2B5EF4-FFF2-40B4-BE49-F238E27FC236}">
                <a16:creationId xmlns:a16="http://schemas.microsoft.com/office/drawing/2014/main" id="{7E3DBB0E-E90B-44E6-AE37-F7C2576682D5}"/>
              </a:ext>
            </a:extLst>
          </p:cNvPr>
          <p:cNvSpPr/>
          <p:nvPr/>
        </p:nvSpPr>
        <p:spPr>
          <a:xfrm>
            <a:off x="6162801" y="4383850"/>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6" name="Rectangle 105">
            <a:extLst>
              <a:ext uri="{FF2B5EF4-FFF2-40B4-BE49-F238E27FC236}">
                <a16:creationId xmlns:a16="http://schemas.microsoft.com/office/drawing/2014/main" id="{6483D590-BAE8-4E6B-9BAB-118D37CE2928}"/>
              </a:ext>
            </a:extLst>
          </p:cNvPr>
          <p:cNvSpPr/>
          <p:nvPr/>
        </p:nvSpPr>
        <p:spPr>
          <a:xfrm>
            <a:off x="6811338" y="4383850"/>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107" name="Connector: Elbow 106">
            <a:extLst>
              <a:ext uri="{FF2B5EF4-FFF2-40B4-BE49-F238E27FC236}">
                <a16:creationId xmlns:a16="http://schemas.microsoft.com/office/drawing/2014/main" id="{E75BD32A-800C-4EFC-847F-50DE0DCA0D7B}"/>
              </a:ext>
            </a:extLst>
          </p:cNvPr>
          <p:cNvCxnSpPr>
            <a:cxnSpLocks/>
            <a:stCxn id="101" idx="0"/>
            <a:endCxn id="109" idx="0"/>
          </p:cNvCxnSpPr>
          <p:nvPr/>
        </p:nvCxnSpPr>
        <p:spPr>
          <a:xfrm rot="5400000" flipH="1" flipV="1">
            <a:off x="1988988" y="3546387"/>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D347E693-5A80-4DC1-AE58-A647EE7CD222}"/>
              </a:ext>
            </a:extLst>
          </p:cNvPr>
          <p:cNvSpPr/>
          <p:nvPr/>
        </p:nvSpPr>
        <p:spPr>
          <a:xfrm>
            <a:off x="785949" y="4383849"/>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98D7DC4-E5AD-4961-A54F-560F358CF41E}"/>
              </a:ext>
            </a:extLst>
          </p:cNvPr>
          <p:cNvSpPr/>
          <p:nvPr/>
        </p:nvSpPr>
        <p:spPr>
          <a:xfrm>
            <a:off x="2785086" y="4383849"/>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792F3101-7B0B-45F3-A28D-4B330A4F7EF7}"/>
              </a:ext>
            </a:extLst>
          </p:cNvPr>
          <p:cNvSpPr/>
          <p:nvPr/>
        </p:nvSpPr>
        <p:spPr>
          <a:xfrm>
            <a:off x="6115400" y="4383849"/>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Connector: Elbow 110">
            <a:extLst>
              <a:ext uri="{FF2B5EF4-FFF2-40B4-BE49-F238E27FC236}">
                <a16:creationId xmlns:a16="http://schemas.microsoft.com/office/drawing/2014/main" id="{81D7E13D-92F4-4095-86FB-70845ECCE2B4}"/>
              </a:ext>
            </a:extLst>
          </p:cNvPr>
          <p:cNvCxnSpPr>
            <a:cxnSpLocks/>
            <a:stCxn id="103" idx="0"/>
            <a:endCxn id="110" idx="0"/>
          </p:cNvCxnSpPr>
          <p:nvPr/>
        </p:nvCxnSpPr>
        <p:spPr>
          <a:xfrm rot="5400000" flipH="1" flipV="1">
            <a:off x="4651439" y="2878524"/>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7128366-1007-4D9C-BAAE-7CAE5870C944}"/>
              </a:ext>
            </a:extLst>
          </p:cNvPr>
          <p:cNvSpPr/>
          <p:nvPr/>
        </p:nvSpPr>
        <p:spPr>
          <a:xfrm>
            <a:off x="8156965" y="4379300"/>
            <a:ext cx="359814"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113" name="Rectangle 112">
            <a:extLst>
              <a:ext uri="{FF2B5EF4-FFF2-40B4-BE49-F238E27FC236}">
                <a16:creationId xmlns:a16="http://schemas.microsoft.com/office/drawing/2014/main" id="{21893745-4681-43B5-8A3B-6651AA0C0B14}"/>
              </a:ext>
            </a:extLst>
          </p:cNvPr>
          <p:cNvSpPr/>
          <p:nvPr/>
        </p:nvSpPr>
        <p:spPr>
          <a:xfrm>
            <a:off x="1333053" y="415327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114" name="Rectangle 113">
            <a:extLst>
              <a:ext uri="{FF2B5EF4-FFF2-40B4-BE49-F238E27FC236}">
                <a16:creationId xmlns:a16="http://schemas.microsoft.com/office/drawing/2014/main" id="{10BE18AA-EC7B-432B-976D-4010FCBE396A}"/>
              </a:ext>
            </a:extLst>
          </p:cNvPr>
          <p:cNvSpPr/>
          <p:nvPr/>
        </p:nvSpPr>
        <p:spPr>
          <a:xfrm>
            <a:off x="3956381" y="4139623"/>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115" name="Rectangle 114">
            <a:extLst>
              <a:ext uri="{FF2B5EF4-FFF2-40B4-BE49-F238E27FC236}">
                <a16:creationId xmlns:a16="http://schemas.microsoft.com/office/drawing/2014/main" id="{7748680D-68DC-41D5-AAE4-8884359EFD7B}"/>
              </a:ext>
            </a:extLst>
          </p:cNvPr>
          <p:cNvSpPr/>
          <p:nvPr/>
        </p:nvSpPr>
        <p:spPr>
          <a:xfrm>
            <a:off x="8121633" y="4388400"/>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Connector: Elbow 115">
            <a:extLst>
              <a:ext uri="{FF2B5EF4-FFF2-40B4-BE49-F238E27FC236}">
                <a16:creationId xmlns:a16="http://schemas.microsoft.com/office/drawing/2014/main" id="{D5A735F4-6816-4867-9C14-AEADDDA2112D}"/>
              </a:ext>
            </a:extLst>
          </p:cNvPr>
          <p:cNvCxnSpPr>
            <a:cxnSpLocks/>
            <a:stCxn id="105" idx="0"/>
            <a:endCxn id="115" idx="0"/>
          </p:cNvCxnSpPr>
          <p:nvPr/>
        </p:nvCxnSpPr>
        <p:spPr>
          <a:xfrm rot="16200000" flipH="1">
            <a:off x="7323860" y="3549262"/>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9AA93C05-7EEA-498E-8DC3-4832716B4A8A}"/>
              </a:ext>
            </a:extLst>
          </p:cNvPr>
          <p:cNvSpPr/>
          <p:nvPr/>
        </p:nvSpPr>
        <p:spPr>
          <a:xfrm>
            <a:off x="6705303" y="4135438"/>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118" name="Rectangle 117">
            <a:extLst>
              <a:ext uri="{FF2B5EF4-FFF2-40B4-BE49-F238E27FC236}">
                <a16:creationId xmlns:a16="http://schemas.microsoft.com/office/drawing/2014/main" id="{E9B40A16-181A-47F3-8AB7-16D01897DF74}"/>
              </a:ext>
            </a:extLst>
          </p:cNvPr>
          <p:cNvSpPr/>
          <p:nvPr/>
        </p:nvSpPr>
        <p:spPr>
          <a:xfrm>
            <a:off x="1111112" y="5116013"/>
            <a:ext cx="881742" cy="5440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r>
              <a:rPr lang="en-US" sz="900" b="1" dirty="0">
                <a:solidFill>
                  <a:schemeClr val="bg1"/>
                </a:solidFill>
                <a:latin typeface="Courier New" panose="02070309020205020404" pitchFamily="49" charset="0"/>
                <a:cs typeface="Courier New" panose="02070309020205020404" pitchFamily="49" charset="0"/>
              </a:rPr>
              <a:t>first</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119" name="Rectangle 118">
            <a:extLst>
              <a:ext uri="{FF2B5EF4-FFF2-40B4-BE49-F238E27FC236}">
                <a16:creationId xmlns:a16="http://schemas.microsoft.com/office/drawing/2014/main" id="{14F4C358-166A-4B2E-899F-0A2784A77C60}"/>
              </a:ext>
            </a:extLst>
          </p:cNvPr>
          <p:cNvSpPr/>
          <p:nvPr/>
        </p:nvSpPr>
        <p:spPr>
          <a:xfrm>
            <a:off x="1111112" y="5446596"/>
            <a:ext cx="881742" cy="2088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sp>
        <p:nvSpPr>
          <p:cNvPr id="120" name="Rectangle 119">
            <a:extLst>
              <a:ext uri="{FF2B5EF4-FFF2-40B4-BE49-F238E27FC236}">
                <a16:creationId xmlns:a16="http://schemas.microsoft.com/office/drawing/2014/main" id="{186B036C-AFE6-4822-A2EC-4A2B09E59539}"/>
              </a:ext>
            </a:extLst>
          </p:cNvPr>
          <p:cNvSpPr/>
          <p:nvPr/>
        </p:nvSpPr>
        <p:spPr>
          <a:xfrm>
            <a:off x="4516438" y="5139959"/>
            <a:ext cx="1372146" cy="8213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dirty="0" err="1">
                <a:solidFill>
                  <a:schemeClr val="bg1"/>
                </a:solidFill>
                <a:latin typeface="Courier New" panose="02070309020205020404" pitchFamily="49" charset="0"/>
                <a:cs typeface="Courier New" panose="02070309020205020404" pitchFamily="49" charset="0"/>
              </a:rPr>
              <a:t>range_t</a:t>
            </a:r>
            <a:endParaRPr lang="en-US" sz="800" dirty="0">
              <a:solidFill>
                <a:schemeClr val="bg1"/>
              </a:solidFill>
              <a:latin typeface="Courier New" panose="02070309020205020404" pitchFamily="49" charset="0"/>
              <a:cs typeface="Courier New" panose="02070309020205020404" pitchFamily="49" charset="0"/>
            </a:endParaRPr>
          </a:p>
        </p:txBody>
      </p:sp>
      <p:sp>
        <p:nvSpPr>
          <p:cNvPr id="121" name="Rectangle 120">
            <a:extLst>
              <a:ext uri="{FF2B5EF4-FFF2-40B4-BE49-F238E27FC236}">
                <a16:creationId xmlns:a16="http://schemas.microsoft.com/office/drawing/2014/main" id="{B73E516F-4725-4F96-BB38-9F87B8CCD261}"/>
              </a:ext>
            </a:extLst>
          </p:cNvPr>
          <p:cNvSpPr/>
          <p:nvPr/>
        </p:nvSpPr>
        <p:spPr>
          <a:xfrm>
            <a:off x="4516438" y="5743285"/>
            <a:ext cx="1372145"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buffer_begin</a:t>
            </a:r>
            <a:endParaRPr lang="en-US" sz="800" dirty="0">
              <a:solidFill>
                <a:schemeClr val="tx1"/>
              </a:solidFill>
              <a:latin typeface="Courier New" panose="02070309020205020404" pitchFamily="49" charset="0"/>
              <a:cs typeface="Courier New" panose="02070309020205020404" pitchFamily="49" charset="0"/>
            </a:endParaRPr>
          </a:p>
        </p:txBody>
      </p:sp>
      <p:sp>
        <p:nvSpPr>
          <p:cNvPr id="122" name="Rectangle 121">
            <a:extLst>
              <a:ext uri="{FF2B5EF4-FFF2-40B4-BE49-F238E27FC236}">
                <a16:creationId xmlns:a16="http://schemas.microsoft.com/office/drawing/2014/main" id="{83E77117-EC6A-49E2-8235-7794CFEA4F9A}"/>
              </a:ext>
            </a:extLst>
          </p:cNvPr>
          <p:cNvSpPr/>
          <p:nvPr/>
        </p:nvSpPr>
        <p:spPr>
          <a:xfrm>
            <a:off x="4516437" y="5529856"/>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data_end</a:t>
            </a:r>
            <a:endParaRPr lang="en-US" sz="800" dirty="0">
              <a:solidFill>
                <a:schemeClr val="tx1"/>
              </a:solidFill>
              <a:latin typeface="Courier New" panose="02070309020205020404" pitchFamily="49" charset="0"/>
              <a:cs typeface="Courier New" panose="02070309020205020404" pitchFamily="49" charset="0"/>
            </a:endParaRPr>
          </a:p>
        </p:txBody>
      </p:sp>
      <p:sp>
        <p:nvSpPr>
          <p:cNvPr id="123" name="Rectangle 122">
            <a:extLst>
              <a:ext uri="{FF2B5EF4-FFF2-40B4-BE49-F238E27FC236}">
                <a16:creationId xmlns:a16="http://schemas.microsoft.com/office/drawing/2014/main" id="{87EEF410-B1DD-48CC-899E-392DB1180944}"/>
              </a:ext>
            </a:extLst>
          </p:cNvPr>
          <p:cNvSpPr/>
          <p:nvPr/>
        </p:nvSpPr>
        <p:spPr>
          <a:xfrm>
            <a:off x="4516437" y="5318499"/>
            <a:ext cx="1372146" cy="2152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dirty="0" err="1">
                <a:solidFill>
                  <a:schemeClr val="tx1"/>
                </a:solidFill>
                <a:latin typeface="Courier New" panose="02070309020205020404" pitchFamily="49" charset="0"/>
                <a:cs typeface="Courier New" panose="02070309020205020404" pitchFamily="49" charset="0"/>
              </a:rPr>
              <a:t>size_t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buffer_end</a:t>
            </a:r>
            <a:endParaRPr lang="en-US" sz="800" dirty="0">
              <a:solidFill>
                <a:schemeClr val="tx1"/>
              </a:solidFill>
              <a:latin typeface="Courier New" panose="02070309020205020404" pitchFamily="49" charset="0"/>
              <a:cs typeface="Courier New" panose="02070309020205020404" pitchFamily="49" charset="0"/>
            </a:endParaRPr>
          </a:p>
        </p:txBody>
      </p:sp>
      <p:cxnSp>
        <p:nvCxnSpPr>
          <p:cNvPr id="124" name="Connector: Elbow 123">
            <a:extLst>
              <a:ext uri="{FF2B5EF4-FFF2-40B4-BE49-F238E27FC236}">
                <a16:creationId xmlns:a16="http://schemas.microsoft.com/office/drawing/2014/main" id="{D3E17F70-E3BE-4F9E-8D75-86E0D09A865C}"/>
              </a:ext>
            </a:extLst>
          </p:cNvPr>
          <p:cNvCxnSpPr>
            <a:cxnSpLocks/>
            <a:stCxn id="121" idx="1"/>
            <a:endCxn id="129" idx="2"/>
          </p:cNvCxnSpPr>
          <p:nvPr/>
        </p:nvCxnSpPr>
        <p:spPr>
          <a:xfrm rot="10800000">
            <a:off x="826258" y="4960648"/>
            <a:ext cx="3690181" cy="890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603EF1E-4A38-43D5-8055-0693887FFF42}"/>
              </a:ext>
            </a:extLst>
          </p:cNvPr>
          <p:cNvCxnSpPr>
            <a:cxnSpLocks/>
            <a:stCxn id="119" idx="1"/>
            <a:endCxn id="129" idx="2"/>
          </p:cNvCxnSpPr>
          <p:nvPr/>
        </p:nvCxnSpPr>
        <p:spPr>
          <a:xfrm flipH="1" flipV="1">
            <a:off x="826257" y="4960648"/>
            <a:ext cx="284855" cy="59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DA66D4A1-4EF6-4D24-A2A7-8BB543B44117}"/>
              </a:ext>
            </a:extLst>
          </p:cNvPr>
          <p:cNvCxnSpPr>
            <a:cxnSpLocks/>
            <a:stCxn id="122" idx="1"/>
            <a:endCxn id="127" idx="2"/>
          </p:cNvCxnSpPr>
          <p:nvPr/>
        </p:nvCxnSpPr>
        <p:spPr>
          <a:xfrm rot="10800000">
            <a:off x="4283231" y="4974223"/>
            <a:ext cx="233207" cy="663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C0DE828-0DAE-4A67-9FDD-48D78D644D0F}"/>
              </a:ext>
            </a:extLst>
          </p:cNvPr>
          <p:cNvSpPr/>
          <p:nvPr/>
        </p:nvSpPr>
        <p:spPr>
          <a:xfrm>
            <a:off x="4241864" y="438378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Connector: Elbow 127">
            <a:extLst>
              <a:ext uri="{FF2B5EF4-FFF2-40B4-BE49-F238E27FC236}">
                <a16:creationId xmlns:a16="http://schemas.microsoft.com/office/drawing/2014/main" id="{CEFCE5DC-93E2-426C-A11F-E3CA970CED36}"/>
              </a:ext>
            </a:extLst>
          </p:cNvPr>
          <p:cNvCxnSpPr>
            <a:cxnSpLocks/>
            <a:stCxn id="123" idx="3"/>
            <a:endCxn id="110" idx="2"/>
          </p:cNvCxnSpPr>
          <p:nvPr/>
        </p:nvCxnSpPr>
        <p:spPr>
          <a:xfrm flipV="1">
            <a:off x="5888583" y="4974283"/>
            <a:ext cx="268183" cy="451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3137AD92-1148-44EC-B599-6972C1712A5F}"/>
              </a:ext>
            </a:extLst>
          </p:cNvPr>
          <p:cNvSpPr/>
          <p:nvPr/>
        </p:nvSpPr>
        <p:spPr>
          <a:xfrm>
            <a:off x="784891" y="4370214"/>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CFE42C8-54A5-4420-87EF-240F3820221F}"/>
              </a:ext>
            </a:extLst>
          </p:cNvPr>
          <p:cNvSpPr/>
          <p:nvPr/>
        </p:nvSpPr>
        <p:spPr>
          <a:xfrm>
            <a:off x="6520914" y="5104280"/>
            <a:ext cx="881742" cy="5440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r>
              <a:rPr lang="en-US" sz="900" b="1" dirty="0">
                <a:solidFill>
                  <a:schemeClr val="bg1"/>
                </a:solidFill>
                <a:latin typeface="Courier New" panose="02070309020205020404" pitchFamily="49" charset="0"/>
                <a:cs typeface="Courier New" panose="02070309020205020404" pitchFamily="49" charset="0"/>
              </a:rPr>
              <a:t>last</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131" name="Rectangle 130">
            <a:extLst>
              <a:ext uri="{FF2B5EF4-FFF2-40B4-BE49-F238E27FC236}">
                <a16:creationId xmlns:a16="http://schemas.microsoft.com/office/drawing/2014/main" id="{FAF464DE-9C2F-488E-8FFD-BC04496C52DE}"/>
              </a:ext>
            </a:extLst>
          </p:cNvPr>
          <p:cNvSpPr/>
          <p:nvPr/>
        </p:nvSpPr>
        <p:spPr>
          <a:xfrm>
            <a:off x="6520914" y="5434863"/>
            <a:ext cx="881742" cy="2088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132" name="Straight Arrow Connector 131">
            <a:extLst>
              <a:ext uri="{FF2B5EF4-FFF2-40B4-BE49-F238E27FC236}">
                <a16:creationId xmlns:a16="http://schemas.microsoft.com/office/drawing/2014/main" id="{57F0B41D-8D92-4617-A9B1-60A58D091A82}"/>
              </a:ext>
            </a:extLst>
          </p:cNvPr>
          <p:cNvCxnSpPr>
            <a:cxnSpLocks/>
            <a:stCxn id="131" idx="1"/>
            <a:endCxn id="110" idx="2"/>
          </p:cNvCxnSpPr>
          <p:nvPr/>
        </p:nvCxnSpPr>
        <p:spPr>
          <a:xfrm flipH="1" flipV="1">
            <a:off x="6156766" y="4974283"/>
            <a:ext cx="364148" cy="565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82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199" y="112576"/>
            <a:ext cx="10515600" cy="1325563"/>
          </a:xfrm>
        </p:spPr>
        <p:txBody>
          <a:bodyPr/>
          <a:lstStyle/>
          <a:p>
            <a:r>
              <a:rPr lang="en-US" dirty="0"/>
              <a:t>Non-Owning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666206" y="1136469"/>
            <a:ext cx="8599175" cy="535577"/>
          </a:xfrm>
        </p:spPr>
        <p:txBody>
          <a:bodyPr>
            <a:normAutofit fontScale="85000" lnSpcReduction="20000"/>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flat_forward_list_ref</a:t>
            </a:r>
            <a:r>
              <a:rPr lang="en-US" sz="1200" b="1" dirty="0">
                <a:latin typeface="Courier New" panose="02070309020205020404" pitchFamily="49" charset="0"/>
                <a:cs typeface="Courier New" panose="02070309020205020404" pitchFamily="49" charset="0"/>
              </a:rPr>
              <a:t> (continued)</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solidFill>
                  <a:srgbClr val="FF0000"/>
                </a:solidFill>
                <a:latin typeface="Courier New" panose="02070309020205020404" pitchFamily="49" charset="0"/>
                <a:cs typeface="Courier New" panose="02070309020205020404" pitchFamily="49" charset="0"/>
              </a:rPr>
              <a:t>contains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AEC81D0A-C37C-4BCA-A5AF-8C5F665EDF06}"/>
              </a:ext>
            </a:extLst>
          </p:cNvPr>
          <p:cNvSpPr txBox="1">
            <a:spLocks/>
          </p:cNvSpPr>
          <p:nvPr/>
        </p:nvSpPr>
        <p:spPr>
          <a:xfrm>
            <a:off x="666205" y="3701145"/>
            <a:ext cx="8599175" cy="709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find_element_before</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find_element_at</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Font typeface="Arial" panose="020B0604020202020204" pitchFamily="34" charset="0"/>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find_element_after</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position)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48530723-5CB1-426B-AD2E-9DB0DC01D860}"/>
              </a:ext>
            </a:extLst>
          </p:cNvPr>
          <p:cNvSpPr/>
          <p:nvPr/>
        </p:nvSpPr>
        <p:spPr>
          <a:xfrm>
            <a:off x="703139" y="2109174"/>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C73B2B21-D462-4876-A688-E555E2872672}"/>
              </a:ext>
            </a:extLst>
          </p:cNvPr>
          <p:cNvSpPr/>
          <p:nvPr/>
        </p:nvSpPr>
        <p:spPr>
          <a:xfrm>
            <a:off x="6043691" y="2109174"/>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0B31B099-2DF2-4963-84FF-9A252175FD74}"/>
              </a:ext>
            </a:extLst>
          </p:cNvPr>
          <p:cNvSpPr/>
          <p:nvPr/>
        </p:nvSpPr>
        <p:spPr>
          <a:xfrm>
            <a:off x="4162573" y="2109174"/>
            <a:ext cx="1875083"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167A6D2A-DEF7-4BF0-9F6B-206372C0E1A8}"/>
              </a:ext>
            </a:extLst>
          </p:cNvPr>
          <p:cNvSpPr/>
          <p:nvPr/>
        </p:nvSpPr>
        <p:spPr>
          <a:xfrm>
            <a:off x="703656" y="2109174"/>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B5F9A101-C550-4C1C-A2AD-EC8C8682AB7A}"/>
              </a:ext>
            </a:extLst>
          </p:cNvPr>
          <p:cNvSpPr/>
          <p:nvPr/>
        </p:nvSpPr>
        <p:spPr>
          <a:xfrm>
            <a:off x="703139" y="2109174"/>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0DC8A121-63B2-422F-9562-F3FB99737315}"/>
              </a:ext>
            </a:extLst>
          </p:cNvPr>
          <p:cNvSpPr/>
          <p:nvPr/>
        </p:nvSpPr>
        <p:spPr>
          <a:xfrm>
            <a:off x="1362541" y="2109174"/>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8" name="Rectangle 17">
            <a:extLst>
              <a:ext uri="{FF2B5EF4-FFF2-40B4-BE49-F238E27FC236}">
                <a16:creationId xmlns:a16="http://schemas.microsoft.com/office/drawing/2014/main" id="{CF5A9FDC-2CB3-4769-B61E-C12A5EC6C019}"/>
              </a:ext>
            </a:extLst>
          </p:cNvPr>
          <p:cNvSpPr/>
          <p:nvPr/>
        </p:nvSpPr>
        <p:spPr>
          <a:xfrm>
            <a:off x="2697727" y="2109174"/>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0" name="Rectangle 19">
            <a:extLst>
              <a:ext uri="{FF2B5EF4-FFF2-40B4-BE49-F238E27FC236}">
                <a16:creationId xmlns:a16="http://schemas.microsoft.com/office/drawing/2014/main" id="{585CB330-E0CD-4993-BBE4-283BAC4B404C}"/>
              </a:ext>
            </a:extLst>
          </p:cNvPr>
          <p:cNvSpPr/>
          <p:nvPr/>
        </p:nvSpPr>
        <p:spPr>
          <a:xfrm>
            <a:off x="3353241" y="2109174"/>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2" name="Rectangle 21">
            <a:extLst>
              <a:ext uri="{FF2B5EF4-FFF2-40B4-BE49-F238E27FC236}">
                <a16:creationId xmlns:a16="http://schemas.microsoft.com/office/drawing/2014/main" id="{F689458C-155E-4F0F-9322-396C0F2E4385}"/>
              </a:ext>
            </a:extLst>
          </p:cNvPr>
          <p:cNvSpPr/>
          <p:nvPr/>
        </p:nvSpPr>
        <p:spPr>
          <a:xfrm>
            <a:off x="6044116" y="2109174"/>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4" name="Rectangle 23">
            <a:extLst>
              <a:ext uri="{FF2B5EF4-FFF2-40B4-BE49-F238E27FC236}">
                <a16:creationId xmlns:a16="http://schemas.microsoft.com/office/drawing/2014/main" id="{A1CEE003-D72D-49F0-894D-007679DB6CEC}"/>
              </a:ext>
            </a:extLst>
          </p:cNvPr>
          <p:cNvSpPr/>
          <p:nvPr/>
        </p:nvSpPr>
        <p:spPr>
          <a:xfrm>
            <a:off x="6692653" y="2109174"/>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26" name="Connector: Elbow 25">
            <a:extLst>
              <a:ext uri="{FF2B5EF4-FFF2-40B4-BE49-F238E27FC236}">
                <a16:creationId xmlns:a16="http://schemas.microsoft.com/office/drawing/2014/main" id="{B5111646-1AC6-48DD-B49D-422D5085414E}"/>
              </a:ext>
            </a:extLst>
          </p:cNvPr>
          <p:cNvCxnSpPr>
            <a:cxnSpLocks/>
            <a:stCxn id="14" idx="0"/>
            <a:endCxn id="30" idx="0"/>
          </p:cNvCxnSpPr>
          <p:nvPr/>
        </p:nvCxnSpPr>
        <p:spPr>
          <a:xfrm rot="5400000" flipH="1" flipV="1">
            <a:off x="1870303" y="1271711"/>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BC00617-CC0A-40AC-A48A-9FB0A5128CE8}"/>
              </a:ext>
            </a:extLst>
          </p:cNvPr>
          <p:cNvSpPr/>
          <p:nvPr/>
        </p:nvSpPr>
        <p:spPr>
          <a:xfrm>
            <a:off x="667264" y="210917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1EA75F-C4D1-450F-95A1-FA7203896075}"/>
              </a:ext>
            </a:extLst>
          </p:cNvPr>
          <p:cNvSpPr/>
          <p:nvPr/>
        </p:nvSpPr>
        <p:spPr>
          <a:xfrm>
            <a:off x="2666401" y="210917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0D515E-3A18-4C35-AEBB-0D24C94B7C70}"/>
              </a:ext>
            </a:extLst>
          </p:cNvPr>
          <p:cNvSpPr/>
          <p:nvPr/>
        </p:nvSpPr>
        <p:spPr>
          <a:xfrm>
            <a:off x="5996715" y="210917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77A948D7-8F27-408D-8DDB-7CC60F67569B}"/>
              </a:ext>
            </a:extLst>
          </p:cNvPr>
          <p:cNvCxnSpPr>
            <a:cxnSpLocks/>
            <a:stCxn id="18" idx="0"/>
            <a:endCxn id="32" idx="0"/>
          </p:cNvCxnSpPr>
          <p:nvPr/>
        </p:nvCxnSpPr>
        <p:spPr>
          <a:xfrm rot="5400000" flipH="1" flipV="1">
            <a:off x="4532754" y="603848"/>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5BCE5AE-1079-42D9-B628-BB29D81D19CA}"/>
              </a:ext>
            </a:extLst>
          </p:cNvPr>
          <p:cNvSpPr/>
          <p:nvPr/>
        </p:nvSpPr>
        <p:spPr>
          <a:xfrm>
            <a:off x="8038280" y="2104624"/>
            <a:ext cx="359814" cy="5904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38" name="Rectangle 37">
            <a:extLst>
              <a:ext uri="{FF2B5EF4-FFF2-40B4-BE49-F238E27FC236}">
                <a16:creationId xmlns:a16="http://schemas.microsoft.com/office/drawing/2014/main" id="{555ED988-795F-4F71-B2A7-94FB2F407B79}"/>
              </a:ext>
            </a:extLst>
          </p:cNvPr>
          <p:cNvSpPr/>
          <p:nvPr/>
        </p:nvSpPr>
        <p:spPr>
          <a:xfrm>
            <a:off x="1214368" y="1878598"/>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0" name="Rectangle 39">
            <a:extLst>
              <a:ext uri="{FF2B5EF4-FFF2-40B4-BE49-F238E27FC236}">
                <a16:creationId xmlns:a16="http://schemas.microsoft.com/office/drawing/2014/main" id="{3735EE98-30BF-40FB-BD76-1804BDDDCFA7}"/>
              </a:ext>
            </a:extLst>
          </p:cNvPr>
          <p:cNvSpPr/>
          <p:nvPr/>
        </p:nvSpPr>
        <p:spPr>
          <a:xfrm>
            <a:off x="3837696" y="1864947"/>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2" name="Rectangle 41">
            <a:extLst>
              <a:ext uri="{FF2B5EF4-FFF2-40B4-BE49-F238E27FC236}">
                <a16:creationId xmlns:a16="http://schemas.microsoft.com/office/drawing/2014/main" id="{887D13ED-3FBA-4A35-B59F-0B68718F8621}"/>
              </a:ext>
            </a:extLst>
          </p:cNvPr>
          <p:cNvSpPr/>
          <p:nvPr/>
        </p:nvSpPr>
        <p:spPr>
          <a:xfrm>
            <a:off x="8002948" y="2113724"/>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nector: Elbow 43">
            <a:extLst>
              <a:ext uri="{FF2B5EF4-FFF2-40B4-BE49-F238E27FC236}">
                <a16:creationId xmlns:a16="http://schemas.microsoft.com/office/drawing/2014/main" id="{A01D2469-3D1B-43D9-9ECE-AEDEDFD3B948}"/>
              </a:ext>
            </a:extLst>
          </p:cNvPr>
          <p:cNvCxnSpPr>
            <a:cxnSpLocks/>
            <a:stCxn id="22" idx="0"/>
            <a:endCxn id="42" idx="0"/>
          </p:cNvCxnSpPr>
          <p:nvPr/>
        </p:nvCxnSpPr>
        <p:spPr>
          <a:xfrm rot="16200000" flipH="1">
            <a:off x="7205175" y="1274586"/>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78E1542-C310-4108-BC38-6B5CE8D1267C}"/>
              </a:ext>
            </a:extLst>
          </p:cNvPr>
          <p:cNvSpPr/>
          <p:nvPr/>
        </p:nvSpPr>
        <p:spPr>
          <a:xfrm>
            <a:off x="6586618" y="1860762"/>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48" name="Rectangle 47">
            <a:extLst>
              <a:ext uri="{FF2B5EF4-FFF2-40B4-BE49-F238E27FC236}">
                <a16:creationId xmlns:a16="http://schemas.microsoft.com/office/drawing/2014/main" id="{E5CBF938-AEB2-4292-AF41-676BE2712803}"/>
              </a:ext>
            </a:extLst>
          </p:cNvPr>
          <p:cNvSpPr/>
          <p:nvPr/>
        </p:nvSpPr>
        <p:spPr>
          <a:xfrm>
            <a:off x="3318444" y="3176615"/>
            <a:ext cx="881742" cy="2502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a:solidFill>
                  <a:schemeClr val="bg1"/>
                </a:solidFill>
                <a:latin typeface="Courier New" panose="02070309020205020404" pitchFamily="49" charset="0"/>
                <a:cs typeface="Courier New" panose="02070309020205020404" pitchFamily="49" charset="0"/>
              </a:rPr>
              <a:t>position</a:t>
            </a:r>
            <a:endParaRPr lang="en-US" sz="900" b="1" dirty="0">
              <a:solidFill>
                <a:schemeClr val="bg1"/>
              </a:solidFill>
              <a:latin typeface="Courier New" panose="02070309020205020404" pitchFamily="49" charset="0"/>
              <a:cs typeface="Courier New" panose="02070309020205020404" pitchFamily="49" charset="0"/>
            </a:endParaRPr>
          </a:p>
          <a:p>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cxnSp>
        <p:nvCxnSpPr>
          <p:cNvPr id="62" name="Straight Arrow Connector 61">
            <a:extLst>
              <a:ext uri="{FF2B5EF4-FFF2-40B4-BE49-F238E27FC236}">
                <a16:creationId xmlns:a16="http://schemas.microsoft.com/office/drawing/2014/main" id="{94342D0C-B93D-43DE-8A5E-56C54D29A04B}"/>
              </a:ext>
            </a:extLst>
          </p:cNvPr>
          <p:cNvCxnSpPr>
            <a:cxnSpLocks/>
            <a:stCxn id="48" idx="0"/>
            <a:endCxn id="20" idx="2"/>
          </p:cNvCxnSpPr>
          <p:nvPr/>
        </p:nvCxnSpPr>
        <p:spPr>
          <a:xfrm flipH="1" flipV="1">
            <a:off x="3757907" y="2699608"/>
            <a:ext cx="1408" cy="47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00C510FA-3C6B-4A63-856B-3F99DC0CCA16}"/>
              </a:ext>
            </a:extLst>
          </p:cNvPr>
          <p:cNvSpPr/>
          <p:nvPr/>
        </p:nvSpPr>
        <p:spPr>
          <a:xfrm>
            <a:off x="4123179" y="2109112"/>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562E73C-54C8-4EEE-BD4A-6C682C143222}"/>
              </a:ext>
            </a:extLst>
          </p:cNvPr>
          <p:cNvSpPr/>
          <p:nvPr/>
        </p:nvSpPr>
        <p:spPr>
          <a:xfrm>
            <a:off x="666206" y="209553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AC1E327-0340-4284-99A3-CCC8E8D811CB}"/>
              </a:ext>
            </a:extLst>
          </p:cNvPr>
          <p:cNvSpPr/>
          <p:nvPr/>
        </p:nvSpPr>
        <p:spPr>
          <a:xfrm>
            <a:off x="2266896" y="2887358"/>
            <a:ext cx="881742" cy="5440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bg1"/>
                </a:solidFill>
                <a:latin typeface="Courier New" panose="02070309020205020404" pitchFamily="49" charset="0"/>
                <a:cs typeface="Courier New" panose="02070309020205020404" pitchFamily="49" charset="0"/>
              </a:rPr>
              <a:t>Iterator</a:t>
            </a:r>
          </a:p>
          <a:p>
            <a:pPr algn="ctr"/>
            <a:r>
              <a:rPr lang="en-US" sz="900" b="1" dirty="0">
                <a:solidFill>
                  <a:schemeClr val="bg1"/>
                </a:solidFill>
                <a:latin typeface="Courier New" panose="02070309020205020404" pitchFamily="49" charset="0"/>
                <a:cs typeface="Courier New" panose="02070309020205020404" pitchFamily="49" charset="0"/>
              </a:rPr>
              <a:t>it</a:t>
            </a:r>
          </a:p>
          <a:p>
            <a:pPr algn="ctr"/>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74" name="Rectangle 73">
            <a:extLst>
              <a:ext uri="{FF2B5EF4-FFF2-40B4-BE49-F238E27FC236}">
                <a16:creationId xmlns:a16="http://schemas.microsoft.com/office/drawing/2014/main" id="{84629B0D-34BD-4155-9623-6B3E626C8B44}"/>
              </a:ext>
            </a:extLst>
          </p:cNvPr>
          <p:cNvSpPr/>
          <p:nvPr/>
        </p:nvSpPr>
        <p:spPr>
          <a:xfrm>
            <a:off x="2266896" y="3217941"/>
            <a:ext cx="881742" cy="2088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err="1">
                <a:solidFill>
                  <a:schemeClr val="tx1"/>
                </a:solidFill>
                <a:latin typeface="Courier New" panose="02070309020205020404" pitchFamily="49" charset="0"/>
                <a:cs typeface="Courier New" panose="02070309020205020404" pitchFamily="49" charset="0"/>
              </a:rPr>
              <a:t>ptr</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76" name="Straight Arrow Connector 75">
            <a:extLst>
              <a:ext uri="{FF2B5EF4-FFF2-40B4-BE49-F238E27FC236}">
                <a16:creationId xmlns:a16="http://schemas.microsoft.com/office/drawing/2014/main" id="{CCDC7001-228A-4EF3-8E1B-5867649BCEC9}"/>
              </a:ext>
            </a:extLst>
          </p:cNvPr>
          <p:cNvCxnSpPr>
            <a:cxnSpLocks/>
            <a:stCxn id="72" idx="0"/>
            <a:endCxn id="30" idx="2"/>
          </p:cNvCxnSpPr>
          <p:nvPr/>
        </p:nvCxnSpPr>
        <p:spPr>
          <a:xfrm flipV="1">
            <a:off x="2707767" y="2699607"/>
            <a:ext cx="0" cy="187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A38B749-1225-4A00-8202-3BD562DF1FA7}"/>
              </a:ext>
            </a:extLst>
          </p:cNvPr>
          <p:cNvSpPr txBox="1"/>
          <p:nvPr/>
        </p:nvSpPr>
        <p:spPr>
          <a:xfrm>
            <a:off x="3880623" y="3150737"/>
            <a:ext cx="283358" cy="307777"/>
          </a:xfrm>
          <a:prstGeom prst="rect">
            <a:avLst/>
          </a:prstGeom>
          <a:noFill/>
        </p:spPr>
        <p:txBody>
          <a:bodyPr wrap="square" rtlCol="0">
            <a:spAutoFit/>
          </a:bodyPr>
          <a:lstStyle/>
          <a:p>
            <a:r>
              <a:rPr lang="en-US" sz="1400" dirty="0">
                <a:solidFill>
                  <a:schemeClr val="accent6">
                    <a:lumMod val="40000"/>
                    <a:lumOff val="60000"/>
                  </a:schemeClr>
                </a:solidFill>
                <a:latin typeface="Segoe MDL2 Assets" panose="050A0102010101010101" pitchFamily="18" charset="0"/>
              </a:rPr>
              <a:t></a:t>
            </a:r>
            <a:endParaRPr lang="en-US" sz="1400" dirty="0">
              <a:solidFill>
                <a:schemeClr val="accent6">
                  <a:lumMod val="40000"/>
                  <a:lumOff val="60000"/>
                </a:schemeClr>
              </a:solidFill>
              <a:latin typeface="MS Shell Dlg 2" panose="020B0604030504040204" pitchFamily="34" charset="0"/>
            </a:endParaRPr>
          </a:p>
        </p:txBody>
      </p:sp>
      <p:sp>
        <p:nvSpPr>
          <p:cNvPr id="90" name="Rectangle 89">
            <a:extLst>
              <a:ext uri="{FF2B5EF4-FFF2-40B4-BE49-F238E27FC236}">
                <a16:creationId xmlns:a16="http://schemas.microsoft.com/office/drawing/2014/main" id="{EF9C0465-F5E1-4D42-9D2E-4AAAE5CCF4B3}"/>
              </a:ext>
            </a:extLst>
          </p:cNvPr>
          <p:cNvSpPr/>
          <p:nvPr/>
        </p:nvSpPr>
        <p:spPr>
          <a:xfrm>
            <a:off x="4664667" y="3172456"/>
            <a:ext cx="881742" cy="2502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a:solidFill>
                  <a:schemeClr val="bg1"/>
                </a:solidFill>
                <a:latin typeface="Courier New" panose="02070309020205020404" pitchFamily="49" charset="0"/>
                <a:cs typeface="Courier New" panose="02070309020205020404" pitchFamily="49" charset="0"/>
              </a:rPr>
              <a:t>position</a:t>
            </a:r>
            <a:endParaRPr lang="en-US" sz="900" b="1" dirty="0">
              <a:solidFill>
                <a:schemeClr val="bg1"/>
              </a:solidFill>
              <a:latin typeface="Courier New" panose="02070309020205020404" pitchFamily="49" charset="0"/>
              <a:cs typeface="Courier New" panose="02070309020205020404" pitchFamily="49" charset="0"/>
            </a:endParaRPr>
          </a:p>
          <a:p>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91" name="TextBox 90">
            <a:extLst>
              <a:ext uri="{FF2B5EF4-FFF2-40B4-BE49-F238E27FC236}">
                <a16:creationId xmlns:a16="http://schemas.microsoft.com/office/drawing/2014/main" id="{45597D3C-1C18-4457-AAE9-2F75C909A6A1}"/>
              </a:ext>
            </a:extLst>
          </p:cNvPr>
          <p:cNvSpPr txBox="1"/>
          <p:nvPr/>
        </p:nvSpPr>
        <p:spPr>
          <a:xfrm>
            <a:off x="5226846" y="3146578"/>
            <a:ext cx="283358" cy="307777"/>
          </a:xfrm>
          <a:prstGeom prst="rect">
            <a:avLst/>
          </a:prstGeom>
          <a:noFill/>
        </p:spPr>
        <p:txBody>
          <a:bodyPr wrap="square" rtlCol="0">
            <a:spAutoFit/>
          </a:bodyPr>
          <a:lstStyle/>
          <a:p>
            <a:r>
              <a:rPr lang="en-US" sz="1400" dirty="0">
                <a:solidFill>
                  <a:schemeClr val="accent6">
                    <a:lumMod val="40000"/>
                    <a:lumOff val="60000"/>
                  </a:schemeClr>
                </a:solidFill>
                <a:latin typeface="Segoe MDL2 Assets" panose="050A0102010101010101" pitchFamily="18" charset="0"/>
              </a:rPr>
              <a:t></a:t>
            </a:r>
            <a:endParaRPr lang="en-US" sz="1400" dirty="0">
              <a:solidFill>
                <a:schemeClr val="accent6">
                  <a:lumMod val="40000"/>
                  <a:lumOff val="60000"/>
                </a:schemeClr>
              </a:solidFill>
              <a:latin typeface="MS Shell Dlg 2" panose="020B0604030504040204" pitchFamily="34" charset="0"/>
            </a:endParaRPr>
          </a:p>
        </p:txBody>
      </p:sp>
      <p:cxnSp>
        <p:nvCxnSpPr>
          <p:cNvPr id="92" name="Straight Arrow Connector 91">
            <a:extLst>
              <a:ext uri="{FF2B5EF4-FFF2-40B4-BE49-F238E27FC236}">
                <a16:creationId xmlns:a16="http://schemas.microsoft.com/office/drawing/2014/main" id="{CD0DA05A-E94E-467C-8DC3-9A1911D73560}"/>
              </a:ext>
            </a:extLst>
          </p:cNvPr>
          <p:cNvCxnSpPr>
            <a:cxnSpLocks/>
            <a:stCxn id="90" idx="0"/>
            <a:endCxn id="10" idx="2"/>
          </p:cNvCxnSpPr>
          <p:nvPr/>
        </p:nvCxnSpPr>
        <p:spPr>
          <a:xfrm flipH="1" flipV="1">
            <a:off x="5100115" y="2699608"/>
            <a:ext cx="5423" cy="47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0B332A4A-F699-4D62-8244-8F88FF49A4BC}"/>
              </a:ext>
            </a:extLst>
          </p:cNvPr>
          <p:cNvSpPr/>
          <p:nvPr/>
        </p:nvSpPr>
        <p:spPr>
          <a:xfrm>
            <a:off x="5931036" y="3172456"/>
            <a:ext cx="881742" cy="2502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a:solidFill>
                  <a:schemeClr val="bg1"/>
                </a:solidFill>
                <a:latin typeface="Courier New" panose="02070309020205020404" pitchFamily="49" charset="0"/>
                <a:cs typeface="Courier New" panose="02070309020205020404" pitchFamily="49" charset="0"/>
              </a:rPr>
              <a:t>position</a:t>
            </a:r>
            <a:endParaRPr lang="en-US" sz="900" b="1" dirty="0">
              <a:solidFill>
                <a:schemeClr val="bg1"/>
              </a:solidFill>
              <a:latin typeface="Courier New" panose="02070309020205020404" pitchFamily="49" charset="0"/>
              <a:cs typeface="Courier New" panose="02070309020205020404" pitchFamily="49" charset="0"/>
            </a:endParaRPr>
          </a:p>
          <a:p>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96" name="TextBox 95">
            <a:extLst>
              <a:ext uri="{FF2B5EF4-FFF2-40B4-BE49-F238E27FC236}">
                <a16:creationId xmlns:a16="http://schemas.microsoft.com/office/drawing/2014/main" id="{CE13A254-6CE0-412D-AEB9-B7272A921450}"/>
              </a:ext>
            </a:extLst>
          </p:cNvPr>
          <p:cNvSpPr txBox="1"/>
          <p:nvPr/>
        </p:nvSpPr>
        <p:spPr>
          <a:xfrm>
            <a:off x="6543505" y="3138368"/>
            <a:ext cx="319563" cy="307777"/>
          </a:xfrm>
          <a:prstGeom prst="rect">
            <a:avLst/>
          </a:prstGeom>
          <a:noFill/>
        </p:spPr>
        <p:txBody>
          <a:bodyPr wrap="square" rtlCol="0">
            <a:spAutoFit/>
          </a:bodyPr>
          <a:lstStyle/>
          <a:p>
            <a:r>
              <a:rPr lang="en-US" sz="1400" dirty="0">
                <a:solidFill>
                  <a:schemeClr val="accent2">
                    <a:lumMod val="60000"/>
                    <a:lumOff val="40000"/>
                  </a:schemeClr>
                </a:solidFill>
                <a:latin typeface="Courier New" panose="02070309020205020404" pitchFamily="49" charset="0"/>
                <a:cs typeface="Courier New" panose="02070309020205020404" pitchFamily="49" charset="0"/>
              </a:rPr>
              <a:t>X</a:t>
            </a:r>
            <a:endParaRPr lang="en-US" sz="1400" dirty="0">
              <a:solidFill>
                <a:schemeClr val="accent2">
                  <a:lumMod val="60000"/>
                  <a:lumOff val="40000"/>
                </a:schemeClr>
              </a:solidFill>
              <a:latin typeface="MS Shell Dlg 2" panose="020B0604030504040204" pitchFamily="34" charset="0"/>
            </a:endParaRPr>
          </a:p>
        </p:txBody>
      </p:sp>
      <p:cxnSp>
        <p:nvCxnSpPr>
          <p:cNvPr id="97" name="Straight Arrow Connector 96">
            <a:extLst>
              <a:ext uri="{FF2B5EF4-FFF2-40B4-BE49-F238E27FC236}">
                <a16:creationId xmlns:a16="http://schemas.microsoft.com/office/drawing/2014/main" id="{24F06E1C-EC6A-4E17-9F8A-B18BE46FE1C3}"/>
              </a:ext>
            </a:extLst>
          </p:cNvPr>
          <p:cNvCxnSpPr>
            <a:cxnSpLocks/>
            <a:stCxn id="95" idx="0"/>
            <a:endCxn id="22" idx="2"/>
          </p:cNvCxnSpPr>
          <p:nvPr/>
        </p:nvCxnSpPr>
        <p:spPr>
          <a:xfrm flipH="1" flipV="1">
            <a:off x="6370587" y="2699608"/>
            <a:ext cx="1320" cy="47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FD1825E6-A182-4567-A137-286D0E4B04ED}"/>
              </a:ext>
            </a:extLst>
          </p:cNvPr>
          <p:cNvSpPr/>
          <p:nvPr/>
        </p:nvSpPr>
        <p:spPr>
          <a:xfrm>
            <a:off x="587759" y="3196381"/>
            <a:ext cx="881742" cy="2502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dirty="0">
                <a:solidFill>
                  <a:schemeClr val="bg1"/>
                </a:solidFill>
                <a:latin typeface="Courier New" panose="02070309020205020404" pitchFamily="49" charset="0"/>
                <a:cs typeface="Courier New" panose="02070309020205020404" pitchFamily="49" charset="0"/>
              </a:rPr>
              <a:t>position</a:t>
            </a:r>
            <a:endParaRPr lang="en-US" sz="900" b="1" dirty="0">
              <a:solidFill>
                <a:schemeClr val="bg1"/>
              </a:solidFill>
              <a:latin typeface="Courier New" panose="02070309020205020404" pitchFamily="49" charset="0"/>
              <a:cs typeface="Courier New" panose="02070309020205020404" pitchFamily="49" charset="0"/>
            </a:endParaRPr>
          </a:p>
          <a:p>
            <a:endParaRPr lang="en-US" sz="900" b="1"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101" name="TextBox 100">
            <a:extLst>
              <a:ext uri="{FF2B5EF4-FFF2-40B4-BE49-F238E27FC236}">
                <a16:creationId xmlns:a16="http://schemas.microsoft.com/office/drawing/2014/main" id="{0E309CB6-0C5C-4E6B-BA0E-C7E07D47172E}"/>
              </a:ext>
            </a:extLst>
          </p:cNvPr>
          <p:cNvSpPr txBox="1"/>
          <p:nvPr/>
        </p:nvSpPr>
        <p:spPr>
          <a:xfrm>
            <a:off x="1200228" y="3162293"/>
            <a:ext cx="319563" cy="307777"/>
          </a:xfrm>
          <a:prstGeom prst="rect">
            <a:avLst/>
          </a:prstGeom>
          <a:noFill/>
        </p:spPr>
        <p:txBody>
          <a:bodyPr wrap="square" rtlCol="0">
            <a:spAutoFit/>
          </a:bodyPr>
          <a:lstStyle/>
          <a:p>
            <a:r>
              <a:rPr lang="en-US" sz="1400" dirty="0">
                <a:solidFill>
                  <a:schemeClr val="accent2">
                    <a:lumMod val="60000"/>
                    <a:lumOff val="40000"/>
                  </a:schemeClr>
                </a:solidFill>
                <a:latin typeface="Courier New" panose="02070309020205020404" pitchFamily="49" charset="0"/>
                <a:cs typeface="Courier New" panose="02070309020205020404" pitchFamily="49" charset="0"/>
              </a:rPr>
              <a:t>X</a:t>
            </a:r>
            <a:endParaRPr lang="en-US" sz="1400" dirty="0">
              <a:solidFill>
                <a:schemeClr val="accent2">
                  <a:lumMod val="60000"/>
                  <a:lumOff val="40000"/>
                </a:schemeClr>
              </a:solidFill>
              <a:latin typeface="MS Shell Dlg 2" panose="020B0604030504040204" pitchFamily="34" charset="0"/>
            </a:endParaRPr>
          </a:p>
        </p:txBody>
      </p:sp>
      <p:cxnSp>
        <p:nvCxnSpPr>
          <p:cNvPr id="102" name="Straight Arrow Connector 101">
            <a:extLst>
              <a:ext uri="{FF2B5EF4-FFF2-40B4-BE49-F238E27FC236}">
                <a16:creationId xmlns:a16="http://schemas.microsoft.com/office/drawing/2014/main" id="{A64CA2B8-09C0-4E30-BC0F-A92BD49B62BD}"/>
              </a:ext>
            </a:extLst>
          </p:cNvPr>
          <p:cNvCxnSpPr>
            <a:cxnSpLocks/>
            <a:stCxn id="100" idx="0"/>
            <a:endCxn id="14" idx="2"/>
          </p:cNvCxnSpPr>
          <p:nvPr/>
        </p:nvCxnSpPr>
        <p:spPr>
          <a:xfrm flipV="1">
            <a:off x="1028630" y="2699608"/>
            <a:ext cx="4210" cy="49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12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Query File Extended Attributes</a:t>
            </a:r>
          </a:p>
        </p:txBody>
      </p:sp>
      <p:sp>
        <p:nvSpPr>
          <p:cNvPr id="4" name="Rectangle 3">
            <a:extLst>
              <a:ext uri="{FF2B5EF4-FFF2-40B4-BE49-F238E27FC236}">
                <a16:creationId xmlns:a16="http://schemas.microsoft.com/office/drawing/2014/main" id="{D2AEB6E3-22D7-4B09-9BE2-28AE59531857}"/>
              </a:ext>
            </a:extLst>
          </p:cNvPr>
          <p:cNvSpPr/>
          <p:nvPr/>
        </p:nvSpPr>
        <p:spPr>
          <a:xfrm>
            <a:off x="1784396" y="2892882"/>
            <a:ext cx="1792705" cy="33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p>
        </p:txBody>
      </p:sp>
      <p:sp>
        <p:nvSpPr>
          <p:cNvPr id="5" name="Rectangle 4">
            <a:extLst>
              <a:ext uri="{FF2B5EF4-FFF2-40B4-BE49-F238E27FC236}">
                <a16:creationId xmlns:a16="http://schemas.microsoft.com/office/drawing/2014/main" id="{965B1E6C-E774-4695-8B94-E21B4B2FE694}"/>
              </a:ext>
            </a:extLst>
          </p:cNvPr>
          <p:cNvSpPr/>
          <p:nvPr/>
        </p:nvSpPr>
        <p:spPr>
          <a:xfrm>
            <a:off x="1768986" y="4844384"/>
            <a:ext cx="1792705" cy="705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Application</a:t>
            </a:r>
          </a:p>
        </p:txBody>
      </p:sp>
      <p:cxnSp>
        <p:nvCxnSpPr>
          <p:cNvPr id="7" name="Straight Connector 6">
            <a:extLst>
              <a:ext uri="{FF2B5EF4-FFF2-40B4-BE49-F238E27FC236}">
                <a16:creationId xmlns:a16="http://schemas.microsoft.com/office/drawing/2014/main" id="{B021F935-C1A9-46E5-B3EB-ACEBCABF59E1}"/>
              </a:ext>
            </a:extLst>
          </p:cNvPr>
          <p:cNvCxnSpPr>
            <a:cxnSpLocks/>
          </p:cNvCxnSpPr>
          <p:nvPr/>
        </p:nvCxnSpPr>
        <p:spPr>
          <a:xfrm>
            <a:off x="1711690" y="3491360"/>
            <a:ext cx="1977705" cy="9993"/>
          </a:xfrm>
          <a:prstGeom prst="line">
            <a:avLst/>
          </a:prstGeom>
          <a:ln w="38100">
            <a:solidFill>
              <a:schemeClr val="accent3">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80FD135-BCDF-4751-985F-05BD4B2D5293}"/>
              </a:ext>
            </a:extLst>
          </p:cNvPr>
          <p:cNvSpPr txBox="1"/>
          <p:nvPr/>
        </p:nvSpPr>
        <p:spPr>
          <a:xfrm>
            <a:off x="1656693" y="3484755"/>
            <a:ext cx="858254" cy="215444"/>
          </a:xfrm>
          <a:prstGeom prst="rect">
            <a:avLst/>
          </a:prstGeom>
          <a:noFill/>
        </p:spPr>
        <p:txBody>
          <a:bodyPr wrap="square" rtlCol="0">
            <a:spAutoFit/>
          </a:bodyPr>
          <a:lstStyle/>
          <a:p>
            <a:r>
              <a:rPr lang="en-US" sz="800" dirty="0"/>
              <a:t>User Mode</a:t>
            </a:r>
          </a:p>
        </p:txBody>
      </p:sp>
      <p:sp>
        <p:nvSpPr>
          <p:cNvPr id="10" name="TextBox 9">
            <a:extLst>
              <a:ext uri="{FF2B5EF4-FFF2-40B4-BE49-F238E27FC236}">
                <a16:creationId xmlns:a16="http://schemas.microsoft.com/office/drawing/2014/main" id="{B6DC0736-4E4F-4802-A8BD-C4978CF60340}"/>
              </a:ext>
            </a:extLst>
          </p:cNvPr>
          <p:cNvSpPr txBox="1"/>
          <p:nvPr/>
        </p:nvSpPr>
        <p:spPr>
          <a:xfrm>
            <a:off x="1661643" y="3277927"/>
            <a:ext cx="978568" cy="215444"/>
          </a:xfrm>
          <a:prstGeom prst="rect">
            <a:avLst/>
          </a:prstGeom>
          <a:noFill/>
        </p:spPr>
        <p:txBody>
          <a:bodyPr wrap="square" rtlCol="0">
            <a:spAutoFit/>
          </a:bodyPr>
          <a:lstStyle/>
          <a:p>
            <a:r>
              <a:rPr lang="en-US" sz="800" dirty="0"/>
              <a:t>Kernel Mode</a:t>
            </a:r>
          </a:p>
        </p:txBody>
      </p:sp>
      <p:cxnSp>
        <p:nvCxnSpPr>
          <p:cNvPr id="13" name="Straight Connector 12">
            <a:extLst>
              <a:ext uri="{FF2B5EF4-FFF2-40B4-BE49-F238E27FC236}">
                <a16:creationId xmlns:a16="http://schemas.microsoft.com/office/drawing/2014/main" id="{E0E747D4-D6B0-4AC4-87DB-2B1ACB53EC4C}"/>
              </a:ext>
            </a:extLst>
          </p:cNvPr>
          <p:cNvCxnSpPr>
            <a:cxnSpLocks/>
            <a:stCxn id="4" idx="2"/>
            <a:endCxn id="5" idx="0"/>
          </p:cNvCxnSpPr>
          <p:nvPr/>
        </p:nvCxnSpPr>
        <p:spPr>
          <a:xfrm flipH="1">
            <a:off x="2665339" y="3229750"/>
            <a:ext cx="15410" cy="16146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F6DD0-6D53-4423-9868-C261C497A383}"/>
              </a:ext>
            </a:extLst>
          </p:cNvPr>
          <p:cNvCxnSpPr>
            <a:cxnSpLocks/>
          </p:cNvCxnSpPr>
          <p:nvPr/>
        </p:nvCxnSpPr>
        <p:spPr>
          <a:xfrm flipV="1">
            <a:off x="2796508" y="4073070"/>
            <a:ext cx="0" cy="28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EB5D9A-FB14-4337-9B99-C3BE517489E5}"/>
              </a:ext>
            </a:extLst>
          </p:cNvPr>
          <p:cNvSpPr txBox="1"/>
          <p:nvPr/>
        </p:nvSpPr>
        <p:spPr>
          <a:xfrm>
            <a:off x="2796508" y="4037067"/>
            <a:ext cx="8252700" cy="461665"/>
          </a:xfrm>
          <a:prstGeom prst="rect">
            <a:avLst/>
          </a:prstGeom>
          <a:noFill/>
        </p:spPr>
        <p:txBody>
          <a:bodyPr wrap="square" rtlCol="0">
            <a:spAutoFit/>
          </a:bodyPr>
          <a:lstStyle/>
          <a:p>
            <a:r>
              <a:rPr lang="en-US" sz="1200" dirty="0">
                <a:latin typeface="Cordia New" panose="020B0304020202020204" pitchFamily="34" charset="-34"/>
                <a:cs typeface="Cordia New" panose="020B0304020202020204" pitchFamily="34" charset="-34"/>
              </a:rPr>
              <a:t> (1) </a:t>
            </a:r>
          </a:p>
          <a:p>
            <a:r>
              <a:rPr lang="en-US" sz="1200" dirty="0">
                <a:latin typeface="Cordia New" panose="020B0304020202020204" pitchFamily="34" charset="-34"/>
                <a:cs typeface="Cordia New" panose="020B0304020202020204" pitchFamily="34" charset="-34"/>
              </a:rPr>
              <a:t>NTSTATUS status  = </a:t>
            </a:r>
            <a:r>
              <a:rPr lang="en-US" sz="1200" dirty="0" err="1">
                <a:latin typeface="Cordia New" panose="020B0304020202020204" pitchFamily="34" charset="-34"/>
                <a:cs typeface="Cordia New" panose="020B0304020202020204" pitchFamily="34" charset="-34"/>
              </a:rPr>
              <a:t>NtQueryInformationFile</a:t>
            </a:r>
            <a:r>
              <a:rPr lang="en-US" sz="1200" dirty="0">
                <a:latin typeface="Cordia New" panose="020B0304020202020204" pitchFamily="34" charset="-34"/>
                <a:cs typeface="Cordia New" panose="020B0304020202020204" pitchFamily="34" charset="-34"/>
              </a:rPr>
              <a:t> ( </a:t>
            </a:r>
            <a:r>
              <a:rPr lang="en-US" sz="1200" dirty="0" err="1">
                <a:latin typeface="Cordia New" panose="020B0304020202020204" pitchFamily="34" charset="-34"/>
                <a:cs typeface="Cordia New" panose="020B0304020202020204" pitchFamily="34" charset="-34"/>
              </a:rPr>
              <a:t>file_handle</a:t>
            </a:r>
            <a:r>
              <a:rPr lang="en-US" sz="1200" dirty="0">
                <a:latin typeface="Cordia New" panose="020B0304020202020204" pitchFamily="34" charset="-34"/>
                <a:cs typeface="Cordia New" panose="020B0304020202020204" pitchFamily="34" charset="-34"/>
              </a:rPr>
              <a:t>, &amp;</a:t>
            </a:r>
            <a:r>
              <a:rPr lang="en-US" sz="1200" dirty="0" err="1">
                <a:latin typeface="Cordia New" panose="020B0304020202020204" pitchFamily="34" charset="-34"/>
                <a:cs typeface="Cordia New" panose="020B0304020202020204" pitchFamily="34" charset="-34"/>
              </a:rPr>
              <a:t>io_status_block</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output_buffer</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output_buffer_length</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FileEaInformation</a:t>
            </a:r>
            <a:r>
              <a:rPr lang="en-US" sz="1200" dirty="0">
                <a:latin typeface="Cordia New" panose="020B0304020202020204" pitchFamily="34" charset="-34"/>
                <a:cs typeface="Cordia New" panose="020B0304020202020204" pitchFamily="34" charset="-34"/>
              </a:rPr>
              <a:t>);</a:t>
            </a:r>
          </a:p>
        </p:txBody>
      </p:sp>
      <p:sp>
        <p:nvSpPr>
          <p:cNvPr id="21" name="Rectangle 20">
            <a:extLst>
              <a:ext uri="{FF2B5EF4-FFF2-40B4-BE49-F238E27FC236}">
                <a16:creationId xmlns:a16="http://schemas.microsoft.com/office/drawing/2014/main" id="{06B4AB15-4FE2-4B4B-99E1-529609B6A177}"/>
              </a:ext>
            </a:extLst>
          </p:cNvPr>
          <p:cNvSpPr/>
          <p:nvPr/>
        </p:nvSpPr>
        <p:spPr>
          <a:xfrm>
            <a:off x="2513480" y="4960534"/>
            <a:ext cx="950435" cy="2207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buffer</a:t>
            </a:r>
          </a:p>
        </p:txBody>
      </p:sp>
      <p:sp>
        <p:nvSpPr>
          <p:cNvPr id="24" name="Callout: Bent Line with Accent Bar 23">
            <a:extLst>
              <a:ext uri="{FF2B5EF4-FFF2-40B4-BE49-F238E27FC236}">
                <a16:creationId xmlns:a16="http://schemas.microsoft.com/office/drawing/2014/main" id="{B97C0C15-AAE4-447D-9169-D7F2793E6193}"/>
              </a:ext>
            </a:extLst>
          </p:cNvPr>
          <p:cNvSpPr/>
          <p:nvPr/>
        </p:nvSpPr>
        <p:spPr>
          <a:xfrm>
            <a:off x="3689393" y="1904121"/>
            <a:ext cx="7659073" cy="1385327"/>
          </a:xfrm>
          <a:prstGeom prst="accentCallout2">
            <a:avLst>
              <a:gd name="adj1" fmla="val 18750"/>
              <a:gd name="adj2" fmla="val 177"/>
              <a:gd name="adj3" fmla="val 19615"/>
              <a:gd name="adj4" fmla="val -6195"/>
              <a:gd name="adj5" fmla="val 70377"/>
              <a:gd name="adj6" fmla="val -99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rdia New" panose="020B0304020202020204" pitchFamily="34" charset="-34"/>
                <a:cs typeface="Cordia New" panose="020B0304020202020204" pitchFamily="34" charset="-34"/>
              </a:rPr>
              <a:t>(1.1) </a:t>
            </a:r>
          </a:p>
          <a:p>
            <a:r>
              <a:rPr lang="en-US" sz="1200" dirty="0">
                <a:solidFill>
                  <a:schemeClr val="tx1"/>
                </a:solidFill>
                <a:latin typeface="Cordia New" panose="020B0304020202020204" pitchFamily="34" charset="-34"/>
                <a:cs typeface="Cordia New" panose="020B0304020202020204" pitchFamily="34" charset="-34"/>
              </a:rPr>
              <a:t>If buffer smaller than RTL_SIZEOF_THROUGH_FIELD (FILE_FULL_EA_INFORMATION, </a:t>
            </a:r>
            <a:r>
              <a:rPr lang="en-US" sz="1200" dirty="0" err="1">
                <a:solidFill>
                  <a:schemeClr val="tx1"/>
                </a:solidFill>
                <a:latin typeface="Cordia New" panose="020B0304020202020204" pitchFamily="34" charset="-34"/>
                <a:cs typeface="Cordia New" panose="020B0304020202020204" pitchFamily="34" charset="-34"/>
              </a:rPr>
              <a:t>EaValueLength</a:t>
            </a:r>
            <a:r>
              <a:rPr lang="en-US" sz="1200" dirty="0">
                <a:solidFill>
                  <a:schemeClr val="tx1"/>
                </a:solidFill>
                <a:latin typeface="Cordia New" panose="020B0304020202020204" pitchFamily="34" charset="-34"/>
                <a:cs typeface="Cordia New" panose="020B0304020202020204" pitchFamily="34" charset="-34"/>
              </a:rPr>
              <a:t> ) </a:t>
            </a:r>
          </a:p>
          <a:p>
            <a:r>
              <a:rPr lang="en-US" sz="1200" dirty="0">
                <a:solidFill>
                  <a:schemeClr val="tx1"/>
                </a:solidFill>
                <a:latin typeface="Cordia New" panose="020B0304020202020204" pitchFamily="34" charset="-34"/>
                <a:cs typeface="Cordia New" panose="020B0304020202020204" pitchFamily="34" charset="-34"/>
              </a:rPr>
              <a:t>     then return STATUS_INVALID_PARAMETER or STATUS_BUFFER_TOO_SMALL </a:t>
            </a:r>
          </a:p>
          <a:p>
            <a:r>
              <a:rPr lang="en-US" sz="1200" dirty="0">
                <a:solidFill>
                  <a:schemeClr val="tx1"/>
                </a:solidFill>
                <a:latin typeface="Cordia New" panose="020B0304020202020204" pitchFamily="34" charset="-34"/>
                <a:cs typeface="Cordia New" panose="020B0304020202020204" pitchFamily="34" charset="-34"/>
              </a:rPr>
              <a:t>Fetch File EAs from the disk.</a:t>
            </a:r>
          </a:p>
          <a:p>
            <a:r>
              <a:rPr lang="en-US" sz="1200" dirty="0">
                <a:solidFill>
                  <a:schemeClr val="tx1"/>
                </a:solidFill>
                <a:latin typeface="Cordia New" panose="020B0304020202020204" pitchFamily="34" charset="-34"/>
                <a:cs typeface="Cordia New" panose="020B0304020202020204" pitchFamily="34" charset="-34"/>
              </a:rPr>
              <a:t>Add EA to the buffer until we do not have any more elements (return STATUS_SUCCESS) to return or run out of buffer space (return STATUS_BUFFER_OVERFLOW)</a:t>
            </a:r>
          </a:p>
          <a:p>
            <a:r>
              <a:rPr lang="en-US" sz="1200" dirty="0">
                <a:solidFill>
                  <a:schemeClr val="tx1"/>
                </a:solidFill>
                <a:latin typeface="Cordia New" panose="020B0304020202020204" pitchFamily="34" charset="-34"/>
                <a:cs typeface="Cordia New" panose="020B0304020202020204" pitchFamily="34" charset="-34"/>
              </a:rPr>
              <a:t>Set number of bytes returned in the buffer.</a:t>
            </a:r>
          </a:p>
        </p:txBody>
      </p:sp>
      <p:pic>
        <p:nvPicPr>
          <p:cNvPr id="8" name="Graphic 7" descr="Database">
            <a:extLst>
              <a:ext uri="{FF2B5EF4-FFF2-40B4-BE49-F238E27FC236}">
                <a16:creationId xmlns:a16="http://schemas.microsoft.com/office/drawing/2014/main" id="{4DF8FE8D-299F-4179-AAEE-BA8DA8B10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0379" y="1690688"/>
            <a:ext cx="604293" cy="604293"/>
          </a:xfrm>
          <a:prstGeom prst="rect">
            <a:avLst/>
          </a:prstGeom>
        </p:spPr>
      </p:pic>
      <p:cxnSp>
        <p:nvCxnSpPr>
          <p:cNvPr id="39" name="Straight Connector 38">
            <a:extLst>
              <a:ext uri="{FF2B5EF4-FFF2-40B4-BE49-F238E27FC236}">
                <a16:creationId xmlns:a16="http://schemas.microsoft.com/office/drawing/2014/main" id="{D497C457-B20B-499B-919D-F0A15FFA430F}"/>
              </a:ext>
            </a:extLst>
          </p:cNvPr>
          <p:cNvCxnSpPr>
            <a:cxnSpLocks/>
            <a:stCxn id="8" idx="2"/>
            <a:endCxn id="4" idx="0"/>
          </p:cNvCxnSpPr>
          <p:nvPr/>
        </p:nvCxnSpPr>
        <p:spPr>
          <a:xfrm flipH="1">
            <a:off x="2680749" y="2294981"/>
            <a:ext cx="1777" cy="597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6A40822-A58D-40B9-AB85-C9EBB5851618}"/>
              </a:ext>
            </a:extLst>
          </p:cNvPr>
          <p:cNvCxnSpPr>
            <a:stCxn id="5" idx="3"/>
            <a:endCxn id="5" idx="2"/>
          </p:cNvCxnSpPr>
          <p:nvPr/>
        </p:nvCxnSpPr>
        <p:spPr>
          <a:xfrm flipH="1">
            <a:off x="2665339" y="5197338"/>
            <a:ext cx="896352" cy="352954"/>
          </a:xfrm>
          <a:prstGeom prst="bentConnector4">
            <a:avLst>
              <a:gd name="adj1" fmla="val -25503"/>
              <a:gd name="adj2" fmla="val 164768"/>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8A4B6E-15D6-402F-B479-94C430D4C538}"/>
              </a:ext>
            </a:extLst>
          </p:cNvPr>
          <p:cNvCxnSpPr>
            <a:cxnSpLocks/>
          </p:cNvCxnSpPr>
          <p:nvPr/>
        </p:nvCxnSpPr>
        <p:spPr>
          <a:xfrm>
            <a:off x="3894839" y="5197338"/>
            <a:ext cx="0" cy="25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EF8CCA4-C601-46BD-92C4-AAC1C2579812}"/>
              </a:ext>
            </a:extLst>
          </p:cNvPr>
          <p:cNvSpPr txBox="1"/>
          <p:nvPr/>
        </p:nvSpPr>
        <p:spPr>
          <a:xfrm>
            <a:off x="3894839" y="5070893"/>
            <a:ext cx="3826015" cy="461665"/>
          </a:xfrm>
          <a:prstGeom prst="rect">
            <a:avLst/>
          </a:prstGeom>
          <a:noFill/>
        </p:spPr>
        <p:txBody>
          <a:bodyPr wrap="square" rtlCol="0">
            <a:spAutoFit/>
          </a:bodyPr>
          <a:lstStyle/>
          <a:p>
            <a:r>
              <a:rPr lang="en-US" sz="1200" dirty="0">
                <a:latin typeface="Cordia New" panose="020B0304020202020204" pitchFamily="34" charset="-34"/>
                <a:cs typeface="Cordia New" panose="020B0304020202020204" pitchFamily="34" charset="-34"/>
              </a:rPr>
              <a:t> (2) </a:t>
            </a:r>
          </a:p>
          <a:p>
            <a:r>
              <a:rPr lang="en-US" sz="1200" dirty="0">
                <a:latin typeface="Cordia New" panose="020B0304020202020204" pitchFamily="34" charset="-34"/>
                <a:cs typeface="Cordia New" panose="020B0304020202020204" pitchFamily="34" charset="-34"/>
              </a:rPr>
              <a:t>If </a:t>
            </a:r>
            <a:r>
              <a:rPr lang="en-US" sz="1200" dirty="0" err="1">
                <a:latin typeface="Cordia New" panose="020B0304020202020204" pitchFamily="34" charset="-34"/>
                <a:cs typeface="Cordia New" panose="020B0304020202020204" pitchFamily="34" charset="-34"/>
              </a:rPr>
              <a:t>io_status_block</a:t>
            </a:r>
            <a:r>
              <a:rPr lang="en-US" sz="1200" dirty="0">
                <a:latin typeface="Cordia New" panose="020B0304020202020204" pitchFamily="34" charset="-34"/>
                <a:cs typeface="Cordia New" panose="020B0304020202020204" pitchFamily="34" charset="-34"/>
              </a:rPr>
              <a:t> indicated success, then validate and consume data</a:t>
            </a:r>
          </a:p>
        </p:txBody>
      </p:sp>
    </p:spTree>
    <p:extLst>
      <p:ext uri="{BB962C8B-B14F-4D97-AF65-F5344CB8AC3E}">
        <p14:creationId xmlns:p14="http://schemas.microsoft.com/office/powerpoint/2010/main" val="3951585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765372" y="-43523"/>
            <a:ext cx="10515600" cy="1325563"/>
          </a:xfrm>
        </p:spPr>
        <p:txBody>
          <a:bodyPr/>
          <a:lstStyle/>
          <a:p>
            <a:r>
              <a:rPr lang="en-US" dirty="0"/>
              <a:t>Algorithms</a:t>
            </a:r>
          </a:p>
        </p:txBody>
      </p:sp>
      <p:sp>
        <p:nvSpPr>
          <p:cNvPr id="4" name="Content Placeholder 2">
            <a:extLst>
              <a:ext uri="{FF2B5EF4-FFF2-40B4-BE49-F238E27FC236}">
                <a16:creationId xmlns:a16="http://schemas.microsoft.com/office/drawing/2014/main" id="{357553AF-9930-41B7-8936-B1E50BE97DA3}"/>
              </a:ext>
            </a:extLst>
          </p:cNvPr>
          <p:cNvSpPr>
            <a:spLocks noGrp="1"/>
          </p:cNvSpPr>
          <p:nvPr>
            <p:ph idx="1"/>
          </p:nvPr>
        </p:nvSpPr>
        <p:spPr>
          <a:xfrm>
            <a:off x="113288" y="1092425"/>
            <a:ext cx="12016673" cy="5514722"/>
          </a:xfrm>
        </p:spPr>
        <p:txBody>
          <a:bodyPr>
            <a:normAutofit/>
          </a:bodyPr>
          <a:lstStyle/>
          <a:p>
            <a:pPr marL="0" indent="0">
              <a:spcBef>
                <a:spcPts val="0"/>
              </a:spcBef>
              <a:buNone/>
            </a:pPr>
            <a:r>
              <a:rPr lang="en-US" sz="1400" dirty="0">
                <a:latin typeface="Courier New" panose="02070309020205020404" pitchFamily="49" charset="0"/>
                <a:cs typeface="Courier New" panose="02070309020205020404" pitchFamily="49" charset="0"/>
              </a:rPr>
              <a:t>template&lt;</a:t>
            </a:r>
            <a:r>
              <a:rPr lang="en-US" sz="1400" dirty="0" err="1">
                <a:latin typeface="Courier New" panose="02070309020205020404" pitchFamily="49" charset="0"/>
                <a:cs typeface="Courier New" panose="02070309020205020404" pitchFamily="49" charset="0"/>
              </a:rPr>
              <a:t>typename</a:t>
            </a:r>
            <a:r>
              <a:rPr lang="en-US" sz="1400" dirty="0">
                <a:latin typeface="Courier New" panose="02070309020205020404" pitchFamily="49" charset="0"/>
                <a:cs typeface="Courier New" panose="02070309020205020404" pitchFamily="49" charset="0"/>
              </a:rPr>
              <a:t> 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typename</a:t>
            </a:r>
            <a:r>
              <a:rPr lang="en-US" sz="1400" dirty="0">
                <a:latin typeface="Courier New" panose="02070309020205020404" pitchFamily="49" charset="0"/>
                <a:cs typeface="Courier New" panose="02070309020205020404" pitchFamily="49" charset="0"/>
              </a:rPr>
              <a:t> TT = </a:t>
            </a:r>
            <a:r>
              <a:rPr lang="en-US" sz="1400" dirty="0" err="1">
                <a:latin typeface="Courier New" panose="02070309020205020404" pitchFamily="49" charset="0"/>
                <a:cs typeface="Courier New" panose="02070309020205020404" pitchFamily="49" charset="0"/>
              </a:rPr>
              <a:t>flat_forward_list_traits</a:t>
            </a:r>
            <a:r>
              <a:rPr lang="en-US" sz="1400" dirty="0">
                <a:latin typeface="Courier New" panose="02070309020205020404" pitchFamily="49" charset="0"/>
                <a:cs typeface="Courier New" panose="02070309020205020404" pitchFamily="49" charset="0"/>
              </a:rPr>
              <a:t>&lt;T&gt;&gt;</a:t>
            </a:r>
          </a:p>
          <a:p>
            <a:pPr marL="0" indent="0">
              <a:spcBef>
                <a:spcPts val="0"/>
              </a:spcBef>
              <a:buNone/>
            </a:pPr>
            <a:r>
              <a:rPr lang="en-US" sz="1400" b="1" dirty="0">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default_validate_element_fn</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bool </a:t>
            </a:r>
            <a:r>
              <a:rPr lang="en-US" sz="1400" b="1" dirty="0">
                <a:latin typeface="Courier New" panose="02070309020205020404" pitchFamily="49" charset="0"/>
                <a:cs typeface="Courier New" panose="02070309020205020404" pitchFamily="49" charset="0"/>
              </a:rPr>
              <a:t>operator()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buffer_size</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T const &amp;e) const </a:t>
            </a:r>
            <a:r>
              <a:rPr lang="en-US" sz="1400" dirty="0" err="1">
                <a:latin typeface="Courier New" panose="02070309020205020404" pitchFamily="49" charset="0"/>
                <a:cs typeface="Courier New" panose="02070309020205020404" pitchFamily="49" charset="0"/>
              </a:rPr>
              <a:t>noexcept</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return TT::validate(</a:t>
            </a:r>
            <a:r>
              <a:rPr lang="en-US" sz="1400" dirty="0" err="1">
                <a:latin typeface="Courier New" panose="02070309020205020404" pitchFamily="49" charset="0"/>
                <a:cs typeface="Courier New" panose="02070309020205020404" pitchFamily="49" charset="0"/>
              </a:rPr>
              <a:t>buffer_size</a:t>
            </a:r>
            <a:r>
              <a:rPr lang="en-US" sz="1400" dirty="0">
                <a:latin typeface="Courier New" panose="02070309020205020404" pitchFamily="49" charset="0"/>
                <a:cs typeface="Courier New" panose="02070309020205020404" pitchFamily="49" charset="0"/>
              </a:rPr>
              <a:t>, e);</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template&lt;</a:t>
            </a:r>
            <a:r>
              <a:rPr lang="en-US" sz="1400" dirty="0" err="1">
                <a:latin typeface="Courier New" panose="02070309020205020404" pitchFamily="49" charset="0"/>
                <a:cs typeface="Courier New" panose="02070309020205020404" pitchFamily="49" charset="0"/>
              </a:rPr>
              <a:t>typename</a:t>
            </a:r>
            <a:r>
              <a:rPr lang="en-US" sz="1400" dirty="0">
                <a:latin typeface="Courier New" panose="02070309020205020404" pitchFamily="49" charset="0"/>
                <a:cs typeface="Courier New" panose="02070309020205020404" pitchFamily="49" charset="0"/>
              </a:rPr>
              <a:t> 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typename</a:t>
            </a:r>
            <a:r>
              <a:rPr lang="en-US" sz="1400" dirty="0">
                <a:latin typeface="Courier New" panose="02070309020205020404" pitchFamily="49" charset="0"/>
                <a:cs typeface="Courier New" panose="02070309020205020404" pitchFamily="49" charset="0"/>
              </a:rPr>
              <a:t> TT = </a:t>
            </a:r>
            <a:r>
              <a:rPr lang="en-US" sz="1400" dirty="0" err="1">
                <a:latin typeface="Courier New" panose="02070309020205020404" pitchFamily="49" charset="0"/>
                <a:cs typeface="Courier New" panose="02070309020205020404" pitchFamily="49" charset="0"/>
              </a:rPr>
              <a:t>flat_forward_list_traits</a:t>
            </a:r>
            <a:r>
              <a:rPr lang="en-US" sz="1400" dirty="0">
                <a:latin typeface="Courier New" panose="02070309020205020404" pitchFamily="49" charset="0"/>
                <a:cs typeface="Courier New" panose="02070309020205020404" pitchFamily="49" charset="0"/>
              </a:rPr>
              <a:t>&lt;T&gt;,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typename</a:t>
            </a:r>
            <a:r>
              <a:rPr lang="en-US" sz="1400" dirty="0">
                <a:latin typeface="Courier New" panose="02070309020205020404" pitchFamily="49" charset="0"/>
                <a:cs typeface="Courier New" panose="02070309020205020404" pitchFamily="49" charset="0"/>
              </a:rPr>
              <a:t> F = </a:t>
            </a:r>
            <a:r>
              <a:rPr lang="en-US" sz="1400" dirty="0" err="1">
                <a:latin typeface="Courier New" panose="02070309020205020404" pitchFamily="49" charset="0"/>
                <a:cs typeface="Courier New" panose="02070309020205020404" pitchFamily="49" charset="0"/>
              </a:rPr>
              <a:t>default_validate_element_fn</a:t>
            </a:r>
            <a:r>
              <a:rPr lang="en-US" sz="1400" dirty="0">
                <a:latin typeface="Courier New" panose="02070309020205020404" pitchFamily="49" charset="0"/>
                <a:cs typeface="Courier New" panose="02070309020205020404" pitchFamily="49" charset="0"/>
              </a:rPr>
              <a:t>&lt;T, TT&gt;&gt;</a:t>
            </a:r>
          </a:p>
          <a:p>
            <a:pPr marL="0" indent="0">
              <a:spcBef>
                <a:spcPts val="0"/>
              </a:spcBef>
              <a:buNone/>
            </a:pPr>
            <a:r>
              <a:rPr lang="en-US" sz="1400" dirty="0">
                <a:latin typeface="Courier New" panose="02070309020205020404" pitchFamily="49" charset="0"/>
                <a:cs typeface="Courier New" panose="02070309020205020404" pitchFamily="49" charset="0"/>
              </a:rPr>
              <a:t>constexpr inline </a:t>
            </a:r>
            <a:r>
              <a:rPr lang="en-US" sz="1400" b="1" dirty="0">
                <a:latin typeface="Courier New" panose="02070309020205020404" pitchFamily="49" charset="0"/>
                <a:cs typeface="Courier New" panose="02070309020205020404" pitchFamily="49" charset="0"/>
              </a:rPr>
              <a:t>std::pair&lt;bool, </a:t>
            </a:r>
            <a:r>
              <a:rPr lang="en-US" sz="1400" b="1" dirty="0" err="1">
                <a:latin typeface="Courier New" panose="02070309020205020404" pitchFamily="49" charset="0"/>
                <a:cs typeface="Courier New" panose="02070309020205020404" pitchFamily="49" charset="0"/>
              </a:rPr>
              <a:t>flat_forward_list_ref</a:t>
            </a:r>
            <a:r>
              <a:rPr lang="en-US" sz="1400" b="1" dirty="0">
                <a:latin typeface="Courier New" panose="02070309020205020404" pitchFamily="49" charset="0"/>
                <a:cs typeface="Courier New" panose="02070309020205020404" pitchFamily="49" charset="0"/>
              </a:rPr>
              <a:t>&lt;T, TT&gt;&gt; </a:t>
            </a:r>
          </a:p>
          <a:p>
            <a:pPr marL="0" indent="0">
              <a:spcBef>
                <a:spcPts val="0"/>
              </a:spcBef>
              <a:buNone/>
            </a:pPr>
            <a:r>
              <a:rPr lang="en-US" sz="1400" b="1" dirty="0" err="1">
                <a:latin typeface="Courier New" panose="02070309020205020404" pitchFamily="49" charset="0"/>
                <a:cs typeface="Courier New" panose="02070309020205020404" pitchFamily="49" charset="0"/>
              </a:rPr>
              <a:t>flat_forward_list_validate</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(char const *first,</a:t>
            </a:r>
          </a:p>
          <a:p>
            <a:pPr marL="0" indent="0">
              <a:spcBef>
                <a:spcPts val="0"/>
              </a:spcBef>
              <a:buNone/>
            </a:pPr>
            <a:r>
              <a:rPr lang="en-US" sz="1400" dirty="0">
                <a:latin typeface="Courier New" panose="02070309020205020404" pitchFamily="49" charset="0"/>
                <a:cs typeface="Courier New" panose="02070309020205020404" pitchFamily="49" charset="0"/>
              </a:rPr>
              <a:t>                            char const *end,</a:t>
            </a:r>
          </a:p>
          <a:p>
            <a:pPr marL="0" indent="0">
              <a:spcBef>
                <a:spcPts val="0"/>
              </a:spcBef>
              <a:buNone/>
            </a:pPr>
            <a:r>
              <a:rPr lang="en-US" sz="1400" dirty="0">
                <a:latin typeface="Courier New" panose="02070309020205020404" pitchFamily="49" charset="0"/>
                <a:cs typeface="Courier New" panose="02070309020205020404" pitchFamily="49" charset="0"/>
              </a:rPr>
              <a:t>                            F const &amp;</a:t>
            </a:r>
            <a:r>
              <a:rPr lang="en-US" sz="1400" dirty="0" err="1">
                <a:latin typeface="Courier New" panose="02070309020205020404" pitchFamily="49" charset="0"/>
                <a:cs typeface="Courier New" panose="02070309020205020404" pitchFamily="49" charset="0"/>
              </a:rPr>
              <a:t>validate_element_fn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default_validate_element_fn</a:t>
            </a:r>
            <a:r>
              <a:rPr lang="en-US" sz="1400" dirty="0">
                <a:latin typeface="Courier New" panose="02070309020205020404" pitchFamily="49" charset="0"/>
                <a:cs typeface="Courier New" panose="02070309020205020404" pitchFamily="49" charset="0"/>
              </a:rPr>
              <a:t>&lt;T, TT&gt;{}) </a:t>
            </a:r>
            <a:r>
              <a:rPr lang="en-US" sz="1400" dirty="0" err="1">
                <a:latin typeface="Courier New" panose="02070309020205020404" pitchFamily="49" charset="0"/>
                <a:cs typeface="Courier New" panose="02070309020205020404" pitchFamily="49" charset="0"/>
              </a:rPr>
              <a:t>noexcept</a:t>
            </a:r>
            <a:r>
              <a:rPr lang="en-US" sz="1400"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b="1" dirty="0" err="1">
                <a:latin typeface="Courier New" panose="02070309020205020404" pitchFamily="49" charset="0"/>
                <a:cs typeface="Courier New" panose="02070309020205020404" pitchFamily="49" charset="0"/>
              </a:rPr>
              <a:t>flat_forward_list_validate</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IN:</a:t>
            </a:r>
          </a:p>
          <a:p>
            <a:pPr marL="0" indent="0">
              <a:spcBef>
                <a:spcPts val="0"/>
              </a:spcBef>
              <a:buNone/>
            </a:pPr>
            <a:r>
              <a:rPr lang="en-US" sz="1400" dirty="0">
                <a:latin typeface="Courier New" panose="02070309020205020404" pitchFamily="49" charset="0"/>
                <a:cs typeface="Courier New" panose="02070309020205020404" pitchFamily="49" charset="0"/>
              </a:rPr>
              <a:t>	first, end – a pair of pointers that describe input buffer.</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validate_element_fn</a:t>
            </a:r>
            <a:r>
              <a:rPr lang="en-US" sz="1400" dirty="0">
                <a:latin typeface="Courier New" panose="02070309020205020404" pitchFamily="49" charset="0"/>
                <a:cs typeface="Courier New" panose="02070309020205020404" pitchFamily="49" charset="0"/>
              </a:rPr>
              <a:t> – a predicate that tells if element is valid.</a:t>
            </a:r>
          </a:p>
          <a:p>
            <a:pPr marL="0" indent="0">
              <a:spcBef>
                <a:spcPts val="0"/>
              </a:spcBef>
              <a:buNone/>
            </a:pPr>
            <a:r>
              <a:rPr lang="en-US" sz="1400" dirty="0">
                <a:latin typeface="Courier New" panose="02070309020205020404" pitchFamily="49" charset="0"/>
                <a:cs typeface="Courier New" panose="02070309020205020404" pitchFamily="49" charset="0"/>
              </a:rPr>
              <a:t>OUT</a:t>
            </a:r>
          </a:p>
          <a:p>
            <a:pPr marL="0" indent="0">
              <a:spcBef>
                <a:spcPts val="0"/>
              </a:spcBef>
              <a:buNone/>
            </a:pPr>
            <a:r>
              <a:rPr lang="en-US" sz="1400" dirty="0">
                <a:latin typeface="Courier New" panose="02070309020205020404" pitchFamily="49" charset="0"/>
                <a:cs typeface="Courier New" panose="02070309020205020404" pitchFamily="49" charset="0"/>
              </a:rPr>
              <a:t>	A pair</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first – is a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that indicates that buffer contains a </a:t>
            </a:r>
            <a:r>
              <a:rPr lang="en-US" sz="1200" dirty="0" err="1">
                <a:latin typeface="Courier New" panose="02070309020205020404" pitchFamily="49" charset="0"/>
                <a:cs typeface="Courier New" panose="02070309020205020404" pitchFamily="49" charset="0"/>
              </a:rPr>
              <a:t>wellformed</a:t>
            </a:r>
            <a:r>
              <a:rPr lang="en-US" sz="1200" dirty="0">
                <a:latin typeface="Courier New" panose="02070309020205020404" pitchFamily="49" charset="0"/>
                <a:cs typeface="Courier New" panose="02070309020205020404" pitchFamily="49" charset="0"/>
              </a:rPr>
              <a:t> collection.</a:t>
            </a:r>
          </a:p>
          <a:p>
            <a:pPr marL="0" indent="0">
              <a:spcBef>
                <a:spcPts val="0"/>
              </a:spcBef>
              <a:buNone/>
            </a:pPr>
            <a:r>
              <a:rPr lang="en-US" sz="1200" dirty="0">
                <a:latin typeface="Courier New" panose="02070309020205020404" pitchFamily="49" charset="0"/>
                <a:cs typeface="Courier New" panose="02070309020205020404" pitchFamily="49" charset="0"/>
              </a:rPr>
              <a:t>                       true – all elements are valid</a:t>
            </a:r>
          </a:p>
          <a:p>
            <a:pPr marL="0" indent="0">
              <a:spcBef>
                <a:spcPts val="0"/>
              </a:spcBef>
              <a:buNone/>
            </a:pPr>
            <a:r>
              <a:rPr lang="en-US" sz="1200" dirty="0">
                <a:latin typeface="Courier New" panose="02070309020205020404" pitchFamily="49" charset="0"/>
                <a:cs typeface="Courier New" panose="02070309020205020404" pitchFamily="49" charset="0"/>
              </a:rPr>
              <a:t>                       false – a subset of elements might be valid. Use second to examine valid elements.</a:t>
            </a:r>
          </a:p>
          <a:p>
            <a:pPr marL="0" indent="0">
              <a:spcBef>
                <a:spcPts val="0"/>
              </a:spcBef>
              <a:buNone/>
            </a:pPr>
            <a:r>
              <a:rPr lang="en-US" sz="1200" dirty="0">
                <a:latin typeface="Courier New" panose="02070309020205020404" pitchFamily="49" charset="0"/>
                <a:cs typeface="Courier New" panose="02070309020205020404" pitchFamily="49" charset="0"/>
              </a:rPr>
              <a:t>	     second – a non-owning container describing a valid subset of elements in the buffer. </a:t>
            </a:r>
          </a:p>
          <a:p>
            <a:pPr marL="0" indent="0">
              <a:spcBef>
                <a:spcPts val="0"/>
              </a:spcBef>
              <a:buNone/>
            </a:pPr>
            <a:r>
              <a:rPr lang="en-US" sz="1200" dirty="0">
                <a:latin typeface="Courier New" panose="02070309020205020404" pitchFamily="49" charset="0"/>
                <a:cs typeface="Courier New" panose="02070309020205020404" pitchFamily="49" charset="0"/>
              </a:rPr>
              <a:t>		    First element that failed validation will not be part of the collection.</a:t>
            </a:r>
          </a:p>
        </p:txBody>
      </p:sp>
    </p:spTree>
    <p:extLst>
      <p:ext uri="{BB962C8B-B14F-4D97-AF65-F5344CB8AC3E}">
        <p14:creationId xmlns:p14="http://schemas.microsoft.com/office/powerpoint/2010/main" val="1319527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765372" y="-43523"/>
            <a:ext cx="10515600" cy="1325563"/>
          </a:xfrm>
        </p:spPr>
        <p:txBody>
          <a:bodyPr/>
          <a:lstStyle/>
          <a:p>
            <a:r>
              <a:rPr lang="en-US" dirty="0"/>
              <a:t>Algorithms</a:t>
            </a:r>
          </a:p>
        </p:txBody>
      </p:sp>
      <p:sp>
        <p:nvSpPr>
          <p:cNvPr id="4" name="Content Placeholder 2">
            <a:extLst>
              <a:ext uri="{FF2B5EF4-FFF2-40B4-BE49-F238E27FC236}">
                <a16:creationId xmlns:a16="http://schemas.microsoft.com/office/drawing/2014/main" id="{357553AF-9930-41B7-8936-B1E50BE97DA3}"/>
              </a:ext>
            </a:extLst>
          </p:cNvPr>
          <p:cNvSpPr>
            <a:spLocks noGrp="1"/>
          </p:cNvSpPr>
          <p:nvPr>
            <p:ph idx="1"/>
          </p:nvPr>
        </p:nvSpPr>
        <p:spPr>
          <a:xfrm>
            <a:off x="5907187" y="1549625"/>
            <a:ext cx="5854587" cy="3681875"/>
          </a:xfrm>
        </p:spPr>
        <p:txBody>
          <a:bodyPr>
            <a:normAutofit fontScale="77500" lnSpcReduction="20000"/>
          </a:bodyPr>
          <a:lstStyle/>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dirty="0" err="1">
                <a:latin typeface="Courier New" panose="02070309020205020404" pitchFamily="49" charset="0"/>
                <a:cs typeface="Courier New" panose="02070309020205020404" pitchFamily="49" charset="0"/>
              </a:rPr>
              <a:t>flat_forward_list_validate_has_next_offset</a:t>
            </a:r>
            <a:r>
              <a:rPr lang="en-US" sz="700" dirty="0">
                <a:latin typeface="Courier New" panose="02070309020205020404" pitchFamily="49" charset="0"/>
                <a:cs typeface="Courier New" panose="02070309020205020404" pitchFamily="49" charset="0"/>
              </a:rPr>
              <a:t>(char const *first,</a:t>
            </a:r>
          </a:p>
          <a:p>
            <a:pPr marL="0" indent="0">
              <a:spcBef>
                <a:spcPts val="0"/>
              </a:spcBef>
              <a:buNone/>
            </a:pPr>
            <a:r>
              <a:rPr lang="en-US" sz="700" dirty="0">
                <a:latin typeface="Courier New" panose="02070309020205020404" pitchFamily="49" charset="0"/>
                <a:cs typeface="Courier New" panose="02070309020205020404" pitchFamily="49" charset="0"/>
              </a:rPr>
              <a:t>                                                                                                          char const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using </a:t>
            </a:r>
            <a:r>
              <a:rPr lang="en-US" sz="700" dirty="0" err="1">
                <a:latin typeface="Courier New" panose="02070309020205020404" pitchFamily="49" charset="0"/>
                <a:cs typeface="Courier New" panose="02070309020205020404" pitchFamily="49" charset="0"/>
              </a:rPr>
              <a:t>traits_traits</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flat_forward_list_traits_traits</a:t>
            </a:r>
            <a:r>
              <a:rPr lang="en-US" sz="700" dirty="0">
                <a:latin typeface="Courier New" panose="02070309020205020404" pitchFamily="49" charset="0"/>
                <a:cs typeface="Courier New" panose="02070309020205020404" pitchFamily="49" charset="0"/>
              </a:rPr>
              <a:t>&lt;T, TT&gt;;</a:t>
            </a:r>
          </a:p>
          <a:p>
            <a:pPr marL="0" indent="0">
              <a:spcBef>
                <a:spcPts val="0"/>
              </a:spcBef>
              <a:buNone/>
            </a:pPr>
            <a:r>
              <a:rPr lang="en-US" sz="700" dirty="0">
                <a:latin typeface="Courier New" panose="02070309020205020404" pitchFamily="49" charset="0"/>
                <a:cs typeface="Courier New" panose="02070309020205020404" pitchFamily="49" charset="0"/>
              </a:rPr>
              <a:t>    constexpr auto const </a:t>
            </a:r>
            <a:r>
              <a:rPr lang="en-US" sz="700" dirty="0" err="1">
                <a:latin typeface="Courier New" panose="02070309020205020404" pitchFamily="49" charset="0"/>
                <a:cs typeface="Courier New" panose="02070309020205020404" pitchFamily="49" charset="0"/>
              </a:rPr>
              <a:t>type_has_next_offset</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traits_traits</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has_next_offset_v</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static_assert</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type_has_next_offset</a:t>
            </a:r>
            <a:r>
              <a:rPr lang="en-US" sz="700" dirty="0">
                <a:latin typeface="Courier New" panose="02070309020205020404" pitchFamily="49" charset="0"/>
                <a:cs typeface="Courier New" panose="02070309020205020404" pitchFamily="49" charset="0"/>
              </a:rPr>
              <a:t>, "traits type must define </a:t>
            </a:r>
            <a:r>
              <a:rPr lang="en-US" sz="700" dirty="0" err="1">
                <a:latin typeface="Courier New" panose="02070309020205020404" pitchFamily="49" charset="0"/>
                <a:cs typeface="Courier New" panose="02070309020205020404" pitchFamily="49" charset="0"/>
              </a:rPr>
              <a:t>get_next_offset</a:t>
            </a:r>
            <a:r>
              <a:rPr lang="en-US" sz="700" dirty="0">
                <a:latin typeface="Courier New" panose="02070309020205020404" pitchFamily="49" charset="0"/>
                <a:cs typeface="Courier New" panose="02070309020205020404" pitchFamily="49" charset="0"/>
              </a:rPr>
              <a: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char const *begin{ first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char const *</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nullptr</a:t>
            </a:r>
            <a:r>
              <a:rPr lang="en-US" sz="700" dirty="0">
                <a:latin typeface="Courier New" panose="02070309020205020404" pitchFamily="49" charset="0"/>
                <a:cs typeface="Courier New" panose="02070309020205020404" pitchFamily="49" charset="0"/>
              </a:rPr>
              <a: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(first == </a:t>
            </a:r>
            <a:r>
              <a:rPr lang="en-US" sz="700" dirty="0" err="1">
                <a:latin typeface="Courier New" panose="02070309020205020404" pitchFamily="49" charset="0"/>
                <a:cs typeface="Courier New" panose="02070309020205020404" pitchFamily="49" charset="0"/>
              </a:rPr>
              <a:t>nullptr</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FFL_CODDING_ERROR_IF_NOT(</a:t>
            </a:r>
            <a:r>
              <a:rPr lang="en-US" sz="700" dirty="0" err="1">
                <a:latin typeface="Courier New" panose="02070309020205020404" pitchFamily="49" charset="0"/>
                <a:cs typeface="Courier New" panose="02070309020205020404" pitchFamily="49" charset="0"/>
              </a:rPr>
              <a:t>nullptr</a:t>
            </a:r>
            <a:r>
              <a:rPr lang="en-US" sz="700" dirty="0">
                <a:latin typeface="Courier New" panose="02070309020205020404" pitchFamily="49" charset="0"/>
                <a:cs typeface="Courier New" panose="02070309020205020404" pitchFamily="49" charset="0"/>
              </a:rPr>
              <a:t> == end);</a:t>
            </a:r>
          </a:p>
          <a:p>
            <a:pPr marL="0" indent="0">
              <a:spcBef>
                <a:spcPts val="0"/>
              </a:spcBef>
              <a:buNone/>
            </a:pPr>
            <a:r>
              <a:rPr lang="en-US" sz="700" dirty="0">
                <a:latin typeface="Courier New" panose="02070309020205020404" pitchFamily="49" charset="0"/>
                <a:cs typeface="Courier New" panose="02070309020205020404" pitchFamily="49" charset="0"/>
              </a:rPr>
              <a:t>        return std::</a:t>
            </a:r>
            <a:r>
              <a:rPr lang="en-US" sz="700" dirty="0" err="1">
                <a:latin typeface="Courier New" panose="02070309020205020404" pitchFamily="49" charset="0"/>
                <a:cs typeface="Courier New" panose="02070309020205020404" pitchFamily="49" charset="0"/>
              </a:rPr>
              <a:t>make_pair</a:t>
            </a:r>
            <a:r>
              <a:rPr lang="en-US" sz="700" dirty="0">
                <a:latin typeface="Courier New" panose="02070309020205020404" pitchFamily="49" charset="0"/>
                <a:cs typeface="Courier New" panose="02070309020205020404" pitchFamily="49" charset="0"/>
              </a:rPr>
              <a:t>(true,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(begin),</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(end) });</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(first == end) {</a:t>
            </a:r>
          </a:p>
          <a:p>
            <a:pPr marL="0" indent="0">
              <a:spcBef>
                <a:spcPts val="0"/>
              </a:spcBef>
              <a:buNone/>
            </a:pPr>
            <a:r>
              <a:rPr lang="en-US" sz="700" dirty="0">
                <a:latin typeface="Courier New" panose="02070309020205020404" pitchFamily="49" charset="0"/>
                <a:cs typeface="Courier New" panose="02070309020205020404" pitchFamily="49" charset="0"/>
              </a:rPr>
              <a:t>        return std::</a:t>
            </a:r>
            <a:r>
              <a:rPr lang="en-US" sz="700" dirty="0" err="1">
                <a:latin typeface="Courier New" panose="02070309020205020404" pitchFamily="49" charset="0"/>
                <a:cs typeface="Courier New" panose="02070309020205020404" pitchFamily="49" charset="0"/>
              </a:rPr>
              <a:t>make_pair</a:t>
            </a:r>
            <a:r>
              <a:rPr lang="en-US" sz="700" dirty="0">
                <a:latin typeface="Courier New" panose="02070309020205020404" pitchFamily="49" charset="0"/>
                <a:cs typeface="Courier New" panose="02070309020205020404" pitchFamily="49" charset="0"/>
              </a:rPr>
              <a:t>(true,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(begin),</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(end) });</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FFL_CODDING_ERROR_IF(end &lt; first);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size_t</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static_cast</a:t>
            </a:r>
            <a:r>
              <a:rPr lang="en-US" sz="700" dirty="0">
                <a:latin typeface="Courier New" panose="02070309020205020404" pitchFamily="49" charset="0"/>
                <a:cs typeface="Courier New" panose="02070309020205020404" pitchFamily="49" charset="0"/>
              </a:rPr>
              <a:t>&lt;</a:t>
            </a:r>
            <a:r>
              <a:rPr lang="en-US" sz="700" dirty="0" err="1">
                <a:latin typeface="Courier New" panose="02070309020205020404" pitchFamily="49" charset="0"/>
                <a:cs typeface="Courier New" panose="02070309020205020404" pitchFamily="49" charset="0"/>
              </a:rPr>
              <a:t>size_t</a:t>
            </a:r>
            <a:r>
              <a:rPr lang="en-US" sz="700" dirty="0">
                <a:latin typeface="Courier New" panose="02070309020205020404" pitchFamily="49" charset="0"/>
                <a:cs typeface="Courier New" panose="02070309020205020404" pitchFamily="49" charset="0"/>
              </a:rPr>
              <a:t>&gt;(end - first) };</a:t>
            </a:r>
          </a:p>
          <a:p>
            <a:pPr marL="0" indent="0">
              <a:spcBef>
                <a:spcPts val="0"/>
              </a:spcBef>
              <a:buNone/>
            </a:pPr>
            <a:r>
              <a:rPr lang="en-US" sz="700" dirty="0">
                <a:latin typeface="Courier New" panose="02070309020205020404" pitchFamily="49" charset="0"/>
                <a:cs typeface="Courier New" panose="02070309020205020404" pitchFamily="49" charset="0"/>
              </a:rPr>
              <a:t>    bool result = false;</a:t>
            </a:r>
          </a:p>
          <a:p>
            <a:pPr marL="0" indent="0">
              <a:spcBef>
                <a:spcPts val="0"/>
              </a:spcBef>
              <a:buNone/>
            </a:pPr>
            <a:r>
              <a:rPr lang="en-US" sz="700" dirty="0">
                <a:latin typeface="Courier New" panose="02070309020205020404" pitchFamily="49" charset="0"/>
                <a:cs typeface="Courier New" panose="02070309020205020404" pitchFamily="49" charset="0"/>
              </a:rPr>
              <a:t>    for (;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&gt; 0;)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&lt;= 0 ||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&lt; </a:t>
            </a:r>
            <a:r>
              <a:rPr lang="en-US" sz="700" dirty="0" err="1">
                <a:latin typeface="Courier New" panose="02070309020205020404" pitchFamily="49" charset="0"/>
                <a:cs typeface="Courier New" panose="02070309020205020404" pitchFamily="49" charset="0"/>
              </a:rPr>
              <a:t>traits_traits</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minimum_size</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break;</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size_t</a:t>
            </a:r>
            <a:r>
              <a:rPr lang="en-US" sz="700" dirty="0">
                <a:latin typeface="Courier New" panose="02070309020205020404" pitchFamily="49" charset="0"/>
                <a:cs typeface="Courier New" panose="02070309020205020404" pitchFamily="49" charset="0"/>
              </a:rPr>
              <a:t> const </a:t>
            </a:r>
            <a:r>
              <a:rPr lang="en-US" sz="700" dirty="0" err="1">
                <a:latin typeface="Courier New" panose="02070309020205020404" pitchFamily="49" charset="0"/>
                <a:cs typeface="Courier New" panose="02070309020205020404" pitchFamily="49" charset="0"/>
              </a:rPr>
              <a:t>next_element_offset</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traits_traits</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get_next_offset</a:t>
            </a:r>
            <a:r>
              <a:rPr lang="en-US" sz="700" dirty="0">
                <a:latin typeface="Courier New" panose="02070309020205020404" pitchFamily="49" charset="0"/>
                <a:cs typeface="Courier New" panose="02070309020205020404" pitchFamily="49" charset="0"/>
              </a:rPr>
              <a:t>(first);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&lt; </a:t>
            </a:r>
            <a:r>
              <a:rPr lang="en-US" sz="700" dirty="0" err="1">
                <a:latin typeface="Courier New" panose="02070309020205020404" pitchFamily="49" charset="0"/>
                <a:cs typeface="Courier New" panose="02070309020205020404" pitchFamily="49" charset="0"/>
              </a:rPr>
              <a:t>next_element_offset</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break;</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traits_traits</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ptr_to_t</a:t>
            </a:r>
            <a:r>
              <a:rPr lang="en-US" sz="700" dirty="0">
                <a:latin typeface="Courier New" panose="02070309020205020404" pitchFamily="49" charset="0"/>
                <a:cs typeface="Courier New" panose="02070309020205020404" pitchFamily="49" charset="0"/>
              </a:rPr>
              <a:t>(first))) {</a:t>
            </a:r>
          </a:p>
          <a:p>
            <a:pPr marL="0" indent="0">
              <a:spcBef>
                <a:spcPts val="0"/>
              </a:spcBef>
              <a:buNone/>
            </a:pPr>
            <a:r>
              <a:rPr lang="en-US" sz="700" dirty="0">
                <a:latin typeface="Courier New" panose="02070309020205020404" pitchFamily="49" charset="0"/>
                <a:cs typeface="Courier New" panose="02070309020205020404" pitchFamily="49" charset="0"/>
              </a:rPr>
              <a:t>            break;</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if (0 == </a:t>
            </a:r>
            <a:r>
              <a:rPr lang="en-US" sz="700" dirty="0" err="1">
                <a:latin typeface="Courier New" panose="02070309020205020404" pitchFamily="49" charset="0"/>
                <a:cs typeface="Courier New" panose="02070309020205020404" pitchFamily="49" charset="0"/>
              </a:rPr>
              <a:t>next_element_offset</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 = first;</a:t>
            </a:r>
          </a:p>
          <a:p>
            <a:pPr marL="0" indent="0">
              <a:spcBef>
                <a:spcPts val="0"/>
              </a:spcBef>
              <a:buNone/>
            </a:pPr>
            <a:r>
              <a:rPr lang="en-US" sz="700" dirty="0">
                <a:latin typeface="Courier New" panose="02070309020205020404" pitchFamily="49" charset="0"/>
                <a:cs typeface="Courier New" panose="02070309020205020404" pitchFamily="49" charset="0"/>
              </a:rPr>
              <a:t>            result = true;</a:t>
            </a:r>
          </a:p>
          <a:p>
            <a:pPr marL="0" indent="0">
              <a:spcBef>
                <a:spcPts val="0"/>
              </a:spcBef>
              <a:buNone/>
            </a:pPr>
            <a:r>
              <a:rPr lang="en-US" sz="700" dirty="0">
                <a:latin typeface="Courier New" panose="02070309020205020404" pitchFamily="49" charset="0"/>
                <a:cs typeface="Courier New" panose="02070309020205020404" pitchFamily="49" charset="0"/>
              </a:rPr>
              <a:t>            break;</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 = first;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first += </a:t>
            </a:r>
            <a:r>
              <a:rPr lang="en-US" sz="700" dirty="0" err="1">
                <a:latin typeface="Courier New" panose="02070309020205020404" pitchFamily="49" charset="0"/>
                <a:cs typeface="Courier New" panose="02070309020205020404" pitchFamily="49" charset="0"/>
              </a:rPr>
              <a:t>next_element_offset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remaining_length</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next_element_offset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    return std::</a:t>
            </a:r>
            <a:r>
              <a:rPr lang="en-US" sz="700" dirty="0" err="1">
                <a:latin typeface="Courier New" panose="02070309020205020404" pitchFamily="49" charset="0"/>
                <a:cs typeface="Courier New" panose="02070309020205020404" pitchFamily="49" charset="0"/>
              </a:rPr>
              <a:t>make_pair</a:t>
            </a:r>
            <a:r>
              <a:rPr lang="en-US" sz="700" dirty="0">
                <a:latin typeface="Courier New" panose="02070309020205020404" pitchFamily="49" charset="0"/>
                <a:cs typeface="Courier New" panose="02070309020205020404" pitchFamily="49" charset="0"/>
              </a:rPr>
              <a:t>(result,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(begin),</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a:t>
            </a:r>
            <a:r>
              <a:rPr lang="en-US" sz="700" dirty="0" err="1">
                <a:latin typeface="Courier New" panose="02070309020205020404" pitchFamily="49" charset="0"/>
                <a:cs typeface="Courier New" panose="02070309020205020404" pitchFamily="49" charset="0"/>
              </a:rPr>
              <a:t>last_valid</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cast_to_char_ptr</a:t>
            </a:r>
            <a:r>
              <a:rPr lang="en-US" sz="700" dirty="0">
                <a:latin typeface="Courier New" panose="02070309020205020404" pitchFamily="49" charset="0"/>
                <a:cs typeface="Courier New" panose="02070309020205020404" pitchFamily="49" charset="0"/>
              </a:rPr>
              <a:t>(end) });</a:t>
            </a:r>
          </a:p>
          <a:p>
            <a:pPr marL="0" indent="0">
              <a:spcBef>
                <a:spcPts val="0"/>
              </a:spcBef>
              <a:buNone/>
            </a:pPr>
            <a:r>
              <a:rPr lang="en-US" sz="7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BED402F1-C97B-4D66-A3E8-EC5DE5C51E5B}"/>
              </a:ext>
            </a:extLst>
          </p:cNvPr>
          <p:cNvSpPr txBox="1">
            <a:spLocks/>
          </p:cNvSpPr>
          <p:nvPr/>
        </p:nvSpPr>
        <p:spPr>
          <a:xfrm>
            <a:off x="575209" y="1549625"/>
            <a:ext cx="5121584" cy="31145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Iterates over buffer carefully validating every element and buffer boundaries</a:t>
            </a:r>
          </a:p>
          <a:p>
            <a:r>
              <a:rPr lang="en-US" dirty="0"/>
              <a:t>Returns a result of validation as a non-owning container over all valid elements</a:t>
            </a:r>
          </a:p>
          <a:p>
            <a:r>
              <a:rPr lang="en-US" dirty="0"/>
              <a:t>By default, algorithm performs validation </a:t>
            </a:r>
          </a:p>
          <a:p>
            <a:r>
              <a:rPr lang="en-US" dirty="0"/>
              <a:t>Program can later iterate over valid elements using returned non owning container</a:t>
            </a:r>
          </a:p>
          <a:p>
            <a:pPr lvl="1"/>
            <a:r>
              <a:rPr lang="en-US" dirty="0" err="1"/>
              <a:t>flat_forward_list_view</a:t>
            </a:r>
            <a:r>
              <a:rPr lang="en-US" dirty="0"/>
              <a:t> </a:t>
            </a:r>
          </a:p>
          <a:p>
            <a:pPr lvl="1"/>
            <a:r>
              <a:rPr lang="en-US" dirty="0" err="1"/>
              <a:t>flat_forward_list_ref</a:t>
            </a:r>
            <a:r>
              <a:rPr lang="en-US" dirty="0"/>
              <a:t> </a:t>
            </a:r>
          </a:p>
          <a:p>
            <a:r>
              <a:rPr lang="en-US" dirty="0"/>
              <a:t>If you prefer performing validation and consuming data in one pass you can pass own predicate.</a:t>
            </a:r>
          </a:p>
        </p:txBody>
      </p:sp>
    </p:spTree>
    <p:extLst>
      <p:ext uri="{BB962C8B-B14F-4D97-AF65-F5344CB8AC3E}">
        <p14:creationId xmlns:p14="http://schemas.microsoft.com/office/powerpoint/2010/main" val="3304413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765372" y="-43523"/>
            <a:ext cx="10515600" cy="1325563"/>
          </a:xfrm>
        </p:spPr>
        <p:txBody>
          <a:bodyPr/>
          <a:lstStyle/>
          <a:p>
            <a:r>
              <a:rPr lang="en-US" dirty="0"/>
              <a:t>Algorithms. </a:t>
            </a:r>
            <a:br>
              <a:rPr lang="en-US" dirty="0"/>
            </a:br>
            <a:r>
              <a:rPr lang="en-US" dirty="0"/>
              <a:t>Similar to std::</a:t>
            </a:r>
            <a:r>
              <a:rPr lang="en-US" dirty="0" err="1"/>
              <a:t>find_first</a:t>
            </a:r>
            <a:r>
              <a:rPr lang="en-US" dirty="0"/>
              <a:t> with a Predicate</a:t>
            </a:r>
          </a:p>
        </p:txBody>
      </p:sp>
      <p:sp>
        <p:nvSpPr>
          <p:cNvPr id="4" name="Content Placeholder 2">
            <a:extLst>
              <a:ext uri="{FF2B5EF4-FFF2-40B4-BE49-F238E27FC236}">
                <a16:creationId xmlns:a16="http://schemas.microsoft.com/office/drawing/2014/main" id="{357553AF-9930-41B7-8936-B1E50BE97DA3}"/>
              </a:ext>
            </a:extLst>
          </p:cNvPr>
          <p:cNvSpPr>
            <a:spLocks noGrp="1"/>
          </p:cNvSpPr>
          <p:nvPr>
            <p:ph idx="1"/>
          </p:nvPr>
        </p:nvSpPr>
        <p:spPr>
          <a:xfrm>
            <a:off x="187311" y="1189645"/>
            <a:ext cx="11587795" cy="5704885"/>
          </a:xfrm>
        </p:spPr>
        <p:txBody>
          <a:bodyPr>
            <a:normAutofit/>
          </a:bodyPr>
          <a:lstStyle/>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&lt;T&gt;&gt;</a:t>
            </a:r>
          </a:p>
          <a:p>
            <a:pPr marL="0" indent="0">
              <a:spcBef>
                <a:spcPts val="0"/>
              </a:spcBef>
              <a:buNone/>
            </a:pPr>
            <a:r>
              <a:rPr lang="en-US" sz="700" dirty="0">
                <a:latin typeface="Courier New" panose="02070309020205020404" pitchFamily="49" charset="0"/>
                <a:cs typeface="Courier New" panose="02070309020205020404" pitchFamily="49" charset="0"/>
              </a:rPr>
              <a:t>struct </a:t>
            </a:r>
            <a:r>
              <a:rPr lang="en-US" sz="700" b="1"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bool operator() (</a:t>
            </a:r>
            <a:r>
              <a:rPr lang="en-US" sz="700" dirty="0" err="1">
                <a:latin typeface="Courier New" panose="02070309020205020404" pitchFamily="49" charset="0"/>
                <a:cs typeface="Courier New" panose="02070309020205020404" pitchFamily="49" charset="0"/>
              </a:rPr>
              <a:t>size_t</a:t>
            </a: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buffer_size</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T const &amp;e) const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        return TT::validate(</a:t>
            </a:r>
            <a:r>
              <a:rPr lang="en-US" sz="700" dirty="0" err="1">
                <a:latin typeface="Courier New" panose="02070309020205020404" pitchFamily="49" charset="0"/>
                <a:cs typeface="Courier New" panose="02070309020205020404" pitchFamily="49" charset="0"/>
              </a:rPr>
              <a:t>buffer_size</a:t>
            </a:r>
            <a:r>
              <a:rPr lang="en-US" sz="700" dirty="0">
                <a:latin typeface="Courier New" panose="02070309020205020404" pitchFamily="49" charset="0"/>
                <a:cs typeface="Courier New" panose="02070309020205020404" pitchFamily="49" charset="0"/>
              </a:rPr>
              <a:t>, e);</a:t>
            </a:r>
          </a:p>
          <a:p>
            <a:pPr marL="0" indent="0">
              <a:spcBef>
                <a:spcPts val="0"/>
              </a:spcBef>
              <a:buNone/>
            </a:pPr>
            <a:r>
              <a:rPr lang="en-US" sz="700" dirty="0">
                <a:latin typeface="Courier New" panose="02070309020205020404" pitchFamily="49" charset="0"/>
                <a:cs typeface="Courier New" panose="02070309020205020404" pitchFamily="49" charset="0"/>
              </a:rPr>
              <a:t>    }</a:t>
            </a:r>
          </a:p>
          <a:p>
            <a:pPr marL="0" indent="0">
              <a:spcBef>
                <a:spcPts val="0"/>
              </a:spcBef>
              <a:buNone/>
            </a:pPr>
            <a:r>
              <a:rPr lang="en-US" sz="700" dirty="0">
                <a:latin typeface="Courier New" panose="02070309020205020404" pitchFamily="49" charset="0"/>
                <a:cs typeface="Courier New" panose="02070309020205020404" pitchFamily="49" charset="0"/>
              </a:rPr>
              <a:t>};</a:t>
            </a:r>
          </a:p>
          <a:p>
            <a:pPr marL="0" indent="0">
              <a:spcBef>
                <a:spcPts val="0"/>
              </a:spcBef>
              <a:buNone/>
            </a:pPr>
            <a:endParaRPr lang="en-US" sz="700" dirty="0">
              <a:latin typeface="Courier New" panose="02070309020205020404" pitchFamily="49" charset="0"/>
              <a:cs typeface="Courier New" panose="02070309020205020404" pitchFamily="49" charset="0"/>
            </a:endParaRP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b="1" dirty="0">
                <a:latin typeface="Courier New" panose="02070309020205020404" pitchFamily="49" charset="0"/>
                <a:cs typeface="Courier New" panose="02070309020205020404" pitchFamily="49" charset="0"/>
              </a:rPr>
              <a:t> </a:t>
            </a:r>
            <a:r>
              <a:rPr lang="en-US" sz="700" dirty="0">
                <a:latin typeface="Courier New" panose="02070309020205020404" pitchFamily="49" charset="0"/>
                <a:cs typeface="Courier New" panose="02070309020205020404" pitchFamily="49" charset="0"/>
              </a:rPr>
              <a:t>(char const *first,</a:t>
            </a:r>
          </a:p>
          <a:p>
            <a:pPr marL="0" indent="0">
              <a:spcBef>
                <a:spcPts val="0"/>
              </a:spcBef>
              <a:buNone/>
            </a:pPr>
            <a:r>
              <a:rPr lang="en-US" sz="700" dirty="0">
                <a:latin typeface="Courier New" panose="02070309020205020404" pitchFamily="49" charset="0"/>
                <a:cs typeface="Courier New" panose="02070309020205020404" pitchFamily="49" charset="0"/>
              </a:rPr>
              <a:t>                                                                                           char const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(char *first,</a:t>
            </a:r>
          </a:p>
          <a:p>
            <a:pPr marL="0" indent="0">
              <a:spcBef>
                <a:spcPts val="0"/>
              </a:spcBef>
              <a:buNone/>
            </a:pPr>
            <a:r>
              <a:rPr lang="en-US" sz="700" dirty="0">
                <a:latin typeface="Courier New" panose="02070309020205020404" pitchFamily="49" charset="0"/>
                <a:cs typeface="Courier New" panose="02070309020205020404" pitchFamily="49" charset="0"/>
              </a:rPr>
              <a:t>                                                                                          char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(T *first,</a:t>
            </a:r>
          </a:p>
          <a:p>
            <a:pPr marL="0" indent="0">
              <a:spcBef>
                <a:spcPts val="0"/>
              </a:spcBef>
              <a:buNone/>
            </a:pPr>
            <a:r>
              <a:rPr lang="en-US" sz="700" dirty="0">
                <a:latin typeface="Courier New" panose="02070309020205020404" pitchFamily="49" charset="0"/>
                <a:cs typeface="Courier New" panose="02070309020205020404" pitchFamily="49" charset="0"/>
              </a:rPr>
              <a:t>                                                                                          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(T const *first,</a:t>
            </a:r>
          </a:p>
          <a:p>
            <a:pPr marL="0" indent="0">
              <a:spcBef>
                <a:spcPts val="0"/>
              </a:spcBef>
              <a:buNone/>
            </a:pPr>
            <a:r>
              <a:rPr lang="en-US" sz="700" dirty="0">
                <a:latin typeface="Courier New" panose="02070309020205020404" pitchFamily="49" charset="0"/>
                <a:cs typeface="Courier New" panose="02070309020205020404" pitchFamily="49" charset="0"/>
              </a:rPr>
              <a:t>                                                                                          T const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(unsigned char const *first,</a:t>
            </a:r>
          </a:p>
          <a:p>
            <a:pPr marL="0" indent="0">
              <a:spcBef>
                <a:spcPts val="0"/>
              </a:spcBef>
              <a:buNone/>
            </a:pPr>
            <a:r>
              <a:rPr lang="en-US" sz="700" dirty="0">
                <a:latin typeface="Courier New" panose="02070309020205020404" pitchFamily="49" charset="0"/>
                <a:cs typeface="Courier New" panose="02070309020205020404" pitchFamily="49" charset="0"/>
              </a:rPr>
              <a:t>                                                                                          unsigned char const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(unsigned char *first,</a:t>
            </a:r>
          </a:p>
          <a:p>
            <a:pPr marL="0" indent="0">
              <a:spcBef>
                <a:spcPts val="0"/>
              </a:spcBef>
              <a:buNone/>
            </a:pPr>
            <a:r>
              <a:rPr lang="en-US" sz="700" dirty="0">
                <a:latin typeface="Courier New" panose="02070309020205020404" pitchFamily="49" charset="0"/>
                <a:cs typeface="Courier New" panose="02070309020205020404" pitchFamily="49" charset="0"/>
              </a:rPr>
              <a:t>                                                                                          unsigned char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(void const *first,</a:t>
            </a:r>
          </a:p>
          <a:p>
            <a:pPr marL="0" indent="0">
              <a:spcBef>
                <a:spcPts val="0"/>
              </a:spcBef>
              <a:buNone/>
            </a:pPr>
            <a:r>
              <a:rPr lang="en-US" sz="700" dirty="0">
                <a:latin typeface="Courier New" panose="02070309020205020404" pitchFamily="49" charset="0"/>
                <a:cs typeface="Courier New" panose="02070309020205020404" pitchFamily="49" charset="0"/>
              </a:rPr>
              <a:t>                                                                                          void const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a:p>
            <a:pPr marL="0" indent="0">
              <a:spcBef>
                <a:spcPts val="0"/>
              </a:spcBef>
              <a:buNone/>
            </a:pPr>
            <a:r>
              <a:rPr lang="en-US" sz="700" dirty="0">
                <a:latin typeface="Courier New" panose="02070309020205020404" pitchFamily="49" charset="0"/>
                <a:cs typeface="Courier New" panose="02070309020205020404" pitchFamily="49" charset="0"/>
              </a:rPr>
              <a:t>template&lt;</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TT = </a:t>
            </a:r>
            <a:r>
              <a:rPr lang="en-US" sz="700" dirty="0" err="1">
                <a:latin typeface="Courier New" panose="02070309020205020404" pitchFamily="49" charset="0"/>
                <a:cs typeface="Courier New" panose="02070309020205020404" pitchFamily="49" charset="0"/>
              </a:rPr>
              <a:t>flat_forward_list_traits</a:t>
            </a:r>
            <a:r>
              <a:rPr lang="en-US" sz="700" dirty="0">
                <a:latin typeface="Courier New" panose="02070309020205020404" pitchFamily="49" charset="0"/>
                <a:cs typeface="Courier New" panose="02070309020205020404" pitchFamily="49" charset="0"/>
              </a:rPr>
              <a:t>&lt;T&gt;,</a:t>
            </a:r>
          </a:p>
          <a:p>
            <a:pPr marL="0" indent="0">
              <a:spcBef>
                <a:spcPts val="0"/>
              </a:spcBef>
              <a:buNone/>
            </a:pPr>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typename</a:t>
            </a:r>
            <a:r>
              <a:rPr lang="en-US" sz="700" dirty="0">
                <a:latin typeface="Courier New" panose="02070309020205020404" pitchFamily="49" charset="0"/>
                <a:cs typeface="Courier New" panose="02070309020205020404" pitchFamily="49" charset="0"/>
              </a:rPr>
              <a:t> F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TT&gt;&gt;</a:t>
            </a:r>
          </a:p>
          <a:p>
            <a:pPr marL="0" indent="0">
              <a:spcBef>
                <a:spcPts val="0"/>
              </a:spcBef>
              <a:buNone/>
            </a:pPr>
            <a:r>
              <a:rPr lang="en-US" sz="700" dirty="0">
                <a:latin typeface="Courier New" panose="02070309020205020404" pitchFamily="49" charset="0"/>
                <a:cs typeface="Courier New" panose="02070309020205020404" pitchFamily="49" charset="0"/>
              </a:rPr>
              <a:t>constexpr inline std::pair&lt;bool, </a:t>
            </a:r>
            <a:r>
              <a:rPr lang="en-US" sz="700" dirty="0" err="1">
                <a:latin typeface="Courier New" panose="02070309020205020404" pitchFamily="49" charset="0"/>
                <a:cs typeface="Courier New" panose="02070309020205020404" pitchFamily="49" charset="0"/>
              </a:rPr>
              <a:t>flat_forward_list_ref</a:t>
            </a:r>
            <a:r>
              <a:rPr lang="en-US" sz="700" dirty="0">
                <a:latin typeface="Courier New" panose="02070309020205020404" pitchFamily="49" charset="0"/>
                <a:cs typeface="Courier New" panose="02070309020205020404" pitchFamily="49" charset="0"/>
              </a:rPr>
              <a:t>&lt;T, TT&gt;&gt; </a:t>
            </a:r>
            <a:r>
              <a:rPr lang="en-US" sz="700" b="1" dirty="0" err="1">
                <a:latin typeface="Courier New" panose="02070309020205020404" pitchFamily="49" charset="0"/>
                <a:cs typeface="Courier New" panose="02070309020205020404" pitchFamily="49" charset="0"/>
              </a:rPr>
              <a:t>flat_forward_list_validate</a:t>
            </a:r>
            <a:r>
              <a:rPr lang="en-US" sz="700" dirty="0">
                <a:latin typeface="Courier New" panose="02070309020205020404" pitchFamily="49" charset="0"/>
                <a:cs typeface="Courier New" panose="02070309020205020404" pitchFamily="49" charset="0"/>
              </a:rPr>
              <a:t>(void *first,</a:t>
            </a:r>
          </a:p>
          <a:p>
            <a:pPr marL="0" indent="0">
              <a:spcBef>
                <a:spcPts val="0"/>
              </a:spcBef>
              <a:buNone/>
            </a:pPr>
            <a:r>
              <a:rPr lang="en-US" sz="700" dirty="0">
                <a:latin typeface="Courier New" panose="02070309020205020404" pitchFamily="49" charset="0"/>
                <a:cs typeface="Courier New" panose="02070309020205020404" pitchFamily="49" charset="0"/>
              </a:rPr>
              <a:t>                                                                                          void *end,</a:t>
            </a:r>
          </a:p>
          <a:p>
            <a:pPr marL="0" indent="0">
              <a:spcBef>
                <a:spcPts val="0"/>
              </a:spcBef>
              <a:buNone/>
            </a:pPr>
            <a:r>
              <a:rPr lang="en-US" sz="700" dirty="0">
                <a:latin typeface="Courier New" panose="02070309020205020404" pitchFamily="49" charset="0"/>
                <a:cs typeface="Courier New" panose="02070309020205020404" pitchFamily="49" charset="0"/>
              </a:rPr>
              <a:t>                                                                                          F const &amp;</a:t>
            </a:r>
            <a:r>
              <a:rPr lang="en-US" sz="700" dirty="0" err="1">
                <a:latin typeface="Courier New" panose="02070309020205020404" pitchFamily="49" charset="0"/>
                <a:cs typeface="Courier New" panose="02070309020205020404" pitchFamily="49" charset="0"/>
              </a:rPr>
              <a:t>validate_element_fn</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default_validate_element_fn</a:t>
            </a:r>
            <a:r>
              <a:rPr lang="en-US" sz="700" dirty="0">
                <a:latin typeface="Courier New" panose="02070309020205020404" pitchFamily="49" charset="0"/>
                <a:cs typeface="Courier New" panose="02070309020205020404" pitchFamily="49" charset="0"/>
              </a:rPr>
              <a:t>&lt;T, TT&gt;{}) </a:t>
            </a:r>
            <a:r>
              <a:rPr lang="en-US" sz="700" dirty="0" err="1">
                <a:latin typeface="Courier New" panose="02070309020205020404" pitchFamily="49" charset="0"/>
                <a:cs typeface="Courier New" panose="02070309020205020404" pitchFamily="49" charset="0"/>
              </a:rPr>
              <a:t>noexcept</a:t>
            </a:r>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9124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3" name="Content Placeholder 2">
            <a:extLst>
              <a:ext uri="{FF2B5EF4-FFF2-40B4-BE49-F238E27FC236}">
                <a16:creationId xmlns:a16="http://schemas.microsoft.com/office/drawing/2014/main" id="{4D6E2533-9C30-43A8-A399-48AFCCFC71B5}"/>
              </a:ext>
            </a:extLst>
          </p:cNvPr>
          <p:cNvSpPr>
            <a:spLocks noGrp="1"/>
          </p:cNvSpPr>
          <p:nvPr>
            <p:ph idx="1"/>
          </p:nvPr>
        </p:nvSpPr>
        <p:spPr>
          <a:xfrm>
            <a:off x="838200" y="1825625"/>
            <a:ext cx="5388621" cy="1325563"/>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template &lt;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TT = </a:t>
            </a:r>
            <a:r>
              <a:rPr lang="en-US" sz="1200" dirty="0" err="1">
                <a:latin typeface="Courier New" panose="02070309020205020404" pitchFamily="49" charset="0"/>
                <a:cs typeface="Courier New" panose="02070309020205020404" pitchFamily="49" charset="0"/>
              </a:rPr>
              <a:t>flat_forward_list_traits</a:t>
            </a:r>
            <a:r>
              <a:rPr lang="en-US" sz="1200" dirty="0">
                <a:latin typeface="Courier New" panose="02070309020205020404" pitchFamily="49" charset="0"/>
                <a:cs typeface="Courier New" panose="02070309020205020404" pitchFamily="49" charset="0"/>
              </a:rPr>
              <a:t>&lt;T&gt;,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 = std::allocator&lt;T&gt;&gt;</a:t>
            </a:r>
          </a:p>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final</a:t>
            </a:r>
          </a:p>
        </p:txBody>
      </p:sp>
    </p:spTree>
    <p:extLst>
      <p:ext uri="{BB962C8B-B14F-4D97-AF65-F5344CB8AC3E}">
        <p14:creationId xmlns:p14="http://schemas.microsoft.com/office/powerpoint/2010/main" val="3710320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fontScale="90000"/>
          </a:bodyPr>
          <a:lstStyle/>
          <a:p>
            <a:r>
              <a:rPr lang="en-US" dirty="0"/>
              <a:t>Container Data Layout.</a:t>
            </a:r>
            <a:br>
              <a:rPr lang="en-US" dirty="0"/>
            </a:br>
            <a:r>
              <a:rPr lang="en-US" dirty="0"/>
              <a:t>With an Explicit Offset to the Next Element</a:t>
            </a:r>
          </a:p>
        </p:txBody>
      </p:sp>
      <p:sp>
        <p:nvSpPr>
          <p:cNvPr id="5" name="Rectangle 4">
            <a:extLst>
              <a:ext uri="{FF2B5EF4-FFF2-40B4-BE49-F238E27FC236}">
                <a16:creationId xmlns:a16="http://schemas.microsoft.com/office/drawing/2014/main" id="{45670C54-9410-48E8-95CE-C38F06B0EF08}"/>
              </a:ext>
            </a:extLst>
          </p:cNvPr>
          <p:cNvSpPr/>
          <p:nvPr/>
        </p:nvSpPr>
        <p:spPr>
          <a:xfrm>
            <a:off x="744566" y="2365778"/>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65B0234-B6AB-4032-9DD9-42A4FAACB3D2}"/>
              </a:ext>
            </a:extLst>
          </p:cNvPr>
          <p:cNvSpPr/>
          <p:nvPr/>
        </p:nvSpPr>
        <p:spPr>
          <a:xfrm>
            <a:off x="2268584" y="2365778"/>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8" name="Rectangle 7">
            <a:extLst>
              <a:ext uri="{FF2B5EF4-FFF2-40B4-BE49-F238E27FC236}">
                <a16:creationId xmlns:a16="http://schemas.microsoft.com/office/drawing/2014/main" id="{C3742D2E-93E6-4ADA-8F62-E1A8B4B73A89}"/>
              </a:ext>
            </a:extLst>
          </p:cNvPr>
          <p:cNvSpPr/>
          <p:nvPr/>
        </p:nvSpPr>
        <p:spPr>
          <a:xfrm>
            <a:off x="7904709"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C8C5A1B-4B8F-4A6C-919E-19875166B0D1}"/>
              </a:ext>
            </a:extLst>
          </p:cNvPr>
          <p:cNvSpPr/>
          <p:nvPr/>
        </p:nvSpPr>
        <p:spPr>
          <a:xfrm>
            <a:off x="744566"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0" name="Rectangle 9">
            <a:extLst>
              <a:ext uri="{FF2B5EF4-FFF2-40B4-BE49-F238E27FC236}">
                <a16:creationId xmlns:a16="http://schemas.microsoft.com/office/drawing/2014/main" id="{356981AB-807D-4BE6-A205-035BC85B6ABE}"/>
              </a:ext>
            </a:extLst>
          </p:cNvPr>
          <p:cNvSpPr/>
          <p:nvPr/>
        </p:nvSpPr>
        <p:spPr>
          <a:xfrm>
            <a:off x="1403968" y="2365778"/>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1" name="Rectangle 10">
            <a:extLst>
              <a:ext uri="{FF2B5EF4-FFF2-40B4-BE49-F238E27FC236}">
                <a16:creationId xmlns:a16="http://schemas.microsoft.com/office/drawing/2014/main" id="{0B22AE83-64FC-463C-94BD-AF8F258472FB}"/>
              </a:ext>
            </a:extLst>
          </p:cNvPr>
          <p:cNvSpPr/>
          <p:nvPr/>
        </p:nvSpPr>
        <p:spPr>
          <a:xfrm>
            <a:off x="6096000" y="2365778"/>
            <a:ext cx="1802674"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12" name="Rectangle 11">
            <a:extLst>
              <a:ext uri="{FF2B5EF4-FFF2-40B4-BE49-F238E27FC236}">
                <a16:creationId xmlns:a16="http://schemas.microsoft.com/office/drawing/2014/main" id="{CE32E767-5BE6-44B6-A414-3412CF1F4BC9}"/>
              </a:ext>
            </a:extLst>
          </p:cNvPr>
          <p:cNvSpPr/>
          <p:nvPr/>
        </p:nvSpPr>
        <p:spPr>
          <a:xfrm>
            <a:off x="2564674" y="2365778"/>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9EABF8-6685-4514-89DE-1DD4EBA88896}"/>
              </a:ext>
            </a:extLst>
          </p:cNvPr>
          <p:cNvSpPr/>
          <p:nvPr/>
        </p:nvSpPr>
        <p:spPr>
          <a:xfrm>
            <a:off x="2564157"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4" name="Rectangle 13">
            <a:extLst>
              <a:ext uri="{FF2B5EF4-FFF2-40B4-BE49-F238E27FC236}">
                <a16:creationId xmlns:a16="http://schemas.microsoft.com/office/drawing/2014/main" id="{314FEB75-D450-4978-AF68-1DC6B924EF51}"/>
              </a:ext>
            </a:extLst>
          </p:cNvPr>
          <p:cNvSpPr/>
          <p:nvPr/>
        </p:nvSpPr>
        <p:spPr>
          <a:xfrm>
            <a:off x="3223559" y="2365778"/>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5" name="Rectangle 14">
            <a:extLst>
              <a:ext uri="{FF2B5EF4-FFF2-40B4-BE49-F238E27FC236}">
                <a16:creationId xmlns:a16="http://schemas.microsoft.com/office/drawing/2014/main" id="{41E6AC0E-F215-49C8-AF41-F7A53E3589BD}"/>
              </a:ext>
            </a:extLst>
          </p:cNvPr>
          <p:cNvSpPr/>
          <p:nvPr/>
        </p:nvSpPr>
        <p:spPr>
          <a:xfrm>
            <a:off x="4558745"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6" name="Rectangle 15">
            <a:extLst>
              <a:ext uri="{FF2B5EF4-FFF2-40B4-BE49-F238E27FC236}">
                <a16:creationId xmlns:a16="http://schemas.microsoft.com/office/drawing/2014/main" id="{B44A2A6E-A08B-4ECD-ADB7-FE7485234587}"/>
              </a:ext>
            </a:extLst>
          </p:cNvPr>
          <p:cNvSpPr/>
          <p:nvPr/>
        </p:nvSpPr>
        <p:spPr>
          <a:xfrm>
            <a:off x="5214259" y="2365778"/>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68EB529-297E-4885-9229-458F9786DBBA}"/>
              </a:ext>
            </a:extLst>
          </p:cNvPr>
          <p:cNvSpPr/>
          <p:nvPr/>
        </p:nvSpPr>
        <p:spPr>
          <a:xfrm>
            <a:off x="7898674" y="2365778"/>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8" name="Rectangle 17">
            <a:extLst>
              <a:ext uri="{FF2B5EF4-FFF2-40B4-BE49-F238E27FC236}">
                <a16:creationId xmlns:a16="http://schemas.microsoft.com/office/drawing/2014/main" id="{568C9868-BC84-469C-89C5-BD66ACD18FA6}"/>
              </a:ext>
            </a:extLst>
          </p:cNvPr>
          <p:cNvSpPr/>
          <p:nvPr/>
        </p:nvSpPr>
        <p:spPr>
          <a:xfrm>
            <a:off x="8553671" y="2365778"/>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4" name="Connector: Elbow 3">
            <a:extLst>
              <a:ext uri="{FF2B5EF4-FFF2-40B4-BE49-F238E27FC236}">
                <a16:creationId xmlns:a16="http://schemas.microsoft.com/office/drawing/2014/main" id="{89DC291F-D301-41FD-BE47-594256FB3BB8}"/>
              </a:ext>
            </a:extLst>
          </p:cNvPr>
          <p:cNvCxnSpPr>
            <a:cxnSpLocks/>
            <a:stCxn id="13" idx="0"/>
            <a:endCxn id="29" idx="0"/>
          </p:cNvCxnSpPr>
          <p:nvPr/>
        </p:nvCxnSpPr>
        <p:spPr>
          <a:xfrm rot="5400000" flipH="1" flipV="1">
            <a:off x="3731321" y="1528315"/>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0C7ADF2-08E0-48D2-A50F-C21B1045D1F3}"/>
              </a:ext>
            </a:extLst>
          </p:cNvPr>
          <p:cNvCxnSpPr>
            <a:cxnSpLocks/>
            <a:stCxn id="9" idx="0"/>
            <a:endCxn id="27" idx="0"/>
          </p:cNvCxnSpPr>
          <p:nvPr/>
        </p:nvCxnSpPr>
        <p:spPr>
          <a:xfrm rot="5400000" flipH="1" flipV="1">
            <a:off x="1821957" y="1618088"/>
            <a:ext cx="1" cy="1495381"/>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C42FD78-D587-4E20-8294-F4FAE63BD52C}"/>
              </a:ext>
            </a:extLst>
          </p:cNvPr>
          <p:cNvSpPr/>
          <p:nvPr/>
        </p:nvSpPr>
        <p:spPr>
          <a:xfrm>
            <a:off x="2528282"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25A76B-6F62-4776-B9A1-BA9AA9A19595}"/>
              </a:ext>
            </a:extLst>
          </p:cNvPr>
          <p:cNvSpPr/>
          <p:nvPr/>
        </p:nvSpPr>
        <p:spPr>
          <a:xfrm>
            <a:off x="4527419"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B1C55A-BD7D-4673-A621-61331D99284F}"/>
              </a:ext>
            </a:extLst>
          </p:cNvPr>
          <p:cNvSpPr/>
          <p:nvPr/>
        </p:nvSpPr>
        <p:spPr>
          <a:xfrm>
            <a:off x="7857733" y="2365777"/>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7685E662-E9F9-4AD8-8C42-B9F72B01420A}"/>
              </a:ext>
            </a:extLst>
          </p:cNvPr>
          <p:cNvCxnSpPr>
            <a:cxnSpLocks/>
            <a:stCxn id="15" idx="0"/>
            <a:endCxn id="30" idx="0"/>
          </p:cNvCxnSpPr>
          <p:nvPr/>
        </p:nvCxnSpPr>
        <p:spPr>
          <a:xfrm rot="5400000" flipH="1" flipV="1">
            <a:off x="6393772" y="860452"/>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7C31C73-0652-4D47-9D7C-B6A4F6BF0C1F}"/>
              </a:ext>
            </a:extLst>
          </p:cNvPr>
          <p:cNvSpPr/>
          <p:nvPr/>
        </p:nvSpPr>
        <p:spPr>
          <a:xfrm>
            <a:off x="9899297" y="2361228"/>
            <a:ext cx="1622143"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3" name="Rectangle 62">
            <a:extLst>
              <a:ext uri="{FF2B5EF4-FFF2-40B4-BE49-F238E27FC236}">
                <a16:creationId xmlns:a16="http://schemas.microsoft.com/office/drawing/2014/main" id="{004F7996-D9DE-4E4C-92BE-A237A813F396}"/>
              </a:ext>
            </a:extLst>
          </p:cNvPr>
          <p:cNvSpPr/>
          <p:nvPr/>
        </p:nvSpPr>
        <p:spPr>
          <a:xfrm>
            <a:off x="1241556"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4" name="Rectangle 63">
            <a:extLst>
              <a:ext uri="{FF2B5EF4-FFF2-40B4-BE49-F238E27FC236}">
                <a16:creationId xmlns:a16="http://schemas.microsoft.com/office/drawing/2014/main" id="{7A5759F0-441F-4594-B0DE-5687B77A49BE}"/>
              </a:ext>
            </a:extLst>
          </p:cNvPr>
          <p:cNvSpPr/>
          <p:nvPr/>
        </p:nvSpPr>
        <p:spPr>
          <a:xfrm>
            <a:off x="3086278"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5" name="Rectangle 64">
            <a:extLst>
              <a:ext uri="{FF2B5EF4-FFF2-40B4-BE49-F238E27FC236}">
                <a16:creationId xmlns:a16="http://schemas.microsoft.com/office/drawing/2014/main" id="{39E2349C-A361-478A-9A35-9391FC748970}"/>
              </a:ext>
            </a:extLst>
          </p:cNvPr>
          <p:cNvSpPr/>
          <p:nvPr/>
        </p:nvSpPr>
        <p:spPr>
          <a:xfrm>
            <a:off x="5740700" y="1898144"/>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69" name="Rectangle 68">
            <a:extLst>
              <a:ext uri="{FF2B5EF4-FFF2-40B4-BE49-F238E27FC236}">
                <a16:creationId xmlns:a16="http://schemas.microsoft.com/office/drawing/2014/main" id="{DDAACBF8-A3BB-4E85-914D-173814BCA245}"/>
              </a:ext>
            </a:extLst>
          </p:cNvPr>
          <p:cNvSpPr/>
          <p:nvPr/>
        </p:nvSpPr>
        <p:spPr>
          <a:xfrm>
            <a:off x="9863966" y="23703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5E92BF5D-A577-45DF-90B3-9987CD10FC83}"/>
              </a:ext>
            </a:extLst>
          </p:cNvPr>
          <p:cNvCxnSpPr>
            <a:cxnSpLocks/>
            <a:stCxn id="17" idx="0"/>
            <a:endCxn id="69" idx="0"/>
          </p:cNvCxnSpPr>
          <p:nvPr/>
        </p:nvCxnSpPr>
        <p:spPr>
          <a:xfrm rot="16200000" flipH="1">
            <a:off x="9064578" y="1529575"/>
            <a:ext cx="4550" cy="167695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C87B23E-183C-45D4-B0ED-04F27670E99A}"/>
              </a:ext>
            </a:extLst>
          </p:cNvPr>
          <p:cNvSpPr/>
          <p:nvPr/>
        </p:nvSpPr>
        <p:spPr>
          <a:xfrm>
            <a:off x="8477384" y="1893595"/>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80" name="Rectangle 79">
            <a:extLst>
              <a:ext uri="{FF2B5EF4-FFF2-40B4-BE49-F238E27FC236}">
                <a16:creationId xmlns:a16="http://schemas.microsoft.com/office/drawing/2014/main" id="{2E5374C6-A179-40AA-AC39-AE98D49534E6}"/>
              </a:ext>
            </a:extLst>
          </p:cNvPr>
          <p:cNvSpPr/>
          <p:nvPr/>
        </p:nvSpPr>
        <p:spPr>
          <a:xfrm>
            <a:off x="4261190" y="5152202"/>
            <a:ext cx="881742" cy="13791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Container</a:t>
            </a:r>
          </a:p>
        </p:txBody>
      </p:sp>
      <p:sp>
        <p:nvSpPr>
          <p:cNvPr id="81" name="Rectangle 80">
            <a:extLst>
              <a:ext uri="{FF2B5EF4-FFF2-40B4-BE49-F238E27FC236}">
                <a16:creationId xmlns:a16="http://schemas.microsoft.com/office/drawing/2014/main" id="{0E09615A-183F-4509-8CD7-CFDBC6831AB1}"/>
              </a:ext>
            </a:extLst>
          </p:cNvPr>
          <p:cNvSpPr/>
          <p:nvPr/>
        </p:nvSpPr>
        <p:spPr>
          <a:xfrm>
            <a:off x="4261190" y="5386489"/>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82" name="Rectangle 81">
            <a:extLst>
              <a:ext uri="{FF2B5EF4-FFF2-40B4-BE49-F238E27FC236}">
                <a16:creationId xmlns:a16="http://schemas.microsoft.com/office/drawing/2014/main" id="{FE2FF818-06D5-4D03-9D45-5695577B8291}"/>
              </a:ext>
            </a:extLst>
          </p:cNvPr>
          <p:cNvSpPr/>
          <p:nvPr/>
        </p:nvSpPr>
        <p:spPr>
          <a:xfrm>
            <a:off x="4261190" y="5672926"/>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83" name="Rectangle 82">
            <a:extLst>
              <a:ext uri="{FF2B5EF4-FFF2-40B4-BE49-F238E27FC236}">
                <a16:creationId xmlns:a16="http://schemas.microsoft.com/office/drawing/2014/main" id="{5E530ABF-AE98-4764-A1E0-2CA53CB895DD}"/>
              </a:ext>
            </a:extLst>
          </p:cNvPr>
          <p:cNvSpPr/>
          <p:nvPr/>
        </p:nvSpPr>
        <p:spPr>
          <a:xfrm>
            <a:off x="4261190" y="595893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cxnSp>
        <p:nvCxnSpPr>
          <p:cNvPr id="84" name="Connector: Elbow 83">
            <a:extLst>
              <a:ext uri="{FF2B5EF4-FFF2-40B4-BE49-F238E27FC236}">
                <a16:creationId xmlns:a16="http://schemas.microsoft.com/office/drawing/2014/main" id="{E43EE367-4682-4985-9AC0-46D1D0DEEBBF}"/>
              </a:ext>
            </a:extLst>
          </p:cNvPr>
          <p:cNvCxnSpPr>
            <a:cxnSpLocks/>
            <a:stCxn id="81" idx="1"/>
            <a:endCxn id="87" idx="2"/>
          </p:cNvCxnSpPr>
          <p:nvPr/>
        </p:nvCxnSpPr>
        <p:spPr>
          <a:xfrm rot="10800000">
            <a:off x="742822" y="3147096"/>
            <a:ext cx="3518369" cy="2382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1846CB47-788F-474B-9B9F-D970A9AF4D9C}"/>
              </a:ext>
            </a:extLst>
          </p:cNvPr>
          <p:cNvSpPr/>
          <p:nvPr/>
        </p:nvSpPr>
        <p:spPr>
          <a:xfrm>
            <a:off x="701455" y="236122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676131F-E1BA-44F5-B4C4-2E1D3C9F1B76}"/>
              </a:ext>
            </a:extLst>
          </p:cNvPr>
          <p:cNvSpPr/>
          <p:nvPr/>
        </p:nvSpPr>
        <p:spPr>
          <a:xfrm>
            <a:off x="11483147" y="235667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Connector: Elbow 89">
            <a:extLst>
              <a:ext uri="{FF2B5EF4-FFF2-40B4-BE49-F238E27FC236}">
                <a16:creationId xmlns:a16="http://schemas.microsoft.com/office/drawing/2014/main" id="{9611251C-09E9-473D-8396-A3C50778E96C}"/>
              </a:ext>
            </a:extLst>
          </p:cNvPr>
          <p:cNvCxnSpPr>
            <a:cxnSpLocks/>
            <a:stCxn id="82" idx="3"/>
            <a:endCxn id="30" idx="2"/>
          </p:cNvCxnSpPr>
          <p:nvPr/>
        </p:nvCxnSpPr>
        <p:spPr>
          <a:xfrm flipV="1">
            <a:off x="5142932" y="3151645"/>
            <a:ext cx="2756167" cy="2664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68BBA0F-B997-4D59-8025-95FA54AD2B76}"/>
              </a:ext>
            </a:extLst>
          </p:cNvPr>
          <p:cNvCxnSpPr>
            <a:cxnSpLocks/>
            <a:stCxn id="83" idx="3"/>
            <a:endCxn id="88" idx="2"/>
          </p:cNvCxnSpPr>
          <p:nvPr/>
        </p:nvCxnSpPr>
        <p:spPr>
          <a:xfrm flipV="1">
            <a:off x="5142932" y="3142546"/>
            <a:ext cx="6381581" cy="2959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35687A75-9C5E-4724-9185-5F0C5EA7851B}"/>
              </a:ext>
            </a:extLst>
          </p:cNvPr>
          <p:cNvSpPr/>
          <p:nvPr/>
        </p:nvSpPr>
        <p:spPr>
          <a:xfrm>
            <a:off x="4261190" y="6244948"/>
            <a:ext cx="881742" cy="2864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Allocator</a:t>
            </a:r>
          </a:p>
        </p:txBody>
      </p:sp>
      <p:sp>
        <p:nvSpPr>
          <p:cNvPr id="97" name="Rectangle 96">
            <a:extLst>
              <a:ext uri="{FF2B5EF4-FFF2-40B4-BE49-F238E27FC236}">
                <a16:creationId xmlns:a16="http://schemas.microsoft.com/office/drawing/2014/main" id="{2F22E6BE-009E-4A38-A0FD-720DD85F9741}"/>
              </a:ext>
            </a:extLst>
          </p:cNvPr>
          <p:cNvSpPr/>
          <p:nvPr/>
        </p:nvSpPr>
        <p:spPr>
          <a:xfrm>
            <a:off x="2170143" y="4312856"/>
            <a:ext cx="881742" cy="53664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p:txBody>
      </p:sp>
      <p:sp>
        <p:nvSpPr>
          <p:cNvPr id="98" name="Rectangle 97">
            <a:extLst>
              <a:ext uri="{FF2B5EF4-FFF2-40B4-BE49-F238E27FC236}">
                <a16:creationId xmlns:a16="http://schemas.microsoft.com/office/drawing/2014/main" id="{493AA0BA-9C1D-4751-8DE3-2E349FAD185D}"/>
              </a:ext>
            </a:extLst>
          </p:cNvPr>
          <p:cNvSpPr/>
          <p:nvPr/>
        </p:nvSpPr>
        <p:spPr>
          <a:xfrm>
            <a:off x="2170143" y="456306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99" name="Connector: Elbow 98">
            <a:extLst>
              <a:ext uri="{FF2B5EF4-FFF2-40B4-BE49-F238E27FC236}">
                <a16:creationId xmlns:a16="http://schemas.microsoft.com/office/drawing/2014/main" id="{73B670D0-9FBE-4114-8DF4-0966940E70A7}"/>
              </a:ext>
            </a:extLst>
          </p:cNvPr>
          <p:cNvCxnSpPr>
            <a:cxnSpLocks/>
            <a:stCxn id="98" idx="3"/>
            <a:endCxn id="29" idx="2"/>
          </p:cNvCxnSpPr>
          <p:nvPr/>
        </p:nvCxnSpPr>
        <p:spPr>
          <a:xfrm flipV="1">
            <a:off x="3051885" y="3151645"/>
            <a:ext cx="1516900" cy="1554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3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72B4-58AD-4E23-8F0C-F0931420C4B1}"/>
              </a:ext>
            </a:extLst>
          </p:cNvPr>
          <p:cNvSpPr>
            <a:spLocks noGrp="1"/>
          </p:cNvSpPr>
          <p:nvPr>
            <p:ph type="title"/>
          </p:nvPr>
        </p:nvSpPr>
        <p:spPr>
          <a:xfrm>
            <a:off x="838200" y="43561"/>
            <a:ext cx="10515600" cy="1113382"/>
          </a:xfrm>
        </p:spPr>
        <p:txBody>
          <a:bodyPr>
            <a:normAutofit fontScale="90000"/>
          </a:bodyPr>
          <a:lstStyle/>
          <a:p>
            <a:r>
              <a:rPr lang="en-US" dirty="0"/>
              <a:t>Container Data Layout.</a:t>
            </a:r>
            <a:br>
              <a:rPr lang="en-US" dirty="0"/>
            </a:br>
            <a:r>
              <a:rPr lang="en-US" dirty="0"/>
              <a:t>No Explicit Offset to the Next Element</a:t>
            </a:r>
          </a:p>
        </p:txBody>
      </p:sp>
      <p:sp>
        <p:nvSpPr>
          <p:cNvPr id="40" name="Rectangle 39">
            <a:extLst>
              <a:ext uri="{FF2B5EF4-FFF2-40B4-BE49-F238E27FC236}">
                <a16:creationId xmlns:a16="http://schemas.microsoft.com/office/drawing/2014/main" id="{881DF6E0-E6B2-443F-9256-6BC90BB11B7A}"/>
              </a:ext>
            </a:extLst>
          </p:cNvPr>
          <p:cNvSpPr/>
          <p:nvPr/>
        </p:nvSpPr>
        <p:spPr>
          <a:xfrm>
            <a:off x="576925" y="1869759"/>
            <a:ext cx="10776874" cy="78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2EFAEC24-2C08-41F2-9776-C376AA1E612B}"/>
              </a:ext>
            </a:extLst>
          </p:cNvPr>
          <p:cNvSpPr/>
          <p:nvPr/>
        </p:nvSpPr>
        <p:spPr>
          <a:xfrm>
            <a:off x="2100943" y="1869759"/>
            <a:ext cx="296090"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42" name="Rectangle 41">
            <a:extLst>
              <a:ext uri="{FF2B5EF4-FFF2-40B4-BE49-F238E27FC236}">
                <a16:creationId xmlns:a16="http://schemas.microsoft.com/office/drawing/2014/main" id="{D28F0D35-D338-4CC1-83A8-E2AD5F580BC2}"/>
              </a:ext>
            </a:extLst>
          </p:cNvPr>
          <p:cNvSpPr/>
          <p:nvPr/>
        </p:nvSpPr>
        <p:spPr>
          <a:xfrm>
            <a:off x="6062939" y="1869759"/>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314E28B6-2D4C-4880-B3D7-92F38D4365B0}"/>
              </a:ext>
            </a:extLst>
          </p:cNvPr>
          <p:cNvSpPr/>
          <p:nvPr/>
        </p:nvSpPr>
        <p:spPr>
          <a:xfrm>
            <a:off x="576925"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44" name="Rectangle 43">
            <a:extLst>
              <a:ext uri="{FF2B5EF4-FFF2-40B4-BE49-F238E27FC236}">
                <a16:creationId xmlns:a16="http://schemas.microsoft.com/office/drawing/2014/main" id="{4307C32F-BF00-4449-AF9E-089AF89ACD33}"/>
              </a:ext>
            </a:extLst>
          </p:cNvPr>
          <p:cNvSpPr/>
          <p:nvPr/>
        </p:nvSpPr>
        <p:spPr>
          <a:xfrm>
            <a:off x="1236327" y="1869759"/>
            <a:ext cx="86461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5" name="Rectangle 44">
            <a:extLst>
              <a:ext uri="{FF2B5EF4-FFF2-40B4-BE49-F238E27FC236}">
                <a16:creationId xmlns:a16="http://schemas.microsoft.com/office/drawing/2014/main" id="{D12A3A38-63F9-4B5E-8B55-210836AD8EEF}"/>
              </a:ext>
            </a:extLst>
          </p:cNvPr>
          <p:cNvSpPr/>
          <p:nvPr/>
        </p:nvSpPr>
        <p:spPr>
          <a:xfrm>
            <a:off x="5928359" y="1869759"/>
            <a:ext cx="128666"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Padding</a:t>
            </a:r>
          </a:p>
        </p:txBody>
      </p:sp>
      <p:sp>
        <p:nvSpPr>
          <p:cNvPr id="46" name="Rectangle 45">
            <a:extLst>
              <a:ext uri="{FF2B5EF4-FFF2-40B4-BE49-F238E27FC236}">
                <a16:creationId xmlns:a16="http://schemas.microsoft.com/office/drawing/2014/main" id="{7CDF604A-FDD4-4E08-8C77-EA08DDA17F30}"/>
              </a:ext>
            </a:extLst>
          </p:cNvPr>
          <p:cNvSpPr/>
          <p:nvPr/>
        </p:nvSpPr>
        <p:spPr>
          <a:xfrm>
            <a:off x="2397033" y="1869759"/>
            <a:ext cx="1994588" cy="7858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80D949DE-B33D-46DE-8AED-CE5D64A53E17}"/>
              </a:ext>
            </a:extLst>
          </p:cNvPr>
          <p:cNvSpPr/>
          <p:nvPr/>
        </p:nvSpPr>
        <p:spPr>
          <a:xfrm>
            <a:off x="2396516"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48" name="Rectangle 47">
            <a:extLst>
              <a:ext uri="{FF2B5EF4-FFF2-40B4-BE49-F238E27FC236}">
                <a16:creationId xmlns:a16="http://schemas.microsoft.com/office/drawing/2014/main" id="{D1474FE8-B14F-4204-B11F-AA6A7228662B}"/>
              </a:ext>
            </a:extLst>
          </p:cNvPr>
          <p:cNvSpPr/>
          <p:nvPr/>
        </p:nvSpPr>
        <p:spPr>
          <a:xfrm>
            <a:off x="3055918" y="1869759"/>
            <a:ext cx="1335703"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49" name="Rectangle 48">
            <a:extLst>
              <a:ext uri="{FF2B5EF4-FFF2-40B4-BE49-F238E27FC236}">
                <a16:creationId xmlns:a16="http://schemas.microsoft.com/office/drawing/2014/main" id="{E3BD5774-D3AF-45E7-9952-82DBFD858048}"/>
              </a:ext>
            </a:extLst>
          </p:cNvPr>
          <p:cNvSpPr/>
          <p:nvPr/>
        </p:nvSpPr>
        <p:spPr>
          <a:xfrm>
            <a:off x="4391104"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50" name="Rectangle 49">
            <a:extLst>
              <a:ext uri="{FF2B5EF4-FFF2-40B4-BE49-F238E27FC236}">
                <a16:creationId xmlns:a16="http://schemas.microsoft.com/office/drawing/2014/main" id="{4B265867-05F9-49C5-A9A9-CC82F86C76DC}"/>
              </a:ext>
            </a:extLst>
          </p:cNvPr>
          <p:cNvSpPr/>
          <p:nvPr/>
        </p:nvSpPr>
        <p:spPr>
          <a:xfrm>
            <a:off x="5046618" y="1869759"/>
            <a:ext cx="881742"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51" name="Rectangle 50">
            <a:extLst>
              <a:ext uri="{FF2B5EF4-FFF2-40B4-BE49-F238E27FC236}">
                <a16:creationId xmlns:a16="http://schemas.microsoft.com/office/drawing/2014/main" id="{B06827CD-5458-4CE3-94C8-9ABA0A472604}"/>
              </a:ext>
            </a:extLst>
          </p:cNvPr>
          <p:cNvSpPr/>
          <p:nvPr/>
        </p:nvSpPr>
        <p:spPr>
          <a:xfrm>
            <a:off x="6056904" y="1869759"/>
            <a:ext cx="659402" cy="785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52" name="Rectangle 51">
            <a:extLst>
              <a:ext uri="{FF2B5EF4-FFF2-40B4-BE49-F238E27FC236}">
                <a16:creationId xmlns:a16="http://schemas.microsoft.com/office/drawing/2014/main" id="{F38621B9-1F8A-4F5D-9C92-654DF9326058}"/>
              </a:ext>
            </a:extLst>
          </p:cNvPr>
          <p:cNvSpPr/>
          <p:nvPr/>
        </p:nvSpPr>
        <p:spPr>
          <a:xfrm>
            <a:off x="6711901" y="1869759"/>
            <a:ext cx="1345626" cy="785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53" name="Connector: Elbow 52">
            <a:extLst>
              <a:ext uri="{FF2B5EF4-FFF2-40B4-BE49-F238E27FC236}">
                <a16:creationId xmlns:a16="http://schemas.microsoft.com/office/drawing/2014/main" id="{FB026DD6-B9D0-4816-BA66-FD790EFF570E}"/>
              </a:ext>
            </a:extLst>
          </p:cNvPr>
          <p:cNvCxnSpPr>
            <a:cxnSpLocks/>
            <a:stCxn id="47" idx="0"/>
            <a:endCxn id="56" idx="0"/>
          </p:cNvCxnSpPr>
          <p:nvPr/>
        </p:nvCxnSpPr>
        <p:spPr>
          <a:xfrm rot="5400000" flipH="1" flipV="1">
            <a:off x="3563680" y="1032296"/>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1AE1E1A-6E68-467C-AC1E-DCB7B78ABD95}"/>
              </a:ext>
            </a:extLst>
          </p:cNvPr>
          <p:cNvCxnSpPr>
            <a:cxnSpLocks/>
            <a:stCxn id="43" idx="0"/>
            <a:endCxn id="55" idx="0"/>
          </p:cNvCxnSpPr>
          <p:nvPr/>
        </p:nvCxnSpPr>
        <p:spPr>
          <a:xfrm rot="5400000" flipH="1" flipV="1">
            <a:off x="1656591" y="1119794"/>
            <a:ext cx="1" cy="1499930"/>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6F3E42-1B7D-4A8E-823D-A12961076C28}"/>
              </a:ext>
            </a:extLst>
          </p:cNvPr>
          <p:cNvSpPr/>
          <p:nvPr/>
        </p:nvSpPr>
        <p:spPr>
          <a:xfrm>
            <a:off x="2365190"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7669640-95F8-487E-9C42-3713D3B94BD6}"/>
              </a:ext>
            </a:extLst>
          </p:cNvPr>
          <p:cNvSpPr/>
          <p:nvPr/>
        </p:nvSpPr>
        <p:spPr>
          <a:xfrm>
            <a:off x="4359778"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D1DA7F7-3606-435A-B3A1-29FAF9F6B7E9}"/>
              </a:ext>
            </a:extLst>
          </p:cNvPr>
          <p:cNvSpPr/>
          <p:nvPr/>
        </p:nvSpPr>
        <p:spPr>
          <a:xfrm>
            <a:off x="6025061" y="1869758"/>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or: Elbow 57">
            <a:extLst>
              <a:ext uri="{FF2B5EF4-FFF2-40B4-BE49-F238E27FC236}">
                <a16:creationId xmlns:a16="http://schemas.microsoft.com/office/drawing/2014/main" id="{2D92DBBA-7944-4C66-B32A-7AA5A9DE8091}"/>
              </a:ext>
            </a:extLst>
          </p:cNvPr>
          <p:cNvCxnSpPr>
            <a:cxnSpLocks/>
            <a:stCxn id="49" idx="0"/>
            <a:endCxn id="57" idx="0"/>
          </p:cNvCxnSpPr>
          <p:nvPr/>
        </p:nvCxnSpPr>
        <p:spPr>
          <a:xfrm rot="5400000" flipH="1" flipV="1">
            <a:off x="5393616" y="1196948"/>
            <a:ext cx="1" cy="1345622"/>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75486D2-D2DE-48AD-8F74-52CA960EF221}"/>
              </a:ext>
            </a:extLst>
          </p:cNvPr>
          <p:cNvSpPr/>
          <p:nvPr/>
        </p:nvSpPr>
        <p:spPr>
          <a:xfrm>
            <a:off x="8052406" y="1865209"/>
            <a:ext cx="3301394" cy="7858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bg1"/>
                </a:solidFill>
                <a:latin typeface="Courier New" panose="02070309020205020404" pitchFamily="49" charset="0"/>
                <a:cs typeface="Courier New" panose="02070309020205020404" pitchFamily="49" charset="0"/>
              </a:rPr>
              <a:t>Unused</a:t>
            </a:r>
          </a:p>
        </p:txBody>
      </p:sp>
      <p:sp>
        <p:nvSpPr>
          <p:cNvPr id="66" name="Rectangle 65">
            <a:extLst>
              <a:ext uri="{FF2B5EF4-FFF2-40B4-BE49-F238E27FC236}">
                <a16:creationId xmlns:a16="http://schemas.microsoft.com/office/drawing/2014/main" id="{4A4B55E7-3C14-473B-89E2-EF78B6F9A8FB}"/>
              </a:ext>
            </a:extLst>
          </p:cNvPr>
          <p:cNvSpPr/>
          <p:nvPr/>
        </p:nvSpPr>
        <p:spPr>
          <a:xfrm>
            <a:off x="810251" y="1399502"/>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67" name="Rectangle 66">
            <a:extLst>
              <a:ext uri="{FF2B5EF4-FFF2-40B4-BE49-F238E27FC236}">
                <a16:creationId xmlns:a16="http://schemas.microsoft.com/office/drawing/2014/main" id="{57FD6EBB-8F06-43F4-9E85-C3BD7F055760}"/>
              </a:ext>
            </a:extLst>
          </p:cNvPr>
          <p:cNvSpPr/>
          <p:nvPr/>
        </p:nvSpPr>
        <p:spPr>
          <a:xfrm>
            <a:off x="2708974" y="1407199"/>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68" name="Rectangle 67">
            <a:extLst>
              <a:ext uri="{FF2B5EF4-FFF2-40B4-BE49-F238E27FC236}">
                <a16:creationId xmlns:a16="http://schemas.microsoft.com/office/drawing/2014/main" id="{897F397B-39C3-415A-99BE-431622A3B6EB}"/>
              </a:ext>
            </a:extLst>
          </p:cNvPr>
          <p:cNvSpPr/>
          <p:nvPr/>
        </p:nvSpPr>
        <p:spPr>
          <a:xfrm>
            <a:off x="4550573" y="1417021"/>
            <a:ext cx="1716768"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 + Padding</a:t>
            </a:r>
          </a:p>
        </p:txBody>
      </p:sp>
      <p:sp>
        <p:nvSpPr>
          <p:cNvPr id="73" name="Rectangle 72">
            <a:extLst>
              <a:ext uri="{FF2B5EF4-FFF2-40B4-BE49-F238E27FC236}">
                <a16:creationId xmlns:a16="http://schemas.microsoft.com/office/drawing/2014/main" id="{D3801772-F3EE-4CD4-BE05-4D2890CD4A16}"/>
              </a:ext>
            </a:extLst>
          </p:cNvPr>
          <p:cNvSpPr/>
          <p:nvPr/>
        </p:nvSpPr>
        <p:spPr>
          <a:xfrm>
            <a:off x="8020443" y="186520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DD9FF8-AA99-4AD6-968E-84E5018711B5}"/>
              </a:ext>
            </a:extLst>
          </p:cNvPr>
          <p:cNvSpPr/>
          <p:nvPr/>
        </p:nvSpPr>
        <p:spPr>
          <a:xfrm>
            <a:off x="6711901" y="1407199"/>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cxnSp>
        <p:nvCxnSpPr>
          <p:cNvPr id="76" name="Connector: Elbow 75">
            <a:extLst>
              <a:ext uri="{FF2B5EF4-FFF2-40B4-BE49-F238E27FC236}">
                <a16:creationId xmlns:a16="http://schemas.microsoft.com/office/drawing/2014/main" id="{ECC12BB2-E3E6-4670-8BC4-6D15E5FF465D}"/>
              </a:ext>
            </a:extLst>
          </p:cNvPr>
          <p:cNvCxnSpPr>
            <a:cxnSpLocks/>
            <a:stCxn id="51" idx="0"/>
            <a:endCxn id="73" idx="0"/>
          </p:cNvCxnSpPr>
          <p:nvPr/>
        </p:nvCxnSpPr>
        <p:spPr>
          <a:xfrm rot="5400000" flipH="1" flipV="1">
            <a:off x="7221932" y="1029882"/>
            <a:ext cx="4550" cy="1675204"/>
          </a:xfrm>
          <a:prstGeom prst="bentConnector3">
            <a:avLst>
              <a:gd name="adj1" fmla="val 51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CD85953-CC93-46E4-B899-18B9C64E2FCF}"/>
              </a:ext>
            </a:extLst>
          </p:cNvPr>
          <p:cNvSpPr/>
          <p:nvPr/>
        </p:nvSpPr>
        <p:spPr>
          <a:xfrm>
            <a:off x="4261190" y="5152202"/>
            <a:ext cx="881742" cy="13791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Container</a:t>
            </a:r>
          </a:p>
        </p:txBody>
      </p:sp>
      <p:sp>
        <p:nvSpPr>
          <p:cNvPr id="6" name="Rectangle 5">
            <a:extLst>
              <a:ext uri="{FF2B5EF4-FFF2-40B4-BE49-F238E27FC236}">
                <a16:creationId xmlns:a16="http://schemas.microsoft.com/office/drawing/2014/main" id="{20F11627-1FC2-43EC-9AE6-5D254BFAD4C4}"/>
              </a:ext>
            </a:extLst>
          </p:cNvPr>
          <p:cNvSpPr/>
          <p:nvPr/>
        </p:nvSpPr>
        <p:spPr>
          <a:xfrm>
            <a:off x="4261190" y="5386489"/>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Begin</a:t>
            </a:r>
          </a:p>
        </p:txBody>
      </p:sp>
      <p:sp>
        <p:nvSpPr>
          <p:cNvPr id="19" name="Rectangle 18">
            <a:extLst>
              <a:ext uri="{FF2B5EF4-FFF2-40B4-BE49-F238E27FC236}">
                <a16:creationId xmlns:a16="http://schemas.microsoft.com/office/drawing/2014/main" id="{410862DE-16B0-469C-A56E-766B70D955D8}"/>
              </a:ext>
            </a:extLst>
          </p:cNvPr>
          <p:cNvSpPr/>
          <p:nvPr/>
        </p:nvSpPr>
        <p:spPr>
          <a:xfrm>
            <a:off x="4261190" y="5672926"/>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Last</a:t>
            </a:r>
          </a:p>
        </p:txBody>
      </p:sp>
      <p:sp>
        <p:nvSpPr>
          <p:cNvPr id="20" name="Rectangle 19">
            <a:extLst>
              <a:ext uri="{FF2B5EF4-FFF2-40B4-BE49-F238E27FC236}">
                <a16:creationId xmlns:a16="http://schemas.microsoft.com/office/drawing/2014/main" id="{D752F622-3C46-4A5B-BC6B-78AA126539C4}"/>
              </a:ext>
            </a:extLst>
          </p:cNvPr>
          <p:cNvSpPr/>
          <p:nvPr/>
        </p:nvSpPr>
        <p:spPr>
          <a:xfrm>
            <a:off x="4261190" y="595893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End</a:t>
            </a:r>
          </a:p>
        </p:txBody>
      </p:sp>
      <p:sp>
        <p:nvSpPr>
          <p:cNvPr id="21" name="Rectangle 20">
            <a:extLst>
              <a:ext uri="{FF2B5EF4-FFF2-40B4-BE49-F238E27FC236}">
                <a16:creationId xmlns:a16="http://schemas.microsoft.com/office/drawing/2014/main" id="{75C01F0A-CA22-430D-9C86-1B81D22409D5}"/>
              </a:ext>
            </a:extLst>
          </p:cNvPr>
          <p:cNvSpPr/>
          <p:nvPr/>
        </p:nvSpPr>
        <p:spPr>
          <a:xfrm>
            <a:off x="4261190" y="6244948"/>
            <a:ext cx="881742" cy="2864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latin typeface="Courier New" panose="02070309020205020404" pitchFamily="49" charset="0"/>
                <a:cs typeface="Courier New" panose="02070309020205020404" pitchFamily="49" charset="0"/>
              </a:rPr>
              <a:t>Allocator</a:t>
            </a:r>
          </a:p>
        </p:txBody>
      </p:sp>
      <p:sp>
        <p:nvSpPr>
          <p:cNvPr id="23" name="Rectangle 22">
            <a:extLst>
              <a:ext uri="{FF2B5EF4-FFF2-40B4-BE49-F238E27FC236}">
                <a16:creationId xmlns:a16="http://schemas.microsoft.com/office/drawing/2014/main" id="{34AA5D0A-9547-428B-9360-C4E235232642}"/>
              </a:ext>
            </a:extLst>
          </p:cNvPr>
          <p:cNvSpPr/>
          <p:nvPr/>
        </p:nvSpPr>
        <p:spPr>
          <a:xfrm>
            <a:off x="2170143" y="4312856"/>
            <a:ext cx="881742" cy="53664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latin typeface="Courier New" panose="02070309020205020404" pitchFamily="49" charset="0"/>
                <a:cs typeface="Courier New" panose="02070309020205020404" pitchFamily="49" charset="0"/>
              </a:rPr>
              <a:t>Iterator</a:t>
            </a:r>
          </a:p>
        </p:txBody>
      </p:sp>
      <p:sp>
        <p:nvSpPr>
          <p:cNvPr id="24" name="Rectangle 23">
            <a:extLst>
              <a:ext uri="{FF2B5EF4-FFF2-40B4-BE49-F238E27FC236}">
                <a16:creationId xmlns:a16="http://schemas.microsoft.com/office/drawing/2014/main" id="{D9739706-8DAD-4DAC-9325-081C880A4B85}"/>
              </a:ext>
            </a:extLst>
          </p:cNvPr>
          <p:cNvSpPr/>
          <p:nvPr/>
        </p:nvSpPr>
        <p:spPr>
          <a:xfrm>
            <a:off x="2170143" y="4563067"/>
            <a:ext cx="881742" cy="286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err="1">
                <a:solidFill>
                  <a:schemeClr val="tx1"/>
                </a:solidFill>
                <a:latin typeface="Courier New" panose="02070309020205020404" pitchFamily="49" charset="0"/>
                <a:cs typeface="Courier New" panose="02070309020205020404" pitchFamily="49" charset="0"/>
              </a:rPr>
              <a:t>ptr</a:t>
            </a:r>
            <a:endParaRPr lang="en-US" sz="1000" dirty="0">
              <a:solidFill>
                <a:schemeClr val="tx1"/>
              </a:solidFill>
              <a:latin typeface="Courier New" panose="02070309020205020404" pitchFamily="49" charset="0"/>
              <a:cs typeface="Courier New" panose="02070309020205020404" pitchFamily="49" charset="0"/>
            </a:endParaRPr>
          </a:p>
        </p:txBody>
      </p:sp>
      <p:cxnSp>
        <p:nvCxnSpPr>
          <p:cNvPr id="82" name="Connector: Elbow 81">
            <a:extLst>
              <a:ext uri="{FF2B5EF4-FFF2-40B4-BE49-F238E27FC236}">
                <a16:creationId xmlns:a16="http://schemas.microsoft.com/office/drawing/2014/main" id="{CF619DC3-9847-4BAA-A69F-2080E28BBC73}"/>
              </a:ext>
            </a:extLst>
          </p:cNvPr>
          <p:cNvCxnSpPr>
            <a:cxnSpLocks/>
            <a:stCxn id="24" idx="3"/>
            <a:endCxn id="56" idx="2"/>
          </p:cNvCxnSpPr>
          <p:nvPr/>
        </p:nvCxnSpPr>
        <p:spPr>
          <a:xfrm flipV="1">
            <a:off x="3051885" y="2655626"/>
            <a:ext cx="1349259" cy="205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269702B2-A45C-4F69-87E5-E7A5B0BA16B6}"/>
              </a:ext>
            </a:extLst>
          </p:cNvPr>
          <p:cNvCxnSpPr>
            <a:cxnSpLocks/>
            <a:stCxn id="20" idx="3"/>
            <a:endCxn id="88" idx="2"/>
          </p:cNvCxnSpPr>
          <p:nvPr/>
        </p:nvCxnSpPr>
        <p:spPr>
          <a:xfrm flipV="1">
            <a:off x="5142932" y="2646527"/>
            <a:ext cx="6208265" cy="3455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693F759C-BFF2-4D00-9C81-13B1F4E7D639}"/>
              </a:ext>
            </a:extLst>
          </p:cNvPr>
          <p:cNvCxnSpPr>
            <a:cxnSpLocks/>
            <a:stCxn id="19" idx="3"/>
            <a:endCxn id="57" idx="2"/>
          </p:cNvCxnSpPr>
          <p:nvPr/>
        </p:nvCxnSpPr>
        <p:spPr>
          <a:xfrm flipV="1">
            <a:off x="5142932" y="2655626"/>
            <a:ext cx="923495" cy="3160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0E1D15E3-BF01-41F5-BB17-804BA58A7CF4}"/>
              </a:ext>
            </a:extLst>
          </p:cNvPr>
          <p:cNvCxnSpPr>
            <a:cxnSpLocks/>
            <a:stCxn id="6" idx="1"/>
            <a:endCxn id="87" idx="2"/>
          </p:cNvCxnSpPr>
          <p:nvPr/>
        </p:nvCxnSpPr>
        <p:spPr>
          <a:xfrm rot="10800000">
            <a:off x="573968" y="2651078"/>
            <a:ext cx="3687222" cy="2878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F751BDE4-42D7-433D-BA62-633105203FD8}"/>
              </a:ext>
            </a:extLst>
          </p:cNvPr>
          <p:cNvSpPr/>
          <p:nvPr/>
        </p:nvSpPr>
        <p:spPr>
          <a:xfrm>
            <a:off x="532602" y="186520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CADC8FA-48C6-4F4B-ACD9-6743B2F73479}"/>
              </a:ext>
            </a:extLst>
          </p:cNvPr>
          <p:cNvSpPr/>
          <p:nvPr/>
        </p:nvSpPr>
        <p:spPr>
          <a:xfrm>
            <a:off x="11309831" y="1860659"/>
            <a:ext cx="82732" cy="785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211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8"/>
            <a:ext cx="10745550" cy="5381204"/>
          </a:xfrm>
        </p:spPr>
        <p:txBody>
          <a:bodyPr>
            <a:normAutofit fontScale="92500" lnSpcReduction="20000"/>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&amp;&amp;other)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const &amp;other)</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attach_buffer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other_buff</a:t>
            </a:r>
            <a:r>
              <a:rPr lang="en-US" sz="1200" dirty="0">
                <a:latin typeface="Courier New" panose="02070309020205020404" pitchFamily="49" charset="0"/>
                <a:cs typeface="Courier New" panose="02070309020205020404" pitchFamily="49" charset="0"/>
              </a:rPr>
              <a:t>, AA &amp;&amp;a=AA{})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other_buff</a:t>
            </a:r>
            <a:r>
              <a:rPr lang="en-US" sz="1200" dirty="0">
                <a:latin typeface="Courier New" panose="02070309020205020404" pitchFamily="49" charset="0"/>
                <a:cs typeface="Courier New" panose="02070309020205020404" pitchFamily="49" charset="0"/>
              </a:rPr>
              <a:t>, AA &amp;&amp;a=AA{})</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attach_buffer</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buffer_begin</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last_element</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buffer_end</a:t>
            </a:r>
            <a:r>
              <a:rPr lang="en-US" sz="1200" dirty="0">
                <a:latin typeface="Courier New" panose="02070309020205020404" pitchFamily="49" charset="0"/>
                <a:cs typeface="Courier New" panose="02070309020205020404" pitchFamily="49" charset="0"/>
              </a:rPr>
              <a:t>, AA &amp;&amp;a=AA{})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(char const *</a:t>
            </a:r>
            <a:r>
              <a:rPr lang="en-US" sz="1200" dirty="0" err="1">
                <a:latin typeface="Courier New" panose="02070309020205020404" pitchFamily="49" charset="0"/>
                <a:cs typeface="Courier New" panose="02070309020205020404" pitchFamily="49" charset="0"/>
              </a:rPr>
              <a:t>buffer_begin</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last_element</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buffer_end</a:t>
            </a:r>
            <a:r>
              <a:rPr lang="en-US" sz="1200" dirty="0">
                <a:latin typeface="Courier New" panose="02070309020205020404" pitchFamily="49" charset="0"/>
                <a:cs typeface="Courier New" panose="02070309020205020404" pitchFamily="49" charset="0"/>
              </a:rPr>
              <a:t>, AA &amp;&amp;a=AA{})</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attach_buffer</a:t>
            </a:r>
            <a:r>
              <a:rPr lang="en-US" sz="1200" dirty="0">
                <a:latin typeface="Courier New" panose="02070309020205020404" pitchFamily="49" charset="0"/>
                <a:cs typeface="Courier New" panose="02070309020205020404" pitchFamily="49" charset="0"/>
              </a:rPr>
              <a:t>, char *buffer, size_t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AA &amp;&amp;a=AA{})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(char const *buffer, size_t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AA &amp;&amp;a=AA{})</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&amp;begin,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&amp;last, AA &amp;&amp;a=AA{})</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 </a:t>
            </a: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&gt;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flat_forward_list_view</a:t>
            </a:r>
            <a:r>
              <a:rPr lang="en-US" sz="1200" dirty="0">
                <a:latin typeface="Courier New" panose="02070309020205020404" pitchFamily="49" charset="0"/>
                <a:cs typeface="Courier New" panose="02070309020205020404" pitchFamily="49" charset="0"/>
              </a:rPr>
              <a:t>&lt; T, TT &gt; const &amp;view, AA &amp;&amp;a=AA{})</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&amp;&amp;other)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allocator_type_traits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propagate_on_container_move_assignment</a:t>
            </a:r>
            <a:r>
              <a:rPr lang="en-US" sz="1200" dirty="0">
                <a:latin typeface="Courier New" panose="02070309020205020404" pitchFamily="49" charset="0"/>
                <a:cs typeface="Courier New" panose="02070309020205020404" pitchFamily="49" charset="0"/>
              </a:rPr>
              <a:t>::value)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const &amp;other)</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 	</a:t>
            </a:r>
            <a:r>
              <a:rPr lang="en-US" sz="1200" b="1" dirty="0">
                <a:latin typeface="Courier New" panose="02070309020205020404" pitchFamily="49" charset="0"/>
                <a:cs typeface="Courier New" panose="02070309020205020404" pitchFamily="49" charset="0"/>
              </a:rPr>
              <a:t>operator=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other_buff</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3145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8"/>
            <a:ext cx="8427182" cy="5381204"/>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buffer_ref</a:t>
            </a:r>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detach</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solidFill>
                  <a:srgbClr val="FF0000"/>
                </a:solidFill>
                <a:latin typeface="Courier New" panose="02070309020205020404" pitchFamily="49" charset="0"/>
                <a:cs typeface="Courier New" panose="02070309020205020404" pitchFamily="49" charset="0"/>
              </a:rPr>
              <a:t>attach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other_buff</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solidFill>
                  <a:srgbClr val="FF0000"/>
                </a:solidFill>
                <a:latin typeface="Courier New" panose="02070309020205020404" pitchFamily="49" charset="0"/>
                <a:cs typeface="Courier New" panose="02070309020205020404" pitchFamily="49" charset="0"/>
              </a:rPr>
              <a:t>attach</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buffer_begin</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last_element</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buffer_end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solidFill>
                  <a:srgbClr val="FF0000"/>
                </a:solidFill>
                <a:latin typeface="Courier New" panose="02070309020205020404" pitchFamily="49" charset="0"/>
                <a:cs typeface="Courier New" panose="02070309020205020404" pitchFamily="49" charset="0"/>
              </a:rPr>
              <a:t>attach</a:t>
            </a:r>
            <a:r>
              <a:rPr lang="en-US" sz="1200" dirty="0">
                <a:latin typeface="Courier New" panose="02070309020205020404" pitchFamily="49" charset="0"/>
                <a:cs typeface="Courier New" panose="02070309020205020404" pitchFamily="49" charset="0"/>
              </a:rPr>
              <a:t> (char *buffer, size_t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other_buff</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buffer_begin</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last_element</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buffer_end</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buffer_begin</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buffer_end</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(char const *buffer,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&amp;begin, </a:t>
            </a: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const &amp;last)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assign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flat_forward_list_view</a:t>
            </a:r>
            <a:r>
              <a:rPr lang="en-US" sz="1200" dirty="0">
                <a:latin typeface="Courier New" panose="02070309020205020404" pitchFamily="49" charset="0"/>
                <a:cs typeface="Courier New" panose="02070309020205020404" pitchFamily="49" charset="0"/>
              </a:rPr>
              <a:t>&lt; T, TT &gt; const &amp;view)</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AA &gt;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is_compatible_allocator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(AA const &amp;</a:t>
            </a:r>
            <a:r>
              <a:rPr lang="en-US" sz="1200" dirty="0" err="1">
                <a:latin typeface="Courier New" panose="02070309020205020404" pitchFamily="49" charset="0"/>
                <a:cs typeface="Courier New" panose="02070309020205020404" pitchFamily="49" charset="0"/>
              </a:rPr>
              <a:t>other_allocator</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 &amp; 	</a:t>
            </a:r>
            <a:r>
              <a:rPr lang="en-US" sz="1200" b="1" dirty="0" err="1">
                <a:latin typeface="Courier New" panose="02070309020205020404" pitchFamily="49" charset="0"/>
                <a:cs typeface="Courier New" panose="02070309020205020404" pitchFamily="49" charset="0"/>
              </a:rPr>
              <a:t>get_allocator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&amp;</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allocator_type</a:t>
            </a:r>
            <a:r>
              <a:rPr lang="en-US" sz="1200" dirty="0">
                <a:latin typeface="Courier New" panose="02070309020205020404" pitchFamily="49" charset="0"/>
                <a:cs typeface="Courier New" panose="02070309020205020404" pitchFamily="49" charset="0"/>
              </a:rPr>
              <a:t> const &amp; 	</a:t>
            </a:r>
            <a:r>
              <a:rPr lang="en-US" sz="1200" b="1" dirty="0" err="1">
                <a:latin typeface="Courier New" panose="02070309020205020404" pitchFamily="49" charset="0"/>
                <a:cs typeface="Courier New" panose="02070309020205020404" pitchFamily="49" charset="0"/>
              </a:rPr>
              <a:t>get_allocator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&amp;</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6864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8"/>
            <a:ext cx="8427182" cy="5381204"/>
          </a:xfrm>
        </p:spPr>
        <p:txBody>
          <a:bodyPr>
            <a:normAutofit fontScale="92500" lnSpcReduction="20000"/>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max_size</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clear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resize_buffer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size)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push_back</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emplace_back</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pop_back</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insert</a:t>
            </a:r>
            <a:r>
              <a:rPr lang="en-US" sz="1200" dirty="0">
                <a:latin typeface="Courier New" panose="02070309020205020404" pitchFamily="49" charset="0"/>
                <a:cs typeface="Courier New" panose="02070309020205020404" pitchFamily="49" charset="0"/>
              </a:rPr>
              <a:t> (iterator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emplace</a:t>
            </a:r>
            <a:r>
              <a:rPr lang="en-US" sz="1200" dirty="0">
                <a:latin typeface="Courier New" panose="02070309020205020404" pitchFamily="49" charset="0"/>
                <a:cs typeface="Courier New" panose="02070309020205020404" pitchFamily="49" charset="0"/>
              </a:rPr>
              <a:t> (iterator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push_front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emplace_front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pop_front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erase_after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&amp;it)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erase_after_half_closed</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a:t>
            </a:r>
            <a:r>
              <a:rPr lang="en-US" sz="1200" dirty="0" err="1">
                <a:latin typeface="Courier New" panose="02070309020205020404" pitchFamily="49" charset="0"/>
                <a:cs typeface="Courier New" panose="02070309020205020404" pitchFamily="49" charset="0"/>
              </a:rPr>
              <a:t>before_start</a:t>
            </a:r>
            <a:r>
              <a:rPr lang="en-US" sz="1200" dirty="0">
                <a:latin typeface="Courier New" panose="02070309020205020404" pitchFamily="49" charset="0"/>
                <a:cs typeface="Courier New" panose="02070309020205020404" pitchFamily="49" charset="0"/>
              </a:rPr>
              <a:t>, iterator const &amp;last)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erase_all_after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&amp;it)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err="1">
                <a:latin typeface="Courier New" panose="02070309020205020404" pitchFamily="49" charset="0"/>
                <a:cs typeface="Courier New" panose="02070309020205020404" pitchFamily="49" charset="0"/>
              </a:rPr>
              <a:t>erase_all_from</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&amp;it)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erase_all</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erase</a:t>
            </a:r>
            <a:r>
              <a:rPr lang="en-US" sz="1200" dirty="0">
                <a:latin typeface="Courier New" panose="02070309020205020404" pitchFamily="49" charset="0"/>
                <a:cs typeface="Courier New" panose="02070309020205020404" pitchFamily="49" charset="0"/>
              </a:rPr>
              <a:t> (iterator const &amp;it)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erase</a:t>
            </a:r>
            <a:r>
              <a:rPr lang="en-US" sz="1200" dirty="0">
                <a:latin typeface="Courier New" panose="02070309020205020404" pitchFamily="49" charset="0"/>
                <a:cs typeface="Courier New" panose="02070309020205020404" pitchFamily="49" charset="0"/>
              </a:rPr>
              <a:t> (iterator const &amp;start, iterator const &amp;end)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swap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&amp;other)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allocator_type_traits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propagate_on_container_swap</a:t>
            </a:r>
            <a:r>
              <a:rPr lang="en-US" sz="1200" dirty="0">
                <a:latin typeface="Courier New" panose="02070309020205020404" pitchFamily="49" charset="0"/>
                <a:cs typeface="Courier New" panose="02070309020205020404" pitchFamily="49" charset="0"/>
              </a:rPr>
              <a:t>::value||</a:t>
            </a:r>
            <a:r>
              <a:rPr lang="en-US" sz="1200" dirty="0" err="1">
                <a:latin typeface="Courier New" panose="02070309020205020404" pitchFamily="49" charset="0"/>
                <a:cs typeface="Courier New" panose="02070309020205020404" pitchFamily="49" charset="0"/>
              </a:rPr>
              <a:t>allocator_type_traits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propagate_on_container_move_assignment</a:t>
            </a:r>
            <a:r>
              <a:rPr lang="en-US" sz="1200" dirty="0">
                <a:latin typeface="Courier New" panose="02070309020205020404" pitchFamily="49" charset="0"/>
                <a:cs typeface="Courier New" panose="02070309020205020404" pitchFamily="49" charset="0"/>
              </a:rPr>
              <a:t>::value)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0324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8" y="1403968"/>
            <a:ext cx="10739847" cy="3002569"/>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try_push_back</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try_emplace_back</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try_insert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try_emplace</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(iterator const &amp;it, </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try_push_front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init_buffer_size</a:t>
            </a:r>
            <a:r>
              <a:rPr lang="en-US" sz="1200" dirty="0">
                <a:latin typeface="Courier New" panose="02070309020205020404" pitchFamily="49" charset="0"/>
                <a:cs typeface="Courier New" panose="02070309020205020404" pitchFamily="49" charset="0"/>
              </a:rPr>
              <a:t>, char const *</a:t>
            </a:r>
            <a:r>
              <a:rPr lang="en-US" sz="1200" dirty="0" err="1">
                <a:latin typeface="Courier New" panose="02070309020205020404" pitchFamily="49" charset="0"/>
                <a:cs typeface="Courier New" panose="02070309020205020404" pitchFamily="49" charset="0"/>
              </a:rPr>
              <a:t>init_buffer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try_emplace_front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size_type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F92D8694-90DA-4B4E-9CC5-F262C57AAD36}"/>
              </a:ext>
            </a:extLst>
          </p:cNvPr>
          <p:cNvSpPr txBox="1">
            <a:spLocks/>
          </p:cNvSpPr>
          <p:nvPr/>
        </p:nvSpPr>
        <p:spPr>
          <a:xfrm>
            <a:off x="657498" y="4979280"/>
            <a:ext cx="10515600" cy="521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Methods from the try_* family would succeed if new memory demand can be satisfied using remaining container’s capacity. It would fail if operation requires memory relocation. On failure container remains unchanged. In other words, they would not trigger memory reallocation.</a:t>
            </a:r>
          </a:p>
        </p:txBody>
      </p:sp>
    </p:spTree>
    <p:extLst>
      <p:ext uri="{BB962C8B-B14F-4D97-AF65-F5344CB8AC3E}">
        <p14:creationId xmlns:p14="http://schemas.microsoft.com/office/powerpoint/2010/main" val="27248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Set File Extended Attributes</a:t>
            </a:r>
          </a:p>
        </p:txBody>
      </p:sp>
      <p:sp>
        <p:nvSpPr>
          <p:cNvPr id="3" name="Rectangle 2">
            <a:extLst>
              <a:ext uri="{FF2B5EF4-FFF2-40B4-BE49-F238E27FC236}">
                <a16:creationId xmlns:a16="http://schemas.microsoft.com/office/drawing/2014/main" id="{772442BC-0E9B-497E-8634-0754C33805AF}"/>
              </a:ext>
            </a:extLst>
          </p:cNvPr>
          <p:cNvSpPr/>
          <p:nvPr/>
        </p:nvSpPr>
        <p:spPr>
          <a:xfrm>
            <a:off x="1784396" y="2892882"/>
            <a:ext cx="1792705" cy="33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p>
        </p:txBody>
      </p:sp>
      <p:sp>
        <p:nvSpPr>
          <p:cNvPr id="6" name="Rectangle 5">
            <a:extLst>
              <a:ext uri="{FF2B5EF4-FFF2-40B4-BE49-F238E27FC236}">
                <a16:creationId xmlns:a16="http://schemas.microsoft.com/office/drawing/2014/main" id="{B6DA9BE5-B16B-426D-A346-25592CE51A6F}"/>
              </a:ext>
            </a:extLst>
          </p:cNvPr>
          <p:cNvSpPr/>
          <p:nvPr/>
        </p:nvSpPr>
        <p:spPr>
          <a:xfrm>
            <a:off x="1768986" y="4844384"/>
            <a:ext cx="1792705" cy="705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Application</a:t>
            </a:r>
          </a:p>
        </p:txBody>
      </p:sp>
      <p:cxnSp>
        <p:nvCxnSpPr>
          <p:cNvPr id="11" name="Straight Connector 10">
            <a:extLst>
              <a:ext uri="{FF2B5EF4-FFF2-40B4-BE49-F238E27FC236}">
                <a16:creationId xmlns:a16="http://schemas.microsoft.com/office/drawing/2014/main" id="{2E4AD043-9068-4340-BEB4-0B97889C6D50}"/>
              </a:ext>
            </a:extLst>
          </p:cNvPr>
          <p:cNvCxnSpPr>
            <a:cxnSpLocks/>
          </p:cNvCxnSpPr>
          <p:nvPr/>
        </p:nvCxnSpPr>
        <p:spPr>
          <a:xfrm>
            <a:off x="1711690" y="3491360"/>
            <a:ext cx="1977705" cy="9993"/>
          </a:xfrm>
          <a:prstGeom prst="line">
            <a:avLst/>
          </a:prstGeom>
          <a:ln w="38100">
            <a:solidFill>
              <a:schemeClr val="accent3">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FD75C4-D8FB-4E8C-9B9B-306DBE6F71ED}"/>
              </a:ext>
            </a:extLst>
          </p:cNvPr>
          <p:cNvSpPr txBox="1"/>
          <p:nvPr/>
        </p:nvSpPr>
        <p:spPr>
          <a:xfrm>
            <a:off x="1656693" y="3484755"/>
            <a:ext cx="858254" cy="215444"/>
          </a:xfrm>
          <a:prstGeom prst="rect">
            <a:avLst/>
          </a:prstGeom>
          <a:noFill/>
        </p:spPr>
        <p:txBody>
          <a:bodyPr wrap="square" rtlCol="0">
            <a:spAutoFit/>
          </a:bodyPr>
          <a:lstStyle/>
          <a:p>
            <a:r>
              <a:rPr lang="en-US" sz="800" dirty="0"/>
              <a:t>User Mode</a:t>
            </a:r>
          </a:p>
        </p:txBody>
      </p:sp>
      <p:sp>
        <p:nvSpPr>
          <p:cNvPr id="14" name="TextBox 13">
            <a:extLst>
              <a:ext uri="{FF2B5EF4-FFF2-40B4-BE49-F238E27FC236}">
                <a16:creationId xmlns:a16="http://schemas.microsoft.com/office/drawing/2014/main" id="{88DE0963-253E-4C09-B711-FF1FC549AFA1}"/>
              </a:ext>
            </a:extLst>
          </p:cNvPr>
          <p:cNvSpPr txBox="1"/>
          <p:nvPr/>
        </p:nvSpPr>
        <p:spPr>
          <a:xfrm>
            <a:off x="1661643" y="3277927"/>
            <a:ext cx="978568" cy="215444"/>
          </a:xfrm>
          <a:prstGeom prst="rect">
            <a:avLst/>
          </a:prstGeom>
          <a:noFill/>
        </p:spPr>
        <p:txBody>
          <a:bodyPr wrap="square" rtlCol="0">
            <a:spAutoFit/>
          </a:bodyPr>
          <a:lstStyle/>
          <a:p>
            <a:r>
              <a:rPr lang="en-US" sz="800" dirty="0"/>
              <a:t>Kernel Mode</a:t>
            </a:r>
          </a:p>
        </p:txBody>
      </p:sp>
      <p:cxnSp>
        <p:nvCxnSpPr>
          <p:cNvPr id="20" name="Straight Connector 19">
            <a:extLst>
              <a:ext uri="{FF2B5EF4-FFF2-40B4-BE49-F238E27FC236}">
                <a16:creationId xmlns:a16="http://schemas.microsoft.com/office/drawing/2014/main" id="{EF3628AC-2C4A-44E3-81C2-4B08F9F535BD}"/>
              </a:ext>
            </a:extLst>
          </p:cNvPr>
          <p:cNvCxnSpPr>
            <a:cxnSpLocks/>
            <a:stCxn id="3" idx="2"/>
            <a:endCxn id="6" idx="0"/>
          </p:cNvCxnSpPr>
          <p:nvPr/>
        </p:nvCxnSpPr>
        <p:spPr>
          <a:xfrm flipH="1">
            <a:off x="2665339" y="3229750"/>
            <a:ext cx="15410" cy="16146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399110B-E19F-4BB5-BE69-6EE96D448878}"/>
              </a:ext>
            </a:extLst>
          </p:cNvPr>
          <p:cNvCxnSpPr>
            <a:cxnSpLocks/>
          </p:cNvCxnSpPr>
          <p:nvPr/>
        </p:nvCxnSpPr>
        <p:spPr>
          <a:xfrm flipV="1">
            <a:off x="2796508" y="4073070"/>
            <a:ext cx="0" cy="28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E6FDB60-6C69-4F9E-8538-CBCBC22E161C}"/>
              </a:ext>
            </a:extLst>
          </p:cNvPr>
          <p:cNvSpPr txBox="1"/>
          <p:nvPr/>
        </p:nvSpPr>
        <p:spPr>
          <a:xfrm>
            <a:off x="2796508" y="4037067"/>
            <a:ext cx="8252700" cy="461665"/>
          </a:xfrm>
          <a:prstGeom prst="rect">
            <a:avLst/>
          </a:prstGeom>
          <a:noFill/>
        </p:spPr>
        <p:txBody>
          <a:bodyPr wrap="square" rtlCol="0">
            <a:spAutoFit/>
          </a:bodyPr>
          <a:lstStyle/>
          <a:p>
            <a:r>
              <a:rPr lang="en-US" sz="1200" dirty="0">
                <a:latin typeface="Cordia New" panose="020B0304020202020204" pitchFamily="34" charset="-34"/>
                <a:cs typeface="Cordia New" panose="020B0304020202020204" pitchFamily="34" charset="-34"/>
              </a:rPr>
              <a:t> (2) </a:t>
            </a:r>
          </a:p>
          <a:p>
            <a:r>
              <a:rPr lang="en-US" sz="1200" dirty="0">
                <a:latin typeface="Cordia New" panose="020B0304020202020204" pitchFamily="34" charset="-34"/>
                <a:cs typeface="Cordia New" panose="020B0304020202020204" pitchFamily="34" charset="-34"/>
              </a:rPr>
              <a:t>NTSTATUS status  = </a:t>
            </a:r>
            <a:r>
              <a:rPr lang="en-US" sz="1200" dirty="0" err="1">
                <a:latin typeface="Cordia New" panose="020B0304020202020204" pitchFamily="34" charset="-34"/>
                <a:cs typeface="Cordia New" panose="020B0304020202020204" pitchFamily="34" charset="-34"/>
              </a:rPr>
              <a:t>NtSetInformationFile</a:t>
            </a:r>
            <a:r>
              <a:rPr lang="en-US" sz="1200" dirty="0">
                <a:latin typeface="Cordia New" panose="020B0304020202020204" pitchFamily="34" charset="-34"/>
                <a:cs typeface="Cordia New" panose="020B0304020202020204" pitchFamily="34" charset="-34"/>
              </a:rPr>
              <a:t> ( </a:t>
            </a:r>
            <a:r>
              <a:rPr lang="en-US" sz="1200" dirty="0" err="1">
                <a:latin typeface="Cordia New" panose="020B0304020202020204" pitchFamily="34" charset="-34"/>
                <a:cs typeface="Cordia New" panose="020B0304020202020204" pitchFamily="34" charset="-34"/>
              </a:rPr>
              <a:t>file_handle</a:t>
            </a:r>
            <a:r>
              <a:rPr lang="en-US" sz="1200" dirty="0">
                <a:latin typeface="Cordia New" panose="020B0304020202020204" pitchFamily="34" charset="-34"/>
                <a:cs typeface="Cordia New" panose="020B0304020202020204" pitchFamily="34" charset="-34"/>
              </a:rPr>
              <a:t>, &amp;</a:t>
            </a:r>
            <a:r>
              <a:rPr lang="en-US" sz="1200" dirty="0" err="1">
                <a:latin typeface="Cordia New" panose="020B0304020202020204" pitchFamily="34" charset="-34"/>
                <a:cs typeface="Cordia New" panose="020B0304020202020204" pitchFamily="34" charset="-34"/>
              </a:rPr>
              <a:t>io_status_block</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input_buffer</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input_buffer_length</a:t>
            </a:r>
            <a:r>
              <a:rPr lang="en-US" sz="1200" dirty="0">
                <a:latin typeface="Cordia New" panose="020B0304020202020204" pitchFamily="34" charset="-34"/>
                <a:cs typeface="Cordia New" panose="020B0304020202020204" pitchFamily="34" charset="-34"/>
              </a:rPr>
              <a:t>,  </a:t>
            </a:r>
            <a:r>
              <a:rPr lang="en-US" sz="1200" dirty="0" err="1">
                <a:latin typeface="Cordia New" panose="020B0304020202020204" pitchFamily="34" charset="-34"/>
                <a:cs typeface="Cordia New" panose="020B0304020202020204" pitchFamily="34" charset="-34"/>
              </a:rPr>
              <a:t>FileEaInformation</a:t>
            </a:r>
            <a:r>
              <a:rPr lang="en-US" sz="1200" dirty="0">
                <a:latin typeface="Cordia New" panose="020B0304020202020204" pitchFamily="34" charset="-34"/>
                <a:cs typeface="Cordia New" panose="020B0304020202020204" pitchFamily="34" charset="-34"/>
              </a:rPr>
              <a:t>);</a:t>
            </a:r>
          </a:p>
        </p:txBody>
      </p:sp>
      <p:sp>
        <p:nvSpPr>
          <p:cNvPr id="30" name="Rectangle 29">
            <a:extLst>
              <a:ext uri="{FF2B5EF4-FFF2-40B4-BE49-F238E27FC236}">
                <a16:creationId xmlns:a16="http://schemas.microsoft.com/office/drawing/2014/main" id="{08F53598-8883-4E25-B10C-DE27F5781749}"/>
              </a:ext>
            </a:extLst>
          </p:cNvPr>
          <p:cNvSpPr/>
          <p:nvPr/>
        </p:nvSpPr>
        <p:spPr>
          <a:xfrm>
            <a:off x="2513480" y="4960534"/>
            <a:ext cx="950435" cy="2207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buffer</a:t>
            </a:r>
          </a:p>
        </p:txBody>
      </p:sp>
      <p:sp>
        <p:nvSpPr>
          <p:cNvPr id="32" name="Callout: Bent Line with Accent Bar 31">
            <a:extLst>
              <a:ext uri="{FF2B5EF4-FFF2-40B4-BE49-F238E27FC236}">
                <a16:creationId xmlns:a16="http://schemas.microsoft.com/office/drawing/2014/main" id="{10345370-81CD-4412-89DF-6DAE9AE2CBF2}"/>
              </a:ext>
            </a:extLst>
          </p:cNvPr>
          <p:cNvSpPr/>
          <p:nvPr/>
        </p:nvSpPr>
        <p:spPr>
          <a:xfrm>
            <a:off x="3689393" y="1904121"/>
            <a:ext cx="7659073" cy="1385327"/>
          </a:xfrm>
          <a:prstGeom prst="accentCallout2">
            <a:avLst>
              <a:gd name="adj1" fmla="val 18750"/>
              <a:gd name="adj2" fmla="val 177"/>
              <a:gd name="adj3" fmla="val 19615"/>
              <a:gd name="adj4" fmla="val -6195"/>
              <a:gd name="adj5" fmla="val 70377"/>
              <a:gd name="adj6" fmla="val -99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rdia New" panose="020B0304020202020204" pitchFamily="34" charset="-34"/>
                <a:cs typeface="Cordia New" panose="020B0304020202020204" pitchFamily="34" charset="-34"/>
              </a:rPr>
              <a:t>(2.1) </a:t>
            </a:r>
          </a:p>
          <a:p>
            <a:r>
              <a:rPr lang="en-US" sz="1200" dirty="0">
                <a:solidFill>
                  <a:schemeClr val="tx1"/>
                </a:solidFill>
                <a:latin typeface="Cordia New" panose="020B0304020202020204" pitchFamily="34" charset="-34"/>
                <a:cs typeface="Cordia New" panose="020B0304020202020204" pitchFamily="34" charset="-34"/>
              </a:rPr>
              <a:t>Validate data in the buffer </a:t>
            </a:r>
          </a:p>
          <a:p>
            <a:r>
              <a:rPr lang="en-US" sz="1200" dirty="0">
                <a:solidFill>
                  <a:schemeClr val="tx1"/>
                </a:solidFill>
                <a:latin typeface="Cordia New" panose="020B0304020202020204" pitchFamily="34" charset="-34"/>
                <a:cs typeface="Cordia New" panose="020B0304020202020204" pitchFamily="34" charset="-34"/>
              </a:rPr>
              <a:t>Modify file metadata in memory</a:t>
            </a:r>
          </a:p>
          <a:p>
            <a:r>
              <a:rPr lang="en-US" sz="1200" dirty="0">
                <a:solidFill>
                  <a:schemeClr val="tx1"/>
                </a:solidFill>
                <a:latin typeface="Cordia New" panose="020B0304020202020204" pitchFamily="34" charset="-34"/>
                <a:cs typeface="Cordia New" panose="020B0304020202020204" pitchFamily="34" charset="-34"/>
              </a:rPr>
              <a:t>(3)</a:t>
            </a:r>
          </a:p>
          <a:p>
            <a:r>
              <a:rPr lang="en-US" sz="1200" dirty="0">
                <a:solidFill>
                  <a:schemeClr val="tx1"/>
                </a:solidFill>
                <a:latin typeface="Cordia New" panose="020B0304020202020204" pitchFamily="34" charset="-34"/>
                <a:cs typeface="Cordia New" panose="020B0304020202020204" pitchFamily="34" charset="-34"/>
              </a:rPr>
              <a:t>Flush metadata to disk</a:t>
            </a:r>
          </a:p>
        </p:txBody>
      </p:sp>
      <p:pic>
        <p:nvPicPr>
          <p:cNvPr id="34" name="Graphic 33" descr="Database">
            <a:extLst>
              <a:ext uri="{FF2B5EF4-FFF2-40B4-BE49-F238E27FC236}">
                <a16:creationId xmlns:a16="http://schemas.microsoft.com/office/drawing/2014/main" id="{C60AAD71-374F-4F2D-881B-4D5E3C095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0379" y="1690688"/>
            <a:ext cx="604293" cy="604293"/>
          </a:xfrm>
          <a:prstGeom prst="rect">
            <a:avLst/>
          </a:prstGeom>
        </p:spPr>
      </p:pic>
      <p:cxnSp>
        <p:nvCxnSpPr>
          <p:cNvPr id="36" name="Straight Connector 35">
            <a:extLst>
              <a:ext uri="{FF2B5EF4-FFF2-40B4-BE49-F238E27FC236}">
                <a16:creationId xmlns:a16="http://schemas.microsoft.com/office/drawing/2014/main" id="{C43FBF60-1147-4DA1-8782-C185BBC9B1F2}"/>
              </a:ext>
            </a:extLst>
          </p:cNvPr>
          <p:cNvCxnSpPr>
            <a:cxnSpLocks/>
            <a:stCxn id="34" idx="2"/>
            <a:endCxn id="3" idx="0"/>
          </p:cNvCxnSpPr>
          <p:nvPr/>
        </p:nvCxnSpPr>
        <p:spPr>
          <a:xfrm flipH="1">
            <a:off x="2680749" y="2294981"/>
            <a:ext cx="1777" cy="597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62166FB-3C13-4970-B4E0-B992830DC724}"/>
              </a:ext>
            </a:extLst>
          </p:cNvPr>
          <p:cNvCxnSpPr>
            <a:cxnSpLocks/>
            <a:stCxn id="6" idx="3"/>
            <a:endCxn id="6" idx="2"/>
          </p:cNvCxnSpPr>
          <p:nvPr/>
        </p:nvCxnSpPr>
        <p:spPr>
          <a:xfrm flipH="1">
            <a:off x="2665339" y="5197338"/>
            <a:ext cx="896352" cy="352954"/>
          </a:xfrm>
          <a:prstGeom prst="bentConnector4">
            <a:avLst>
              <a:gd name="adj1" fmla="val -25503"/>
              <a:gd name="adj2" fmla="val 164768"/>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D0F4A10-20BC-43D8-B6DE-623C619A8501}"/>
              </a:ext>
            </a:extLst>
          </p:cNvPr>
          <p:cNvCxnSpPr>
            <a:cxnSpLocks/>
          </p:cNvCxnSpPr>
          <p:nvPr/>
        </p:nvCxnSpPr>
        <p:spPr>
          <a:xfrm>
            <a:off x="3894839" y="5197338"/>
            <a:ext cx="0" cy="25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B106E45-B204-4E67-AA04-E6B19C8AC8B2}"/>
              </a:ext>
            </a:extLst>
          </p:cNvPr>
          <p:cNvSpPr txBox="1"/>
          <p:nvPr/>
        </p:nvSpPr>
        <p:spPr>
          <a:xfrm>
            <a:off x="3894839" y="5070893"/>
            <a:ext cx="3826015" cy="461665"/>
          </a:xfrm>
          <a:prstGeom prst="rect">
            <a:avLst/>
          </a:prstGeom>
          <a:noFill/>
        </p:spPr>
        <p:txBody>
          <a:bodyPr wrap="square" rtlCol="0">
            <a:spAutoFit/>
          </a:bodyPr>
          <a:lstStyle/>
          <a:p>
            <a:r>
              <a:rPr lang="en-US" sz="1200" dirty="0">
                <a:latin typeface="Cordia New" panose="020B0304020202020204" pitchFamily="34" charset="-34"/>
                <a:cs typeface="Cordia New" panose="020B0304020202020204" pitchFamily="34" charset="-34"/>
              </a:rPr>
              <a:t> (1) </a:t>
            </a:r>
          </a:p>
          <a:p>
            <a:r>
              <a:rPr lang="en-US" sz="1200" dirty="0">
                <a:latin typeface="Cordia New" panose="020B0304020202020204" pitchFamily="34" charset="-34"/>
                <a:cs typeface="Cordia New" panose="020B0304020202020204" pitchFamily="34" charset="-34"/>
              </a:rPr>
              <a:t>Prepare data in the buffer </a:t>
            </a:r>
          </a:p>
        </p:txBody>
      </p:sp>
    </p:spTree>
    <p:extLst>
      <p:ext uri="{BB962C8B-B14F-4D97-AF65-F5344CB8AC3E}">
        <p14:creationId xmlns:p14="http://schemas.microsoft.com/office/powerpoint/2010/main" val="800225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9"/>
            <a:ext cx="8427182" cy="703506"/>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solidFill>
                  <a:srgbClr val="FF0000"/>
                </a:solidFill>
                <a:latin typeface="Courier New" panose="02070309020205020404" pitchFamily="49" charset="0"/>
                <a:cs typeface="Courier New" panose="02070309020205020404" pitchFamily="49" charset="0"/>
              </a:rPr>
              <a:t>fill_padding</a:t>
            </a:r>
            <a:r>
              <a:rPr lang="en-US" sz="1200" b="1" dirty="0">
                <a:solidFill>
                  <a:srgbClr val="FF000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fill_byte</a:t>
            </a:r>
            <a:r>
              <a:rPr lang="en-US" sz="1200" dirty="0">
                <a:latin typeface="Courier New" panose="02070309020205020404" pitchFamily="49" charset="0"/>
                <a:cs typeface="Courier New" panose="02070309020205020404" pitchFamily="49" charset="0"/>
              </a:rPr>
              <a:t>=0, bool </a:t>
            </a:r>
            <a:r>
              <a:rPr lang="en-US" sz="1200" dirty="0" err="1">
                <a:latin typeface="Courier New" panose="02070309020205020404" pitchFamily="49" charset="0"/>
                <a:cs typeface="Courier New" panose="02070309020205020404" pitchFamily="49" charset="0"/>
              </a:rPr>
              <a:t>zero_unused_capacity</a:t>
            </a:r>
            <a:r>
              <a:rPr lang="en-US" sz="1200" dirty="0">
                <a:latin typeface="Courier New" panose="02070309020205020404" pitchFamily="49" charset="0"/>
                <a:cs typeface="Courier New" panose="02070309020205020404" pitchFamily="49" charset="0"/>
              </a:rPr>
              <a:t>=true)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3B201A6-807C-43BF-8D6C-35028943DB2C}"/>
              </a:ext>
            </a:extLst>
          </p:cNvPr>
          <p:cNvSpPr/>
          <p:nvPr/>
        </p:nvSpPr>
        <p:spPr>
          <a:xfrm>
            <a:off x="1064545" y="2779734"/>
            <a:ext cx="7694956" cy="590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56B643F-1507-461D-B342-50B3654E46F1}"/>
              </a:ext>
            </a:extLst>
          </p:cNvPr>
          <p:cNvSpPr/>
          <p:nvPr/>
        </p:nvSpPr>
        <p:spPr>
          <a:xfrm>
            <a:off x="6405097" y="2779734"/>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6799F59-CDF3-47A8-B148-7900CC35888D}"/>
              </a:ext>
            </a:extLst>
          </p:cNvPr>
          <p:cNvSpPr/>
          <p:nvPr/>
        </p:nvSpPr>
        <p:spPr>
          <a:xfrm rot="5400000">
            <a:off x="5187196" y="2121061"/>
            <a:ext cx="590435" cy="1916877"/>
          </a:xfrm>
          <a:prstGeom prst="rect">
            <a:avLst/>
          </a:prstGeom>
          <a:pattFill prst="lgGrid">
            <a:fgClr>
              <a:schemeClr val="accent4"/>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50" dirty="0">
                <a:solidFill>
                  <a:schemeClr val="tx1"/>
                </a:solidFill>
                <a:latin typeface="Courier New" panose="02070309020205020404" pitchFamily="49" charset="0"/>
                <a:cs typeface="Courier New" panose="02070309020205020404" pitchFamily="49" charset="0"/>
              </a:rPr>
              <a:t>Reserved/ Padding</a:t>
            </a:r>
          </a:p>
        </p:txBody>
      </p:sp>
      <p:sp>
        <p:nvSpPr>
          <p:cNvPr id="11" name="Rectangle 10">
            <a:extLst>
              <a:ext uri="{FF2B5EF4-FFF2-40B4-BE49-F238E27FC236}">
                <a16:creationId xmlns:a16="http://schemas.microsoft.com/office/drawing/2014/main" id="{5188C5B5-12D7-4C36-97E4-23FB78F224DE}"/>
              </a:ext>
            </a:extLst>
          </p:cNvPr>
          <p:cNvSpPr/>
          <p:nvPr/>
        </p:nvSpPr>
        <p:spPr>
          <a:xfrm>
            <a:off x="1065062" y="2779734"/>
            <a:ext cx="1994588" cy="590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D714353-F460-4703-BA4B-2BFCD044DC53}"/>
              </a:ext>
            </a:extLst>
          </p:cNvPr>
          <p:cNvSpPr/>
          <p:nvPr/>
        </p:nvSpPr>
        <p:spPr>
          <a:xfrm>
            <a:off x="1064545" y="2779734"/>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5" name="Rectangle 14">
            <a:extLst>
              <a:ext uri="{FF2B5EF4-FFF2-40B4-BE49-F238E27FC236}">
                <a16:creationId xmlns:a16="http://schemas.microsoft.com/office/drawing/2014/main" id="{3C2851AA-AEA2-4AE6-BB64-42F040A68C49}"/>
              </a:ext>
            </a:extLst>
          </p:cNvPr>
          <p:cNvSpPr/>
          <p:nvPr/>
        </p:nvSpPr>
        <p:spPr>
          <a:xfrm>
            <a:off x="1723947" y="2779734"/>
            <a:ext cx="1335703"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17" name="Rectangle 16">
            <a:extLst>
              <a:ext uri="{FF2B5EF4-FFF2-40B4-BE49-F238E27FC236}">
                <a16:creationId xmlns:a16="http://schemas.microsoft.com/office/drawing/2014/main" id="{289CCFCF-D083-462A-BEDF-64209C16FAD4}"/>
              </a:ext>
            </a:extLst>
          </p:cNvPr>
          <p:cNvSpPr/>
          <p:nvPr/>
        </p:nvSpPr>
        <p:spPr>
          <a:xfrm>
            <a:off x="3059133" y="2779734"/>
            <a:ext cx="65940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19" name="Rectangle 18">
            <a:extLst>
              <a:ext uri="{FF2B5EF4-FFF2-40B4-BE49-F238E27FC236}">
                <a16:creationId xmlns:a16="http://schemas.microsoft.com/office/drawing/2014/main" id="{AAEBEC5D-C128-4A3E-82D4-DB6EAAAF9818}"/>
              </a:ext>
            </a:extLst>
          </p:cNvPr>
          <p:cNvSpPr/>
          <p:nvPr/>
        </p:nvSpPr>
        <p:spPr>
          <a:xfrm>
            <a:off x="3714647" y="2779734"/>
            <a:ext cx="809332"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sp>
        <p:nvSpPr>
          <p:cNvPr id="21" name="Rectangle 20">
            <a:extLst>
              <a:ext uri="{FF2B5EF4-FFF2-40B4-BE49-F238E27FC236}">
                <a16:creationId xmlns:a16="http://schemas.microsoft.com/office/drawing/2014/main" id="{164A15C6-C27E-490D-80C6-2BC5C3FCC8F0}"/>
              </a:ext>
            </a:extLst>
          </p:cNvPr>
          <p:cNvSpPr/>
          <p:nvPr/>
        </p:nvSpPr>
        <p:spPr>
          <a:xfrm>
            <a:off x="6405522" y="2779734"/>
            <a:ext cx="652942" cy="5904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latin typeface="Courier New" panose="02070309020205020404" pitchFamily="49" charset="0"/>
                <a:cs typeface="Courier New" panose="02070309020205020404" pitchFamily="49" charset="0"/>
              </a:rPr>
              <a:t>Header</a:t>
            </a:r>
          </a:p>
        </p:txBody>
      </p:sp>
      <p:sp>
        <p:nvSpPr>
          <p:cNvPr id="23" name="Rectangle 22">
            <a:extLst>
              <a:ext uri="{FF2B5EF4-FFF2-40B4-BE49-F238E27FC236}">
                <a16:creationId xmlns:a16="http://schemas.microsoft.com/office/drawing/2014/main" id="{94848DBD-5946-4CCF-8063-9E2BBED97D21}"/>
              </a:ext>
            </a:extLst>
          </p:cNvPr>
          <p:cNvSpPr/>
          <p:nvPr/>
        </p:nvSpPr>
        <p:spPr>
          <a:xfrm>
            <a:off x="7054059" y="2779734"/>
            <a:ext cx="1345626" cy="5904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Variable</a:t>
            </a:r>
          </a:p>
          <a:p>
            <a:pPr algn="ctr"/>
            <a:r>
              <a:rPr lang="en-US" sz="1000" dirty="0">
                <a:solidFill>
                  <a:schemeClr val="tx1"/>
                </a:solidFill>
                <a:latin typeface="Courier New" panose="02070309020205020404" pitchFamily="49" charset="0"/>
                <a:cs typeface="Courier New" panose="02070309020205020404" pitchFamily="49" charset="0"/>
              </a:rPr>
              <a:t>Length </a:t>
            </a:r>
          </a:p>
          <a:p>
            <a:pPr algn="ctr"/>
            <a:r>
              <a:rPr lang="en-US" sz="1000" dirty="0">
                <a:solidFill>
                  <a:schemeClr val="tx1"/>
                </a:solidFill>
                <a:latin typeface="Courier New" panose="02070309020205020404" pitchFamily="49" charset="0"/>
                <a:cs typeface="Courier New" panose="02070309020205020404" pitchFamily="49" charset="0"/>
              </a:rPr>
              <a:t>Data</a:t>
            </a:r>
          </a:p>
        </p:txBody>
      </p:sp>
      <p:cxnSp>
        <p:nvCxnSpPr>
          <p:cNvPr id="25" name="Connector: Elbow 24">
            <a:extLst>
              <a:ext uri="{FF2B5EF4-FFF2-40B4-BE49-F238E27FC236}">
                <a16:creationId xmlns:a16="http://schemas.microsoft.com/office/drawing/2014/main" id="{A1306B65-BC5C-4AD2-ABCF-2D4BEC1F5261}"/>
              </a:ext>
            </a:extLst>
          </p:cNvPr>
          <p:cNvCxnSpPr>
            <a:cxnSpLocks/>
            <a:stCxn id="13" idx="0"/>
            <a:endCxn id="29" idx="0"/>
          </p:cNvCxnSpPr>
          <p:nvPr/>
        </p:nvCxnSpPr>
        <p:spPr>
          <a:xfrm rot="5400000" flipH="1" flipV="1">
            <a:off x="2231709" y="1942271"/>
            <a:ext cx="1" cy="167492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09784F1-1542-4E90-9CFE-FB9A343FA68D}"/>
              </a:ext>
            </a:extLst>
          </p:cNvPr>
          <p:cNvSpPr/>
          <p:nvPr/>
        </p:nvSpPr>
        <p:spPr>
          <a:xfrm>
            <a:off x="1028670" y="277973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AE8A4D9-AEFB-4741-B52B-C5245B3ECD2C}"/>
              </a:ext>
            </a:extLst>
          </p:cNvPr>
          <p:cNvSpPr/>
          <p:nvPr/>
        </p:nvSpPr>
        <p:spPr>
          <a:xfrm>
            <a:off x="3027807" y="277973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C6F6E6-FDE7-429B-9D7D-2ACFCC3D6D91}"/>
              </a:ext>
            </a:extLst>
          </p:cNvPr>
          <p:cNvSpPr/>
          <p:nvPr/>
        </p:nvSpPr>
        <p:spPr>
          <a:xfrm>
            <a:off x="6358121" y="2779733"/>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9EE15D3C-CEBC-4230-BEF1-6C7787C9E675}"/>
              </a:ext>
            </a:extLst>
          </p:cNvPr>
          <p:cNvCxnSpPr>
            <a:cxnSpLocks/>
            <a:stCxn id="17" idx="0"/>
            <a:endCxn id="31" idx="0"/>
          </p:cNvCxnSpPr>
          <p:nvPr/>
        </p:nvCxnSpPr>
        <p:spPr>
          <a:xfrm rot="5400000" flipH="1" flipV="1">
            <a:off x="4894160" y="1274408"/>
            <a:ext cx="1" cy="301065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2454F3B-BB03-4A03-89F2-A10ECCAA1F43}"/>
              </a:ext>
            </a:extLst>
          </p:cNvPr>
          <p:cNvSpPr/>
          <p:nvPr/>
        </p:nvSpPr>
        <p:spPr>
          <a:xfrm>
            <a:off x="8399686" y="2775184"/>
            <a:ext cx="359814" cy="590434"/>
          </a:xfrm>
          <a:prstGeom prst="rect">
            <a:avLst/>
          </a:prstGeom>
          <a:pattFill prst="lgGrid">
            <a:fgClr>
              <a:schemeClr val="accent4"/>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000" dirty="0">
                <a:solidFill>
                  <a:schemeClr val="tx1"/>
                </a:solidFill>
                <a:latin typeface="Courier New" panose="02070309020205020404" pitchFamily="49" charset="0"/>
                <a:cs typeface="Courier New" panose="02070309020205020404" pitchFamily="49" charset="0"/>
              </a:rPr>
              <a:t>Unused</a:t>
            </a:r>
          </a:p>
        </p:txBody>
      </p:sp>
      <p:sp>
        <p:nvSpPr>
          <p:cNvPr id="37" name="Rectangle 36">
            <a:extLst>
              <a:ext uri="{FF2B5EF4-FFF2-40B4-BE49-F238E27FC236}">
                <a16:creationId xmlns:a16="http://schemas.microsoft.com/office/drawing/2014/main" id="{C005F2DA-54B5-4CC7-BA87-CB6DB54D1187}"/>
              </a:ext>
            </a:extLst>
          </p:cNvPr>
          <p:cNvSpPr/>
          <p:nvPr/>
        </p:nvSpPr>
        <p:spPr>
          <a:xfrm>
            <a:off x="1575774" y="2549158"/>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39" name="Rectangle 38">
            <a:extLst>
              <a:ext uri="{FF2B5EF4-FFF2-40B4-BE49-F238E27FC236}">
                <a16:creationId xmlns:a16="http://schemas.microsoft.com/office/drawing/2014/main" id="{6B42711F-EC7B-4A30-9B0D-E3194D70297B}"/>
              </a:ext>
            </a:extLst>
          </p:cNvPr>
          <p:cNvSpPr/>
          <p:nvPr/>
        </p:nvSpPr>
        <p:spPr>
          <a:xfrm>
            <a:off x="4199102" y="2535507"/>
            <a:ext cx="1256637"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00" dirty="0">
                <a:solidFill>
                  <a:schemeClr val="tx1"/>
                </a:solidFill>
                <a:latin typeface="Courier New" panose="02070309020205020404" pitchFamily="49" charset="0"/>
                <a:cs typeface="Courier New" panose="02070309020205020404" pitchFamily="49" charset="0"/>
              </a:rPr>
              <a:t>Offset to Next</a:t>
            </a:r>
          </a:p>
        </p:txBody>
      </p:sp>
      <p:sp>
        <p:nvSpPr>
          <p:cNvPr id="41" name="Rectangle 40">
            <a:extLst>
              <a:ext uri="{FF2B5EF4-FFF2-40B4-BE49-F238E27FC236}">
                <a16:creationId xmlns:a16="http://schemas.microsoft.com/office/drawing/2014/main" id="{D24B8EE2-6D6D-409F-85A8-A8F6DCDE8AD9}"/>
              </a:ext>
            </a:extLst>
          </p:cNvPr>
          <p:cNvSpPr/>
          <p:nvPr/>
        </p:nvSpPr>
        <p:spPr>
          <a:xfrm>
            <a:off x="8364354" y="2784284"/>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D1F9412F-9937-436D-8A4A-9EEB613C0D7B}"/>
              </a:ext>
            </a:extLst>
          </p:cNvPr>
          <p:cNvCxnSpPr>
            <a:cxnSpLocks/>
            <a:stCxn id="21" idx="0"/>
            <a:endCxn id="41" idx="0"/>
          </p:cNvCxnSpPr>
          <p:nvPr/>
        </p:nvCxnSpPr>
        <p:spPr>
          <a:xfrm rot="16200000" flipH="1">
            <a:off x="7566581" y="1945146"/>
            <a:ext cx="4550" cy="1673727"/>
          </a:xfrm>
          <a:prstGeom prst="bentConnector3">
            <a:avLst>
              <a:gd name="adj1" fmla="val -502417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0F2CB18-55FC-4CA6-A562-957C2142A2E3}"/>
              </a:ext>
            </a:extLst>
          </p:cNvPr>
          <p:cNvSpPr/>
          <p:nvPr/>
        </p:nvSpPr>
        <p:spPr>
          <a:xfrm>
            <a:off x="6948024" y="2531322"/>
            <a:ext cx="1103344" cy="23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900" dirty="0">
                <a:solidFill>
                  <a:schemeClr val="tx1"/>
                </a:solidFill>
                <a:latin typeface="Courier New" panose="02070309020205020404" pitchFamily="49" charset="0"/>
                <a:cs typeface="Courier New" panose="02070309020205020404" pitchFamily="49" charset="0"/>
              </a:rPr>
              <a:t>Element Size</a:t>
            </a:r>
          </a:p>
        </p:txBody>
      </p:sp>
      <p:sp>
        <p:nvSpPr>
          <p:cNvPr id="51" name="Rectangle 50">
            <a:extLst>
              <a:ext uri="{FF2B5EF4-FFF2-40B4-BE49-F238E27FC236}">
                <a16:creationId xmlns:a16="http://schemas.microsoft.com/office/drawing/2014/main" id="{3B31C5AB-04FA-4116-8401-B29AD50BB66A}"/>
              </a:ext>
            </a:extLst>
          </p:cNvPr>
          <p:cNvSpPr/>
          <p:nvPr/>
        </p:nvSpPr>
        <p:spPr>
          <a:xfrm>
            <a:off x="4484585" y="2779672"/>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83D4469-28A3-40C5-9A71-9BC0941AE511}"/>
              </a:ext>
            </a:extLst>
          </p:cNvPr>
          <p:cNvSpPr/>
          <p:nvPr/>
        </p:nvSpPr>
        <p:spPr>
          <a:xfrm>
            <a:off x="1027612" y="2766098"/>
            <a:ext cx="82732" cy="59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240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10318"/>
            <a:ext cx="8427182" cy="5381204"/>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LESS_F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sort</a:t>
            </a:r>
            <a:r>
              <a:rPr lang="en-US" sz="1200" dirty="0">
                <a:latin typeface="Courier New" panose="02070309020205020404" pitchFamily="49" charset="0"/>
                <a:cs typeface="Courier New" panose="02070309020205020404" pitchFamily="49" charset="0"/>
              </a:rPr>
              <a:t> (LESS_F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reverse</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template&lt;class 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merge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 &amp;other,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a:latin typeface="Courier New" panose="02070309020205020404" pitchFamily="49" charset="0"/>
                <a:cs typeface="Courier New" panose="02070309020205020404" pitchFamily="49" charset="0"/>
              </a:rPr>
              <a:t>unique</a:t>
            </a:r>
            <a:r>
              <a:rPr lang="en-US" sz="1200" dirty="0">
                <a:latin typeface="Courier New" panose="02070309020205020404" pitchFamily="49" charset="0"/>
                <a:cs typeface="Courier New" panose="02070309020205020404" pitchFamily="49" charset="0"/>
              </a:rPr>
              <a:t> (F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template&lt;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F &gt;</a:t>
            </a: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remove_if</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 const &amp;</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29651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Owning Containers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9" y="1403968"/>
            <a:ext cx="8427182" cy="5381204"/>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flat_forward_list</a:t>
            </a:r>
            <a:r>
              <a:rPr lang="en-US" sz="1200" b="1" dirty="0">
                <a:latin typeface="Courier New" panose="02070309020205020404" pitchFamily="49" charset="0"/>
                <a:cs typeface="Courier New" panose="02070309020205020404" pitchFamily="49" charset="0"/>
              </a:rPr>
              <a:t> (continued)</a:t>
            </a: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&amp; 		</a:t>
            </a:r>
            <a:r>
              <a:rPr lang="en-US" sz="1200" b="1" dirty="0">
                <a:latin typeface="Courier New" panose="02070309020205020404" pitchFamily="49" charset="0"/>
                <a:cs typeface="Courier New" panose="02070309020205020404" pitchFamily="49" charset="0"/>
              </a:rPr>
              <a:t>front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 const &amp; 	</a:t>
            </a:r>
            <a:r>
              <a:rPr lang="en-US" sz="1200" b="1" dirty="0">
                <a:latin typeface="Courier New" panose="02070309020205020404" pitchFamily="49" charset="0"/>
                <a:cs typeface="Courier New" panose="02070309020205020404" pitchFamily="49" charset="0"/>
              </a:rPr>
              <a:t>front</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T &amp; 		</a:t>
            </a:r>
            <a:r>
              <a:rPr lang="en-US" sz="1200" b="1" dirty="0">
                <a:latin typeface="Courier New" panose="02070309020205020404" pitchFamily="49" charset="0"/>
                <a:cs typeface="Courier New" panose="02070309020205020404" pitchFamily="49" charset="0"/>
              </a:rPr>
              <a:t>back</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T const &amp; 	</a:t>
            </a:r>
            <a:r>
              <a:rPr lang="en-US" sz="1200" b="1" dirty="0">
                <a:latin typeface="Courier New" panose="02070309020205020404" pitchFamily="49" charset="0"/>
                <a:cs typeface="Courier New" panose="02070309020205020404" pitchFamily="49" charset="0"/>
              </a:rPr>
              <a:t>back</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begin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begin</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last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last</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iterator 		</a:t>
            </a:r>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cbegin</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clast</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err="1">
                <a:latin typeface="Courier New" panose="02070309020205020404" pitchFamily="49" charset="0"/>
                <a:cs typeface="Courier New" panose="02070309020205020404" pitchFamily="49" charset="0"/>
              </a:rPr>
              <a:t>const_iterator</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cend</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char * 		</a:t>
            </a:r>
            <a:r>
              <a:rPr lang="en-US" sz="1200" b="1" dirty="0">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 	</a:t>
            </a:r>
            <a:r>
              <a:rPr lang="en-US" sz="1200" b="1" dirty="0">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 () const </a:t>
            </a:r>
            <a:r>
              <a:rPr lang="en-US" sz="1200" dirty="0" err="1">
                <a:latin typeface="Courier New" panose="02070309020205020404" pitchFamily="49" charset="0"/>
                <a:cs typeface="Courier New" panose="02070309020205020404" pitchFamily="49" charset="0"/>
              </a:rPr>
              <a:t>noexcept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0537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Support for Polymorphic Allocators</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198" y="2635250"/>
            <a:ext cx="9588501" cy="4149922"/>
          </a:xfrm>
        </p:spPr>
        <p:txBody>
          <a:bodyPr>
            <a:normAutofit/>
          </a:bodyPr>
          <a:lstStyle/>
          <a:p>
            <a:pPr marL="0" indent="0">
              <a:spcBef>
                <a:spcPts val="0"/>
              </a:spcBef>
              <a:buNone/>
            </a:pPr>
            <a:r>
              <a:rPr lang="en-US" sz="1200" dirty="0">
                <a:latin typeface="Courier New" panose="02070309020205020404" pitchFamily="49" charset="0"/>
                <a:cs typeface="Courier New" panose="02070309020205020404" pitchFamily="49" charset="0"/>
              </a:rPr>
              <a:t>template &lt;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TT = </a:t>
            </a:r>
            <a:r>
              <a:rPr lang="en-US" sz="1200" dirty="0" err="1">
                <a:latin typeface="Courier New" panose="02070309020205020404" pitchFamily="49" charset="0"/>
                <a:cs typeface="Courier New" panose="02070309020205020404" pitchFamily="49" charset="0"/>
              </a:rPr>
              <a:t>flat_forward_list_traits</a:t>
            </a:r>
            <a:r>
              <a:rPr lang="en-US" sz="1200" dirty="0">
                <a:latin typeface="Courier New" panose="02070309020205020404" pitchFamily="49" charset="0"/>
                <a:cs typeface="Courier New" panose="02070309020205020404" pitchFamily="49" charset="0"/>
              </a:rPr>
              <a:t>&lt;T&gt;&gt;</a:t>
            </a:r>
          </a:p>
          <a:p>
            <a:pPr marL="0" indent="0">
              <a:spcBef>
                <a:spcPts val="0"/>
              </a:spcBef>
              <a:buNone/>
            </a:pPr>
            <a:r>
              <a:rPr lang="en-US" sz="1200" dirty="0">
                <a:latin typeface="Courier New" panose="02070309020205020404" pitchFamily="49" charset="0"/>
                <a:cs typeface="Courier New" panose="02070309020205020404" pitchFamily="49" charset="0"/>
              </a:rPr>
              <a:t> using </a:t>
            </a:r>
            <a:r>
              <a:rPr lang="en-US" sz="1200" b="1" dirty="0" err="1">
                <a:latin typeface="Courier New" panose="02070309020205020404" pitchFamily="49" charset="0"/>
                <a:cs typeface="Courier New" panose="02070309020205020404" pitchFamily="49" charset="0"/>
              </a:rPr>
              <a:t>pmr_flat_forward_list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flat_forward_list</a:t>
            </a:r>
            <a:r>
              <a:rPr lang="en-US" sz="1200" dirty="0">
                <a:latin typeface="Courier New" panose="02070309020205020404" pitchFamily="49" charset="0"/>
                <a:cs typeface="Courier New" panose="02070309020205020404" pitchFamily="49" charset="0"/>
              </a:rPr>
              <a:t>&lt;T, </a:t>
            </a:r>
          </a:p>
          <a:p>
            <a:pPr marL="0" indent="0">
              <a:spcBef>
                <a:spcPts val="0"/>
              </a:spcBef>
              <a:buNone/>
            </a:pPr>
            <a:r>
              <a:rPr lang="en-US" sz="1200" dirty="0">
                <a:latin typeface="Courier New" panose="02070309020205020404" pitchFamily="49" charset="0"/>
                <a:cs typeface="Courier New" panose="02070309020205020404" pitchFamily="49" charset="0"/>
              </a:rPr>
              <a:t>                                                 TT,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std::</a:t>
            </a:r>
            <a:r>
              <a:rPr lang="en-US" sz="1200" b="1" dirty="0" err="1">
                <a:latin typeface="Courier New" panose="02070309020205020404" pitchFamily="49" charset="0"/>
                <a:cs typeface="Courier New" panose="02070309020205020404" pitchFamily="49" charset="0"/>
              </a:rPr>
              <a:t>pmr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polymorphic_allocator</a:t>
            </a:r>
            <a:r>
              <a:rPr lang="en-US" sz="1200" b="1" dirty="0">
                <a:latin typeface="Courier New" panose="02070309020205020404" pitchFamily="49" charset="0"/>
                <a:cs typeface="Courier New" panose="02070309020205020404" pitchFamily="49" charset="0"/>
              </a:rPr>
              <a:t>&lt;char&gt;</a:t>
            </a:r>
            <a:r>
              <a:rPr lang="en-US" sz="1200" dirty="0">
                <a:latin typeface="Courier New" panose="02070309020205020404" pitchFamily="49" charset="0"/>
                <a:cs typeface="Courier New" panose="02070309020205020404" pitchFamily="49" charset="0"/>
              </a:rPr>
              <a:t>&gt;; </a:t>
            </a:r>
          </a:p>
        </p:txBody>
      </p:sp>
    </p:spTree>
    <p:extLst>
      <p:ext uri="{BB962C8B-B14F-4D97-AF65-F5344CB8AC3E}">
        <p14:creationId xmlns:p14="http://schemas.microsoft.com/office/powerpoint/2010/main" val="1484331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AC5746-2ECC-4F27-9233-997E2161C3DD}"/>
              </a:ext>
            </a:extLst>
          </p:cNvPr>
          <p:cNvSpPr txBox="1">
            <a:spLocks/>
          </p:cNvSpPr>
          <p:nvPr/>
        </p:nvSpPr>
        <p:spPr>
          <a:xfrm>
            <a:off x="644135" y="1122362"/>
            <a:ext cx="10711542" cy="3983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Motivating Scenarios</a:t>
            </a:r>
            <a:br>
              <a:rPr lang="en-US" dirty="0"/>
            </a:br>
            <a:endParaRPr lang="en-US" dirty="0"/>
          </a:p>
        </p:txBody>
      </p:sp>
    </p:spTree>
    <p:extLst>
      <p:ext uri="{BB962C8B-B14F-4D97-AF65-F5344CB8AC3E}">
        <p14:creationId xmlns:p14="http://schemas.microsoft.com/office/powerpoint/2010/main" val="3108251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200" y="114272"/>
            <a:ext cx="10515600" cy="1325563"/>
          </a:xfrm>
        </p:spPr>
        <p:txBody>
          <a:bodyPr/>
          <a:lstStyle/>
          <a:p>
            <a:r>
              <a:rPr lang="en-US" dirty="0"/>
              <a:t>Validate Input Buffer. </a:t>
            </a:r>
            <a:br>
              <a:rPr lang="en-US" dirty="0"/>
            </a:br>
            <a:endParaRPr lang="en-US" dirty="0">
              <a:solidFill>
                <a:srgbClr val="FF0000"/>
              </a:solidFill>
            </a:endParaRP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453154" y="1403968"/>
            <a:ext cx="11498781" cy="5381204"/>
          </a:xfrm>
        </p:spPr>
        <p:txBody>
          <a:bodyPr>
            <a:normAutofit/>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solidFill>
                  <a:srgbClr val="FF0000"/>
                </a:solidFill>
              </a:rPr>
              <a:t>Reject Invalid Buffer</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auto [</a:t>
            </a:r>
            <a:r>
              <a:rPr lang="en-US" sz="1200"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 view] = </a:t>
            </a:r>
            <a:r>
              <a:rPr lang="en-US" sz="1200" b="1" dirty="0" err="1">
                <a:latin typeface="Courier New" panose="02070309020205020404" pitchFamily="49" charset="0"/>
                <a:cs typeface="Courier New" panose="02070309020205020404" pitchFamily="49" charset="0"/>
              </a:rPr>
              <a:t>iffl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flat_forward_list_validate</a:t>
            </a:r>
            <a:r>
              <a:rPr lang="en-US" sz="1200" dirty="0">
                <a:latin typeface="Courier New" panose="02070309020205020404" pitchFamily="49" charset="0"/>
                <a:cs typeface="Courier New" panose="02070309020205020404" pitchFamily="49" charset="0"/>
              </a:rPr>
              <a:t>&lt;FILE_FULL_EA_INFORMATION&gt;(std::begin(buffer), std::end(buffer));</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if (</a:t>
            </a:r>
            <a:r>
              <a:rPr lang="en-US" sz="1200" b="1" dirty="0" err="1">
                <a:solidFill>
                  <a:srgbClr val="FF0000"/>
                </a:solidFill>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for_each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view.begin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view.begin</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[](FLAT_FORWARD_LIST_TEST &amp;e)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print_element</a:t>
            </a:r>
            <a:r>
              <a:rPr lang="en-US" sz="1200" dirty="0">
                <a:latin typeface="Courier New" panose="02070309020205020404" pitchFamily="49" charset="0"/>
                <a:cs typeface="Courier New" panose="02070309020205020404" pitchFamily="49" charset="0"/>
              </a:rPr>
              <a:t>(e);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true;</a:t>
            </a:r>
          </a:p>
          <a:p>
            <a:pPr marL="0" indent="0">
              <a:spcBef>
                <a:spcPts val="0"/>
              </a:spcBef>
              <a:buNone/>
            </a:pPr>
            <a:r>
              <a:rPr lang="en-US" sz="1200" dirty="0">
                <a:latin typeface="Courier New" panose="02070309020205020404" pitchFamily="49" charset="0"/>
                <a:cs typeface="Courier New" panose="02070309020205020404" pitchFamily="49" charset="0"/>
              </a:rPr>
              <a:t>} else {</a:t>
            </a:r>
          </a:p>
          <a:p>
            <a:pPr marL="0" indent="0">
              <a:spcBef>
                <a:spcPts val="0"/>
              </a:spcBef>
              <a:buNone/>
            </a:pPr>
            <a:r>
              <a:rPr lang="en-US" sz="1200" dirty="0">
                <a:latin typeface="Courier New" panose="02070309020205020404" pitchFamily="49" charset="0"/>
                <a:cs typeface="Courier New" panose="02070309020205020404" pitchFamily="49" charset="0"/>
              </a:rPr>
              <a:t>    return false;</a:t>
            </a:r>
          </a:p>
          <a:p>
            <a:pPr marL="0" indent="0">
              <a:spcBef>
                <a:spcPts val="0"/>
              </a:spcBef>
              <a:buNone/>
            </a:pP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t>Or handle as much as you can</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auto [</a:t>
            </a:r>
            <a:r>
              <a:rPr lang="en-US" sz="1200"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 view] = </a:t>
            </a:r>
            <a:r>
              <a:rPr lang="en-US" sz="1200" b="1" dirty="0" err="1">
                <a:latin typeface="Courier New" panose="02070309020205020404" pitchFamily="49" charset="0"/>
                <a:cs typeface="Courier New" panose="02070309020205020404" pitchFamily="49" charset="0"/>
              </a:rPr>
              <a:t>iffl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flat_forward_list_validate</a:t>
            </a:r>
            <a:r>
              <a:rPr lang="en-US" sz="1200" dirty="0">
                <a:latin typeface="Courier New" panose="02070309020205020404" pitchFamily="49" charset="0"/>
                <a:cs typeface="Courier New" panose="02070309020205020404" pitchFamily="49" charset="0"/>
              </a:rPr>
              <a:t>&lt;FILE_FULL_EA_INFORMATION&gt;(std::begin(buffer), std::end(buffer));</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std::</a:t>
            </a:r>
            <a:r>
              <a:rPr lang="en-US" sz="1200" dirty="0" err="1">
                <a:latin typeface="Courier New" panose="02070309020205020404" pitchFamily="49" charset="0"/>
                <a:cs typeface="Courier New" panose="02070309020205020404" pitchFamily="49" charset="0"/>
              </a:rPr>
              <a:t>for_each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view.begin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view.begin</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[](FLAT_FORWARD_LIST_TEST &amp;e)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print_element</a:t>
            </a:r>
            <a:r>
              <a:rPr lang="en-US" sz="1200" dirty="0">
                <a:latin typeface="Courier New" panose="02070309020205020404" pitchFamily="49" charset="0"/>
                <a:cs typeface="Courier New" panose="02070309020205020404" pitchFamily="49" charset="0"/>
              </a:rPr>
              <a:t>(e);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return </a:t>
            </a:r>
            <a:r>
              <a:rPr lang="en-US" sz="1200"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1395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453153" y="114272"/>
            <a:ext cx="11498781" cy="1325563"/>
          </a:xfrm>
        </p:spPr>
        <p:txBody>
          <a:bodyPr>
            <a:normAutofit fontScale="90000"/>
          </a:bodyPr>
          <a:lstStyle/>
          <a:p>
            <a:r>
              <a:rPr lang="en-US" dirty="0"/>
              <a:t>Validate Input Buffer and Traverse Elements in One Call. </a:t>
            </a:r>
            <a:br>
              <a:rPr lang="en-US" dirty="0"/>
            </a:br>
            <a:endParaRPr lang="en-US" dirty="0">
              <a:solidFill>
                <a:srgbClr val="FF0000"/>
              </a:solidFill>
            </a:endParaRP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453154" y="1403968"/>
            <a:ext cx="11498781" cy="5381204"/>
          </a:xfrm>
        </p:spPr>
        <p:txBody>
          <a:bodyPr>
            <a:normAutofit/>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auto[</a:t>
            </a:r>
            <a:r>
              <a:rPr lang="en-US" sz="1200"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buffer_view</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iffl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flat_forward_list_validate</a:t>
            </a:r>
            <a:r>
              <a:rPr lang="en-US" sz="1200" dirty="0">
                <a:latin typeface="Courier New" panose="02070309020205020404" pitchFamily="49" charset="0"/>
                <a:cs typeface="Courier New" panose="02070309020205020404" pitchFamily="49" charset="0"/>
              </a:rPr>
              <a:t>&lt;FILE_FULL_EA_INFORMATION&gt;(</a:t>
            </a:r>
          </a:p>
          <a:p>
            <a:pPr marL="0" indent="0">
              <a:spcBef>
                <a:spcPts val="0"/>
              </a:spcBef>
              <a:buNone/>
            </a:pPr>
            <a:r>
              <a:rPr lang="en-US" sz="1200" dirty="0">
                <a:latin typeface="Courier New" panose="02070309020205020404" pitchFamily="49" charset="0"/>
                <a:cs typeface="Courier New" panose="02070309020205020404" pitchFamily="49" charset="0"/>
              </a:rPr>
              <a:t>        buffer,</a:t>
            </a:r>
          </a:p>
          <a:p>
            <a:pPr marL="0" indent="0">
              <a:spcBef>
                <a:spcPts val="0"/>
              </a:spcBef>
              <a:buNone/>
            </a:pPr>
            <a:r>
              <a:rPr lang="en-US" sz="1200" dirty="0">
                <a:latin typeface="Courier New" panose="02070309020205020404" pitchFamily="49" charset="0"/>
                <a:cs typeface="Courier New" panose="02070309020205020404" pitchFamily="49" charset="0"/>
              </a:rPr>
              <a:t>        buffer + </a:t>
            </a:r>
            <a:r>
              <a:rPr lang="en-US" sz="1200" dirty="0" err="1">
                <a:latin typeface="Courier New" panose="02070309020205020404" pitchFamily="49" charset="0"/>
                <a:cs typeface="Courier New" panose="02070309020205020404" pitchFamily="49" charset="0"/>
              </a:rPr>
              <a:t>buffer_lenght</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b="1" dirty="0">
                <a:solidFill>
                  <a:schemeClr val="accent5">
                    <a:lumMod val="75000"/>
                  </a:schemeClr>
                </a:solidFill>
                <a:latin typeface="Courier New" panose="02070309020205020404" pitchFamily="49" charset="0"/>
                <a:cs typeface="Courier New" panose="02070309020205020404" pitchFamily="49" charset="0"/>
              </a:rPr>
              <a:t>        [] (size_t </a:t>
            </a:r>
            <a:r>
              <a:rPr lang="en-US" sz="1200" b="1" dirty="0" err="1">
                <a:solidFill>
                  <a:schemeClr val="accent5">
                    <a:lumMod val="75000"/>
                  </a:schemeClr>
                </a:solidFill>
                <a:latin typeface="Courier New" panose="02070309020205020404" pitchFamily="49" charset="0"/>
                <a:cs typeface="Courier New" panose="02070309020205020404" pitchFamily="49" charset="0"/>
              </a:rPr>
              <a:t>buffer_size</a:t>
            </a:r>
            <a:r>
              <a:rPr lang="en-US" sz="1200" b="1" dirty="0">
                <a:solidFill>
                  <a:schemeClr val="accent5">
                    <a:lumMod val="75000"/>
                  </a:schemeClr>
                </a:solidFill>
                <a:latin typeface="Courier New" panose="02070309020205020404" pitchFamily="49" charset="0"/>
                <a:cs typeface="Courier New" panose="02070309020205020404" pitchFamily="49" charset="0"/>
              </a:rPr>
              <a:t>,</a:t>
            </a:r>
          </a:p>
          <a:p>
            <a:pPr marL="0" indent="0">
              <a:spcBef>
                <a:spcPts val="0"/>
              </a:spcBef>
              <a:buNone/>
            </a:pPr>
            <a:r>
              <a:rPr lang="en-US" sz="1200" b="1" dirty="0">
                <a:solidFill>
                  <a:schemeClr val="accent5">
                    <a:lumMod val="75000"/>
                  </a:schemeClr>
                </a:solidFill>
                <a:latin typeface="Courier New" panose="02070309020205020404" pitchFamily="49" charset="0"/>
                <a:cs typeface="Courier New" panose="02070309020205020404" pitchFamily="49" charset="0"/>
              </a:rPr>
              <a:t>            FILE_FULL_EA_INFORMATION const &amp;e) -&gt; bool </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 validate element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bool const </a:t>
            </a:r>
            <a:r>
              <a:rPr lang="en-US" sz="1200" b="1"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&gt;::</a:t>
            </a:r>
            <a:r>
              <a:rPr lang="en-US" sz="1200" b="1" dirty="0" err="1">
                <a:latin typeface="Courier New" panose="02070309020205020404" pitchFamily="49" charset="0"/>
                <a:cs typeface="Courier New" panose="02070309020205020404" pitchFamily="49" charset="0"/>
              </a:rPr>
              <a:t>iffl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flat_forward_list_traits</a:t>
            </a:r>
            <a:r>
              <a:rPr lang="en-US" sz="1200" b="1" dirty="0">
                <a:latin typeface="Courier New" panose="02070309020205020404" pitchFamily="49" charset="0"/>
                <a:cs typeface="Courier New" panose="02070309020205020404" pitchFamily="49" charset="0"/>
              </a:rPr>
              <a:t>&lt;FILE_FULL_EA_INFORMATION&gt;::validate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e)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 if element is valid then process element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handle_validated_element</a:t>
            </a:r>
            <a:r>
              <a:rPr lang="en-US" sz="1200" dirty="0">
                <a:latin typeface="Courier New" panose="02070309020205020404" pitchFamily="49" charset="0"/>
                <a:cs typeface="Courier New" panose="02070309020205020404" pitchFamily="49" charset="0"/>
              </a:rPr>
              <a:t>(e);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 validation loop is aborted if element is not valid</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is_valid</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87032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200" y="114272"/>
            <a:ext cx="10515600" cy="1325563"/>
          </a:xfrm>
        </p:spPr>
        <p:txBody>
          <a:bodyPr/>
          <a:lstStyle/>
          <a:p>
            <a:r>
              <a:rPr lang="en-US" dirty="0"/>
              <a:t>Adding Element to Container</a:t>
            </a:r>
            <a:br>
              <a:rPr lang="en-US" dirty="0"/>
            </a:br>
            <a:r>
              <a:rPr lang="en-US" sz="2000" dirty="0"/>
              <a:t>Sample Code. </a:t>
            </a:r>
            <a:r>
              <a:rPr lang="en-US" sz="2000" b="1" dirty="0">
                <a:solidFill>
                  <a:srgbClr val="C00000"/>
                </a:solidFill>
              </a:rPr>
              <a:t>Do not duplicate size estimation and construction code.</a:t>
            </a:r>
            <a:endParaRPr lang="en-US" b="1" dirty="0">
              <a:solidFill>
                <a:srgbClr val="C00000"/>
              </a:solidFill>
            </a:endParaRP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453154" y="1403968"/>
            <a:ext cx="11498781" cy="5381204"/>
          </a:xfrm>
        </p:spPr>
        <p:txBody>
          <a:bodyPr>
            <a:normAutofit fontScale="92500"/>
          </a:bodyPr>
          <a:lstStyle/>
          <a:p>
            <a:pPr marL="0" indent="0">
              <a:spcBef>
                <a:spcPts val="0"/>
              </a:spcBef>
              <a:buNone/>
            </a:pPr>
            <a:r>
              <a:rPr lang="en-US" sz="1200" dirty="0" err="1">
                <a:latin typeface="Courier New" panose="02070309020205020404" pitchFamily="49" charset="0"/>
                <a:cs typeface="Courier New" panose="02070309020205020404" pitchFamily="49" charset="0"/>
              </a:rPr>
              <a:t>ea_iffl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eas</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ea_name0[] = "TEST_EA_0";</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eas.emplace_front</a:t>
            </a:r>
            <a:r>
              <a:rPr lang="en-US" sz="1200" dirty="0">
                <a:latin typeface="Courier New" panose="02070309020205020404" pitchFamily="49" charset="0"/>
                <a:cs typeface="Courier New" panose="02070309020205020404" pitchFamily="49" charset="0"/>
              </a:rPr>
              <a:t>(</a:t>
            </a:r>
            <a:r>
              <a:rPr lang="en-US" sz="1200" dirty="0">
                <a:highlight>
                  <a:srgbClr val="FFFF00"/>
                </a:highlight>
                <a:latin typeface="Courier New" panose="02070309020205020404" pitchFamily="49" charset="0"/>
                <a:cs typeface="Courier New" panose="02070309020205020404" pitchFamily="49" charset="0"/>
              </a:rPr>
              <a:t>FFL_SIZE_THROUGH_FIELD(FILE_FULL_EA_INFORMATION, </a:t>
            </a:r>
            <a:r>
              <a:rPr lang="en-US" sz="1200" dirty="0" err="1">
                <a:highlight>
                  <a:srgbClr val="FFFF00"/>
                </a:highlight>
                <a:latin typeface="Courier New" panose="02070309020205020404" pitchFamily="49" charset="0"/>
                <a:cs typeface="Courier New" panose="02070309020205020404" pitchFamily="49" charset="0"/>
              </a:rPr>
              <a:t>EaValueLength</a:t>
            </a:r>
            <a:r>
              <a:rPr lang="en-US" sz="1200" dirty="0">
                <a:highlight>
                  <a:srgbClr val="FFFF00"/>
                </a:highlight>
                <a:latin typeface="Courier New" panose="02070309020205020404" pitchFamily="49" charset="0"/>
                <a:cs typeface="Courier New" panose="02070309020205020404" pitchFamily="49" charset="0"/>
              </a:rPr>
              <a:t>) +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(ea_name0)-</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(char),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e.Flags</a:t>
            </a:r>
            <a:r>
              <a:rPr lang="en-US" sz="1200" dirty="0">
                <a:highlight>
                  <a:srgbClr val="C0C0C0"/>
                </a:highlight>
                <a:latin typeface="Courier New" panose="02070309020205020404" pitchFamily="49" charset="0"/>
                <a:cs typeface="Courier New" panose="02070309020205020404" pitchFamily="49" charset="0"/>
              </a:rPr>
              <a:t> = 0;</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e.EaNameLength</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(ea_name0)-</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e.EaValueLength</a:t>
            </a:r>
            <a:r>
              <a:rPr lang="en-US" sz="1200" dirty="0">
                <a:highlight>
                  <a:srgbClr val="C0C0C0"/>
                </a:highlight>
                <a:latin typeface="Courier New" panose="02070309020205020404" pitchFamily="49" charset="0"/>
                <a:cs typeface="Courier New" panose="02070309020205020404" pitchFamily="49" charset="0"/>
              </a:rPr>
              <a:t> = 0;</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iffl</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copy_data</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e.EaName</a:t>
            </a:r>
            <a:r>
              <a:rPr lang="en-US" sz="1200" dirty="0">
                <a:highlight>
                  <a:srgbClr val="C0C0C0"/>
                </a:highlight>
                <a:latin typeface="Courier New" panose="02070309020205020404" pitchFamily="49" charset="0"/>
                <a:cs typeface="Courier New" panose="02070309020205020404" pitchFamily="49" charset="0"/>
              </a:rPr>
              <a:t>, ea_name0,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(ea_name0)-</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ea_name1[] = "TEST_EA_1";</a:t>
            </a:r>
          </a:p>
          <a:p>
            <a:pPr marL="0" indent="0">
              <a:spcBef>
                <a:spcPts val="0"/>
              </a:spcBef>
              <a:buNone/>
            </a:pPr>
            <a:r>
              <a:rPr lang="en-US" sz="1200" dirty="0">
                <a:latin typeface="Courier New" panose="02070309020205020404" pitchFamily="49" charset="0"/>
                <a:cs typeface="Courier New" panose="02070309020205020404" pitchFamily="49" charset="0"/>
              </a:rPr>
              <a:t>char const ea_data1[] = {1,2,3};</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eas.emplace_back</a:t>
            </a:r>
            <a:r>
              <a:rPr lang="en-US" sz="1200" dirty="0">
                <a:latin typeface="Courier New" panose="02070309020205020404" pitchFamily="49" charset="0"/>
                <a:cs typeface="Courier New" panose="02070309020205020404" pitchFamily="49" charset="0"/>
              </a:rPr>
              <a:t>(</a:t>
            </a:r>
            <a:r>
              <a:rPr lang="en-US" sz="1200" dirty="0">
                <a:highlight>
                  <a:srgbClr val="FFFF00"/>
                </a:highlight>
                <a:latin typeface="Courier New" panose="02070309020205020404" pitchFamily="49" charset="0"/>
                <a:cs typeface="Courier New" panose="02070309020205020404" pitchFamily="49" charset="0"/>
              </a:rPr>
              <a:t>FFL_SIZE_THROUGH_FIELD(FILE_FULL_EA_INFORMATION, </a:t>
            </a:r>
            <a:r>
              <a:rPr lang="en-US" sz="1200" dirty="0" err="1">
                <a:highlight>
                  <a:srgbClr val="FFFF00"/>
                </a:highlight>
                <a:latin typeface="Courier New" panose="02070309020205020404" pitchFamily="49" charset="0"/>
                <a:cs typeface="Courier New" panose="02070309020205020404" pitchFamily="49" charset="0"/>
              </a:rPr>
              <a:t>EaValueLength</a:t>
            </a:r>
            <a:r>
              <a:rPr lang="en-US" sz="1200" dirty="0">
                <a:highlight>
                  <a:srgbClr val="FFFF00"/>
                </a:highlight>
                <a:latin typeface="Courier New" panose="02070309020205020404" pitchFamily="49" charset="0"/>
                <a:cs typeface="Courier New" panose="02070309020205020404" pitchFamily="49" charset="0"/>
              </a:rPr>
              <a:t>) +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(ea_name1)-</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(char) +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(ea_data1)</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e.Flags</a:t>
            </a:r>
            <a:r>
              <a:rPr lang="en-US" sz="1200" dirty="0">
                <a:highlight>
                  <a:srgbClr val="C0C0C0"/>
                </a:highlight>
                <a:latin typeface="Courier New" panose="02070309020205020404" pitchFamily="49" charset="0"/>
                <a:cs typeface="Courier New" panose="02070309020205020404" pitchFamily="49" charset="0"/>
              </a:rPr>
              <a:t> = 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e.EaNameLength</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(ea_name1)-</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e.EaValueLength</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iffl</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copy_data</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e.EaName</a:t>
            </a:r>
            <a:r>
              <a:rPr lang="en-US" sz="1200" dirty="0">
                <a:highlight>
                  <a:srgbClr val="C0C0C0"/>
                </a:highlight>
                <a:latin typeface="Courier New" panose="02070309020205020404" pitchFamily="49" charset="0"/>
                <a:cs typeface="Courier New" panose="02070309020205020404" pitchFamily="49" charset="0"/>
              </a:rPr>
              <a:t>, ea_name1,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(ea_name1)-</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iffl</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copy_data</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e.EaName</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(ea_name1)-</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 ea_data1,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ea_name2[] = "TEST_EA_2";</a:t>
            </a:r>
          </a:p>
          <a:p>
            <a:pPr marL="0" indent="0">
              <a:spcBef>
                <a:spcPts val="0"/>
              </a:spcBef>
              <a:buNone/>
            </a:pPr>
            <a:r>
              <a:rPr lang="en-US" sz="1200" dirty="0">
                <a:latin typeface="Courier New" panose="02070309020205020404" pitchFamily="49" charset="0"/>
                <a:cs typeface="Courier New" panose="02070309020205020404" pitchFamily="49" charset="0"/>
              </a:rPr>
              <a:t>char const ea_data2[] = { 1,2,3,4,5,6,7,8,9,0xa,0xb,0xc,0xd,0xf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eas.emplace_front</a:t>
            </a:r>
            <a:r>
              <a:rPr lang="en-US" sz="1200" dirty="0">
                <a:latin typeface="Courier New" panose="02070309020205020404" pitchFamily="49" charset="0"/>
                <a:cs typeface="Courier New" panose="02070309020205020404" pitchFamily="49" charset="0"/>
              </a:rPr>
              <a:t>(</a:t>
            </a:r>
            <a:r>
              <a:rPr lang="en-US" sz="1200" dirty="0">
                <a:highlight>
                  <a:srgbClr val="FFFF00"/>
                </a:highlight>
                <a:latin typeface="Courier New" panose="02070309020205020404" pitchFamily="49" charset="0"/>
                <a:cs typeface="Courier New" panose="02070309020205020404" pitchFamily="49" charset="0"/>
              </a:rPr>
              <a:t>FFL_SIZE_THROUGH_FIELD(FILE_FULL_EA_INFORMATION, </a:t>
            </a:r>
            <a:r>
              <a:rPr lang="en-US" sz="1200" dirty="0" err="1">
                <a:highlight>
                  <a:srgbClr val="FFFF00"/>
                </a:highlight>
                <a:latin typeface="Courier New" panose="02070309020205020404" pitchFamily="49" charset="0"/>
                <a:cs typeface="Courier New" panose="02070309020205020404" pitchFamily="49" charset="0"/>
              </a:rPr>
              <a:t>EaValueLength</a:t>
            </a:r>
            <a:r>
              <a:rPr lang="en-US" sz="1200" dirty="0">
                <a:highlight>
                  <a:srgbClr val="FFFF00"/>
                </a:highlight>
                <a:latin typeface="Courier New" panose="02070309020205020404" pitchFamily="49" charset="0"/>
                <a:cs typeface="Courier New" panose="02070309020205020404" pitchFamily="49" charset="0"/>
              </a:rPr>
              <a:t>) +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(ea_name2)-</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(char) +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(ea_data2),</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e.Flags</a:t>
            </a:r>
            <a:r>
              <a:rPr lang="en-US" sz="1200" dirty="0">
                <a:highlight>
                  <a:srgbClr val="C0C0C0"/>
                </a:highlight>
                <a:latin typeface="Courier New" panose="02070309020205020404" pitchFamily="49" charset="0"/>
                <a:cs typeface="Courier New" panose="02070309020205020404" pitchFamily="49" charset="0"/>
              </a:rPr>
              <a:t> = 2;</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e.EaNameLength</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(ea_name2)-</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e.EaValueLength</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(ea_data2);</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iffl</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copy_data</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e.EaName</a:t>
            </a:r>
            <a:r>
              <a:rPr lang="en-US" sz="1200" dirty="0">
                <a:highlight>
                  <a:srgbClr val="C0C0C0"/>
                </a:highlight>
                <a:latin typeface="Courier New" panose="02070309020205020404" pitchFamily="49" charset="0"/>
                <a:cs typeface="Courier New" panose="02070309020205020404" pitchFamily="49" charset="0"/>
              </a:rPr>
              <a:t>, ea_name2,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(ea_name2)-</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iffl</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copy_data</a:t>
            </a:r>
            <a:r>
              <a:rPr lang="en-US" sz="1200" dirty="0">
                <a:highlight>
                  <a:srgbClr val="C0C0C0"/>
                </a:highlight>
                <a:latin typeface="Courier New" panose="02070309020205020404" pitchFamily="49" charset="0"/>
                <a:cs typeface="Courier New" panose="02070309020205020404" pitchFamily="49" charset="0"/>
              </a:rPr>
              <a:t>(</a:t>
            </a:r>
            <a:r>
              <a:rPr lang="en-US" sz="1200" dirty="0" err="1">
                <a:highlight>
                  <a:srgbClr val="C0C0C0"/>
                </a:highlight>
                <a:latin typeface="Courier New" panose="02070309020205020404" pitchFamily="49" charset="0"/>
                <a:cs typeface="Courier New" panose="02070309020205020404" pitchFamily="49" charset="0"/>
              </a:rPr>
              <a:t>e.EaName</a:t>
            </a:r>
            <a:r>
              <a:rPr lang="en-US" sz="1200" dirty="0">
                <a:highlight>
                  <a:srgbClr val="C0C0C0"/>
                </a:highlight>
                <a:latin typeface="Courier New" panose="02070309020205020404" pitchFamily="49" charset="0"/>
                <a:cs typeface="Courier New" panose="02070309020205020404" pitchFamily="49" charset="0"/>
              </a:rPr>
              <a:t> +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(ea_name2)-</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(char), ea_data2,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(ea_data2));</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20709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a:xfrm>
            <a:off x="838200" y="114272"/>
            <a:ext cx="10515600" cy="1325563"/>
          </a:xfrm>
        </p:spPr>
        <p:txBody>
          <a:bodyPr/>
          <a:lstStyle/>
          <a:p>
            <a:r>
              <a:rPr lang="en-US" dirty="0"/>
              <a:t>Adding Element to Container</a:t>
            </a:r>
            <a:br>
              <a:rPr lang="en-US" dirty="0"/>
            </a:br>
            <a:r>
              <a:rPr lang="en-US" sz="2000" dirty="0"/>
              <a:t>(continued) Sample Code. </a:t>
            </a:r>
            <a:r>
              <a:rPr lang="en-US" sz="2000" b="1" dirty="0">
                <a:solidFill>
                  <a:schemeClr val="accent6">
                    <a:lumMod val="50000"/>
                  </a:schemeClr>
                </a:solidFill>
              </a:rPr>
              <a:t>Incapsulate size estimation and construction</a:t>
            </a:r>
            <a:endParaRPr lang="en-US" b="1" dirty="0">
              <a:solidFill>
                <a:schemeClr val="accent6">
                  <a:lumMod val="50000"/>
                </a:schemeClr>
              </a:solidFill>
            </a:endParaRP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453154" y="1403968"/>
            <a:ext cx="11498781" cy="5381204"/>
          </a:xfrm>
        </p:spPr>
        <p:txBody>
          <a:bodyPr>
            <a:normAutofit fontScale="92500" lnSpcReduction="10000"/>
          </a:bodyPr>
          <a:lstStyle/>
          <a:p>
            <a:pPr marL="0" indent="0">
              <a:spcBef>
                <a:spcPts val="0"/>
              </a:spcBef>
              <a:buNone/>
            </a:pPr>
            <a:r>
              <a:rPr lang="en-US" sz="1200" dirty="0" err="1">
                <a:latin typeface="Courier New" panose="02070309020205020404" pitchFamily="49" charset="0"/>
                <a:cs typeface="Courier New" panose="02070309020205020404" pitchFamily="49" charset="0"/>
              </a:rPr>
              <a:t>ea_iffl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eas</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ea_name0[] = "TEST_EA_0";</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eas.emplace_front</a:t>
            </a:r>
            <a:r>
              <a:rPr lang="en-US" sz="1200" dirty="0">
                <a:latin typeface="Courier New" panose="02070309020205020404" pitchFamily="49" charset="0"/>
                <a:cs typeface="Courier New" panose="02070309020205020404" pitchFamily="49" charset="0"/>
              </a:rPr>
              <a:t>(</a:t>
            </a:r>
            <a:r>
              <a:rPr lang="en-US" sz="1200" b="1" dirty="0" err="1">
                <a:solidFill>
                  <a:schemeClr val="accent6">
                    <a:lumMod val="50000"/>
                  </a:schemeClr>
                </a:solidFill>
                <a:highlight>
                  <a:srgbClr val="FFFF00"/>
                </a:highlight>
                <a:latin typeface="Courier New" panose="02070309020205020404" pitchFamily="49" charset="0"/>
                <a:cs typeface="Courier New" panose="02070309020205020404" pitchFamily="49" charset="0"/>
              </a:rPr>
              <a:t>estimate_size</a:t>
            </a:r>
            <a:r>
              <a:rPr lang="en-US" sz="1200" dirty="0">
                <a:highlight>
                  <a:srgbClr val="FFFF00"/>
                </a:highlight>
                <a:latin typeface="Courier New" panose="02070309020205020404" pitchFamily="49" charset="0"/>
                <a:cs typeface="Courier New" panose="02070309020205020404" pitchFamily="49" charset="0"/>
              </a:rPr>
              <a:t>(ea_name0),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b="1" dirty="0" err="1">
                <a:solidFill>
                  <a:schemeClr val="accent6">
                    <a:lumMod val="50000"/>
                  </a:schemeClr>
                </a:solidFill>
                <a:highlight>
                  <a:srgbClr val="C0C0C0"/>
                </a:highlight>
                <a:latin typeface="Courier New" panose="02070309020205020404" pitchFamily="49" charset="0"/>
                <a:cs typeface="Courier New" panose="02070309020205020404" pitchFamily="49" charset="0"/>
              </a:rPr>
              <a:t>construct_element</a:t>
            </a:r>
            <a:r>
              <a:rPr lang="en-US" sz="1200" dirty="0">
                <a:highlight>
                  <a:srgbClr val="C0C0C0"/>
                </a:highlight>
                <a:latin typeface="Courier New" panose="02070309020205020404" pitchFamily="49" charset="0"/>
                <a:cs typeface="Courier New" panose="02070309020205020404" pitchFamily="49" charset="0"/>
              </a:rPr>
              <a:t>(e,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0,</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ea_name0);</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ea_name1[] = "TEST_EA_1";</a:t>
            </a:r>
          </a:p>
          <a:p>
            <a:pPr marL="0" indent="0">
              <a:spcBef>
                <a:spcPts val="0"/>
              </a:spcBef>
              <a:buNone/>
            </a:pPr>
            <a:r>
              <a:rPr lang="en-US" sz="1200" dirty="0">
                <a:latin typeface="Courier New" panose="02070309020205020404" pitchFamily="49" charset="0"/>
                <a:cs typeface="Courier New" panose="02070309020205020404" pitchFamily="49" charset="0"/>
              </a:rPr>
              <a:t>char const ea_data1[] = {1,2,3};</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eas.emplace_back</a:t>
            </a:r>
            <a:r>
              <a:rPr lang="en-US" sz="1200" dirty="0">
                <a:latin typeface="Courier New" panose="02070309020205020404" pitchFamily="49" charset="0"/>
                <a:cs typeface="Courier New" panose="02070309020205020404" pitchFamily="49" charset="0"/>
              </a:rPr>
              <a:t>(</a:t>
            </a:r>
            <a:r>
              <a:rPr lang="en-US" sz="1200" b="1" dirty="0" err="1">
                <a:solidFill>
                  <a:schemeClr val="accent6">
                    <a:lumMod val="50000"/>
                  </a:schemeClr>
                </a:solidFill>
                <a:highlight>
                  <a:srgbClr val="FFFF00"/>
                </a:highlight>
                <a:latin typeface="Courier New" panose="02070309020205020404" pitchFamily="49" charset="0"/>
                <a:cs typeface="Courier New" panose="02070309020205020404" pitchFamily="49" charset="0"/>
              </a:rPr>
              <a:t>estimate_size</a:t>
            </a:r>
            <a:r>
              <a:rPr lang="en-US" sz="1200" dirty="0">
                <a:highlight>
                  <a:srgbClr val="FFFF00"/>
                </a:highlight>
                <a:latin typeface="Courier New" panose="02070309020205020404" pitchFamily="49" charset="0"/>
                <a:cs typeface="Courier New" panose="02070309020205020404" pitchFamily="49" charset="0"/>
              </a:rPr>
              <a:t>(ea_name1,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(ea_data1))</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b="1" dirty="0" err="1">
                <a:solidFill>
                  <a:schemeClr val="accent6">
                    <a:lumMod val="50000"/>
                  </a:schemeClr>
                </a:solidFill>
                <a:highlight>
                  <a:srgbClr val="C0C0C0"/>
                </a:highlight>
                <a:latin typeface="Courier New" panose="02070309020205020404" pitchFamily="49" charset="0"/>
                <a:cs typeface="Courier New" panose="02070309020205020404" pitchFamily="49" charset="0"/>
              </a:rPr>
              <a:t>construct_element</a:t>
            </a:r>
            <a:r>
              <a:rPr lang="en-US" sz="1200" dirty="0">
                <a:highlight>
                  <a:srgbClr val="C0C0C0"/>
                </a:highlight>
                <a:latin typeface="Courier New" panose="02070309020205020404" pitchFamily="49" charset="0"/>
                <a:cs typeface="Courier New" panose="02070309020205020404" pitchFamily="49" charset="0"/>
              </a:rPr>
              <a:t>(e,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ea_name1,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ea_data1,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(ea_data1));</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char const ea_name2[] = "TEST_EA_2";</a:t>
            </a:r>
          </a:p>
          <a:p>
            <a:pPr marL="0" indent="0">
              <a:spcBef>
                <a:spcPts val="0"/>
              </a:spcBef>
              <a:buNone/>
            </a:pPr>
            <a:r>
              <a:rPr lang="en-US" sz="1200" dirty="0">
                <a:latin typeface="Courier New" panose="02070309020205020404" pitchFamily="49" charset="0"/>
                <a:cs typeface="Courier New" panose="02070309020205020404" pitchFamily="49" charset="0"/>
              </a:rPr>
              <a:t>char const ea_data2[] = { 1,2,3,4,5,6,7,8,9,0xa,0xb,0xc,0xd,0xf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latin typeface="Courier New" panose="02070309020205020404" pitchFamily="49" charset="0"/>
                <a:cs typeface="Courier New" panose="02070309020205020404" pitchFamily="49" charset="0"/>
              </a:rPr>
              <a:t>eas.emplace_front</a:t>
            </a:r>
            <a:r>
              <a:rPr lang="en-US" sz="1200" dirty="0">
                <a:latin typeface="Courier New" panose="02070309020205020404" pitchFamily="49" charset="0"/>
                <a:cs typeface="Courier New" panose="02070309020205020404" pitchFamily="49" charset="0"/>
              </a:rPr>
              <a:t>(</a:t>
            </a:r>
            <a:r>
              <a:rPr lang="en-US" sz="1200" b="1" dirty="0" err="1">
                <a:solidFill>
                  <a:schemeClr val="accent6">
                    <a:lumMod val="50000"/>
                  </a:schemeClr>
                </a:solidFill>
                <a:highlight>
                  <a:srgbClr val="FFFF00"/>
                </a:highlight>
                <a:latin typeface="Courier New" panose="02070309020205020404" pitchFamily="49" charset="0"/>
                <a:cs typeface="Courier New" panose="02070309020205020404" pitchFamily="49" charset="0"/>
              </a:rPr>
              <a:t>estimate_size</a:t>
            </a:r>
            <a:r>
              <a:rPr lang="en-US" sz="1200" dirty="0">
                <a:highlight>
                  <a:srgbClr val="FFFF00"/>
                </a:highlight>
                <a:latin typeface="Courier New" panose="02070309020205020404" pitchFamily="49" charset="0"/>
                <a:cs typeface="Courier New" panose="02070309020205020404" pitchFamily="49" charset="0"/>
              </a:rPr>
              <a:t>(ea_name2, </a:t>
            </a:r>
            <a:r>
              <a:rPr lang="en-US" sz="1200" dirty="0" err="1">
                <a:highlight>
                  <a:srgbClr val="FFFF00"/>
                </a:highlight>
                <a:latin typeface="Courier New" panose="02070309020205020404" pitchFamily="49" charset="0"/>
                <a:cs typeface="Courier New" panose="02070309020205020404" pitchFamily="49" charset="0"/>
              </a:rPr>
              <a:t>sizeof</a:t>
            </a:r>
            <a:r>
              <a:rPr lang="en-US" sz="1200" dirty="0">
                <a:highlight>
                  <a:srgbClr val="FFFF00"/>
                </a:highlight>
                <a:latin typeface="Courier New" panose="02070309020205020404" pitchFamily="49" charset="0"/>
                <a:cs typeface="Courier New" panose="02070309020205020404" pitchFamily="49" charset="0"/>
              </a:rPr>
              <a:t>(ea_data2),</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a:highlight>
                  <a:srgbClr val="C0C0C0"/>
                </a:highlight>
                <a:latin typeface="Courier New" panose="02070309020205020404" pitchFamily="49" charset="0"/>
                <a:cs typeface="Courier New" panose="02070309020205020404" pitchFamily="49" charset="0"/>
              </a:rPr>
              <a:t>[&amp;](FILE_FULL_EA_INFORMATION &amp;e, size_t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noexcept</a:t>
            </a:r>
            <a:r>
              <a:rPr lang="en-US" sz="1200" dirty="0">
                <a:highlight>
                  <a:srgbClr val="C0C0C0"/>
                </a:highlight>
                <a:latin typeface="Courier New" panose="02070309020205020404" pitchFamily="49" charset="0"/>
                <a:cs typeface="Courier New" panose="02070309020205020404" pitchFamily="49" charset="0"/>
              </a:rPr>
              <a:t>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b="1" dirty="0" err="1">
                <a:solidFill>
                  <a:schemeClr val="accent6">
                    <a:lumMod val="50000"/>
                  </a:schemeClr>
                </a:solidFill>
                <a:highlight>
                  <a:srgbClr val="C0C0C0"/>
                </a:highlight>
                <a:latin typeface="Courier New" panose="02070309020205020404" pitchFamily="49" charset="0"/>
                <a:cs typeface="Courier New" panose="02070309020205020404" pitchFamily="49" charset="0"/>
              </a:rPr>
              <a:t>construct_element</a:t>
            </a:r>
            <a:r>
              <a:rPr lang="en-US" sz="1200" dirty="0">
                <a:highlight>
                  <a:srgbClr val="C0C0C0"/>
                </a:highlight>
                <a:latin typeface="Courier New" panose="02070309020205020404" pitchFamily="49" charset="0"/>
                <a:cs typeface="Courier New" panose="02070309020205020404" pitchFamily="49" charset="0"/>
              </a:rPr>
              <a:t>(e, </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new_element_size</a:t>
            </a:r>
            <a:r>
              <a:rPr lang="en-US" sz="1200" dirty="0">
                <a:highlight>
                  <a:srgbClr val="C0C0C0"/>
                </a:highlight>
                <a:latin typeface="Courier New" panose="02070309020205020404" pitchFamily="49" charset="0"/>
                <a:cs typeface="Courier New" panose="02070309020205020404" pitchFamily="49" charset="0"/>
              </a:rPr>
              <a:t>,</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0,</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ea_name2,</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ea_data2,</a:t>
            </a:r>
          </a:p>
          <a:p>
            <a:pPr marL="0" indent="0">
              <a:spcBef>
                <a:spcPts val="0"/>
              </a:spcBef>
              <a:buNone/>
            </a:pPr>
            <a:r>
              <a:rPr lang="en-US" sz="1200" dirty="0">
                <a:highlight>
                  <a:srgbClr val="C0C0C0"/>
                </a:highlight>
                <a:latin typeface="Courier New" panose="02070309020205020404" pitchFamily="49" charset="0"/>
                <a:cs typeface="Courier New" panose="02070309020205020404" pitchFamily="49" charset="0"/>
              </a:rPr>
              <a:t>                                       </a:t>
            </a:r>
            <a:r>
              <a:rPr lang="en-US" sz="1200" dirty="0" err="1">
                <a:highlight>
                  <a:srgbClr val="C0C0C0"/>
                </a:highlight>
                <a:latin typeface="Courier New" panose="02070309020205020404" pitchFamily="49" charset="0"/>
                <a:cs typeface="Courier New" panose="02070309020205020404" pitchFamily="49" charset="0"/>
              </a:rPr>
              <a:t>sizeof</a:t>
            </a:r>
            <a:r>
              <a:rPr lang="en-US" sz="1200" dirty="0">
                <a:highlight>
                  <a:srgbClr val="C0C0C0"/>
                </a:highlight>
                <a:latin typeface="Courier New" panose="02070309020205020404" pitchFamily="49" charset="0"/>
                <a:cs typeface="Courier New" panose="02070309020205020404" pitchFamily="49" charset="0"/>
              </a:rPr>
              <a:t>(ea_data2));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46994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Adding Element to Container</a:t>
            </a:r>
            <a:br>
              <a:rPr lang="en-US" dirty="0"/>
            </a:br>
            <a:r>
              <a:rPr lang="en-US" sz="2400" dirty="0"/>
              <a:t>Resulting Buffer</a:t>
            </a:r>
            <a:endParaRPr lang="en-US" dirty="0"/>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838200" y="1690688"/>
            <a:ext cx="9063078" cy="4292825"/>
          </a:xfrm>
        </p:spPr>
        <p:txBody>
          <a:bodyPr>
            <a:normAutofit/>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FILE_FULL_EA_INFORMATION[0] @ = 0x0x607000000100, buffer offset 0</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FILE_FULL_EA_INFORMATION[0].</a:t>
            </a:r>
            <a:r>
              <a:rPr lang="en-US" sz="1200" dirty="0" err="1">
                <a:latin typeface="Courier New" panose="02070309020205020404" pitchFamily="49" charset="0"/>
                <a:cs typeface="Courier New" panose="02070309020205020404" pitchFamily="49" charset="0"/>
              </a:rPr>
              <a:t>NextEntryOffset</a:t>
            </a:r>
            <a:r>
              <a:rPr lang="en-US" sz="1200" dirty="0">
                <a:latin typeface="Courier New" panose="02070309020205020404" pitchFamily="49" charset="0"/>
                <a:cs typeface="Courier New" panose="02070309020205020404" pitchFamily="49" charset="0"/>
              </a:rPr>
              <a:t> = 32</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FILE_FULL_EA_INFORMATION[0].Flags = 2</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FILE_FULL_EA_INFORMATION[0].</a:t>
            </a:r>
            <a:r>
              <a:rPr lang="en-US" sz="1200" dirty="0" err="1">
                <a:latin typeface="Courier New" panose="02070309020205020404" pitchFamily="49" charset="0"/>
                <a:cs typeface="Courier New" panose="02070309020205020404" pitchFamily="49" charset="0"/>
              </a:rPr>
              <a:t>EaNameLength</a:t>
            </a:r>
            <a:r>
              <a:rPr lang="en-US" sz="1200" dirty="0">
                <a:latin typeface="Courier New" panose="02070309020205020404" pitchFamily="49" charset="0"/>
                <a:cs typeface="Courier New" panose="02070309020205020404" pitchFamily="49" charset="0"/>
              </a:rPr>
              <a:t> = 9 "TEST_EA_2"</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FILE_FULL_EA_INFORMATION[0].</a:t>
            </a:r>
            <a:r>
              <a:rPr lang="en-US" sz="1200" dirty="0" err="1">
                <a:latin typeface="Courier New" panose="02070309020205020404" pitchFamily="49" charset="0"/>
                <a:cs typeface="Courier New" panose="02070309020205020404" pitchFamily="49" charset="0"/>
              </a:rPr>
              <a:t>EaValueLength</a:t>
            </a:r>
            <a:r>
              <a:rPr lang="en-US" sz="1200" dirty="0">
                <a:latin typeface="Courier New" panose="02070309020205020404" pitchFamily="49" charset="0"/>
                <a:cs typeface="Courier New" panose="02070309020205020404" pitchFamily="49" charset="0"/>
              </a:rPr>
              <a:t> = 0 123456789abcdf</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FILE_FULL_EA_INFORMATION[1] @ = 0x0x607000000120, buffer offset 32</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FILE_FULL_EA_INFORMATION[1].</a:t>
            </a:r>
            <a:r>
              <a:rPr lang="en-US" sz="1200" dirty="0" err="1">
                <a:latin typeface="Courier New" panose="02070309020205020404" pitchFamily="49" charset="0"/>
                <a:cs typeface="Courier New" panose="02070309020205020404" pitchFamily="49" charset="0"/>
              </a:rPr>
              <a:t>NextEntryOffset</a:t>
            </a:r>
            <a:r>
              <a:rPr lang="en-US" sz="1200" dirty="0">
                <a:latin typeface="Courier New" panose="02070309020205020404" pitchFamily="49" charset="0"/>
                <a:cs typeface="Courier New" panose="02070309020205020404" pitchFamily="49" charset="0"/>
              </a:rPr>
              <a:t> = 20</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FILE_FULL_EA_INFORMATION[1].Flags = 0</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FILE_FULL_EA_INFORMATION[1].</a:t>
            </a:r>
            <a:r>
              <a:rPr lang="en-US" sz="1200" dirty="0" err="1">
                <a:latin typeface="Courier New" panose="02070309020205020404" pitchFamily="49" charset="0"/>
                <a:cs typeface="Courier New" panose="02070309020205020404" pitchFamily="49" charset="0"/>
              </a:rPr>
              <a:t>EaNameLength</a:t>
            </a:r>
            <a:r>
              <a:rPr lang="en-US" sz="1200" dirty="0">
                <a:latin typeface="Courier New" panose="02070309020205020404" pitchFamily="49" charset="0"/>
                <a:cs typeface="Courier New" panose="02070309020205020404" pitchFamily="49" charset="0"/>
              </a:rPr>
              <a:t> = 9 "TEST_EA_0"</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FILE_FULL_EA_INFORMATION[1].</a:t>
            </a:r>
            <a:r>
              <a:rPr lang="en-US" sz="1200" dirty="0" err="1">
                <a:latin typeface="Courier New" panose="02070309020205020404" pitchFamily="49" charset="0"/>
                <a:cs typeface="Courier New" panose="02070309020205020404" pitchFamily="49" charset="0"/>
              </a:rPr>
              <a:t>EaValueLength</a:t>
            </a:r>
            <a:r>
              <a:rPr lang="en-US" sz="1200" dirty="0">
                <a:latin typeface="Courier New" panose="02070309020205020404" pitchFamily="49" charset="0"/>
                <a:cs typeface="Courier New" panose="02070309020205020404" pitchFamily="49" charset="0"/>
              </a:rPr>
              <a:t> = 0</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FILE_FULL_EA_INFORMATION[2] @ = 0x0x607000000134, buffer offset 52</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FILE_FULL_EA_INFORMATION[2].</a:t>
            </a:r>
            <a:r>
              <a:rPr lang="en-US" sz="1200" dirty="0" err="1">
                <a:latin typeface="Courier New" panose="02070309020205020404" pitchFamily="49" charset="0"/>
                <a:cs typeface="Courier New" panose="02070309020205020404" pitchFamily="49" charset="0"/>
              </a:rPr>
              <a:t>NextEntryOffset</a:t>
            </a:r>
            <a:r>
              <a:rPr lang="en-US" sz="1200" dirty="0">
                <a:latin typeface="Courier New" panose="02070309020205020404" pitchFamily="49" charset="0"/>
                <a:cs typeface="Courier New" panose="02070309020205020404" pitchFamily="49" charset="0"/>
              </a:rPr>
              <a:t> = 0</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FILE_FULL_EA_INFORMATION[2].Flags = 1</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FILE_FULL_EA_INFORMATION[2].</a:t>
            </a:r>
            <a:r>
              <a:rPr lang="en-US" sz="1200" dirty="0" err="1">
                <a:latin typeface="Courier New" panose="02070309020205020404" pitchFamily="49" charset="0"/>
                <a:cs typeface="Courier New" panose="02070309020205020404" pitchFamily="49" charset="0"/>
              </a:rPr>
              <a:t>EaNameLength</a:t>
            </a:r>
            <a:r>
              <a:rPr lang="en-US" sz="1200" dirty="0">
                <a:latin typeface="Courier New" panose="02070309020205020404" pitchFamily="49" charset="0"/>
                <a:cs typeface="Courier New" panose="02070309020205020404" pitchFamily="49" charset="0"/>
              </a:rPr>
              <a:t> = 9 "TEST_EA_1"</a:t>
            </a:r>
          </a:p>
          <a:p>
            <a:pPr marL="0" indent="0">
              <a:spcBef>
                <a:spcPts val="0"/>
              </a:spcBef>
              <a:buNone/>
            </a:pPr>
            <a:r>
              <a:rPr lang="en-US" sz="1200" dirty="0">
                <a:latin typeface="Courier New" panose="02070309020205020404" pitchFamily="49" charset="0"/>
                <a:cs typeface="Courier New" panose="02070309020205020404" pitchFamily="49" charset="0"/>
              </a:rPr>
              <a:t>FILE_FULL_EA_INFORMATION[2].</a:t>
            </a:r>
            <a:r>
              <a:rPr lang="en-US" sz="1200" dirty="0" err="1">
                <a:latin typeface="Courier New" panose="02070309020205020404" pitchFamily="49" charset="0"/>
                <a:cs typeface="Courier New" panose="02070309020205020404" pitchFamily="49" charset="0"/>
              </a:rPr>
              <a:t>EaValueLength</a:t>
            </a:r>
            <a:r>
              <a:rPr lang="en-US" sz="1200" dirty="0">
                <a:latin typeface="Courier New" panose="02070309020205020404" pitchFamily="49" charset="0"/>
                <a:cs typeface="Courier New" panose="02070309020205020404" pitchFamily="49" charset="0"/>
              </a:rPr>
              <a:t> = 3 123</a:t>
            </a:r>
          </a:p>
        </p:txBody>
      </p:sp>
    </p:spTree>
    <p:extLst>
      <p:ext uri="{BB962C8B-B14F-4D97-AF65-F5344CB8AC3E}">
        <p14:creationId xmlns:p14="http://schemas.microsoft.com/office/powerpoint/2010/main" val="175871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Modify File Extended Attributes</a:t>
            </a:r>
          </a:p>
        </p:txBody>
      </p:sp>
      <p:sp>
        <p:nvSpPr>
          <p:cNvPr id="28" name="TextBox 27">
            <a:extLst>
              <a:ext uri="{FF2B5EF4-FFF2-40B4-BE49-F238E27FC236}">
                <a16:creationId xmlns:a16="http://schemas.microsoft.com/office/drawing/2014/main" id="{7E6FDB60-6C69-4F9E-8538-CBCBC22E161C}"/>
              </a:ext>
            </a:extLst>
          </p:cNvPr>
          <p:cNvSpPr txBox="1"/>
          <p:nvPr/>
        </p:nvSpPr>
        <p:spPr>
          <a:xfrm>
            <a:off x="838200" y="1560904"/>
            <a:ext cx="8252700" cy="464742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ordia New" panose="020B0304020202020204" pitchFamily="34" charset="-34"/>
                <a:cs typeface="Cordia New" panose="020B0304020202020204" pitchFamily="34" charset="-34"/>
              </a:rPr>
              <a:t>Real life scenarios involve both query and set operation.</a:t>
            </a:r>
          </a:p>
          <a:p>
            <a:pPr marL="742950" lvl="1" indent="-285750">
              <a:buFont typeface="Arial" panose="020B0604020202020204" pitchFamily="34" charset="0"/>
              <a:buChar char="•"/>
            </a:pPr>
            <a:r>
              <a:rPr lang="en-US" sz="2800" dirty="0">
                <a:latin typeface="Cordia New" panose="020B0304020202020204" pitchFamily="34" charset="-34"/>
                <a:cs typeface="Cordia New" panose="020B0304020202020204" pitchFamily="34" charset="-34"/>
              </a:rPr>
              <a:t>Scenario1. Delete EA. </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Query EA buffer</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Find an EA by its name </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Remove EA from the buffer by shifting consequent elements to fill in the gap. Fix offset to next element when appropriate.</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Set EAs back</a:t>
            </a:r>
          </a:p>
          <a:p>
            <a:pPr marL="742950" lvl="1" indent="-285750">
              <a:buFont typeface="Arial" panose="020B0604020202020204" pitchFamily="34" charset="0"/>
              <a:buChar char="•"/>
            </a:pPr>
            <a:r>
              <a:rPr lang="en-US" sz="2800" dirty="0">
                <a:latin typeface="Cordia New" panose="020B0304020202020204" pitchFamily="34" charset="-34"/>
                <a:cs typeface="Cordia New" panose="020B0304020202020204" pitchFamily="34" charset="-34"/>
              </a:rPr>
              <a:t>Scenario2. Add EA. </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Query EA buffer. </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If EA exists, then update data. </a:t>
            </a:r>
          </a:p>
          <a:p>
            <a:pPr marL="1657350" lvl="3" indent="-285750">
              <a:buFont typeface="Arial" panose="020B0604020202020204" pitchFamily="34" charset="0"/>
              <a:buChar char="•"/>
            </a:pPr>
            <a:r>
              <a:rPr lang="en-US" sz="1600" dirty="0">
                <a:latin typeface="Cordia New" panose="020B0304020202020204" pitchFamily="34" charset="-34"/>
                <a:cs typeface="Cordia New" panose="020B0304020202020204" pitchFamily="34" charset="-34"/>
              </a:rPr>
              <a:t>New data might be larger or smaller comparing to the existing buffer. We need to shift consequent elements accordingly. </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If EA does not exist, then insert EA.</a:t>
            </a:r>
          </a:p>
          <a:p>
            <a:pPr marL="1200150" lvl="2" indent="-285750">
              <a:buFont typeface="Arial" panose="020B0604020202020204" pitchFamily="34" charset="0"/>
              <a:buChar char="•"/>
            </a:pPr>
            <a:r>
              <a:rPr lang="en-US" sz="2000" dirty="0">
                <a:latin typeface="Cordia New" panose="020B0304020202020204" pitchFamily="34" charset="-34"/>
                <a:cs typeface="Cordia New" panose="020B0304020202020204" pitchFamily="34" charset="-34"/>
              </a:rPr>
              <a:t>Set EAs back</a:t>
            </a:r>
          </a:p>
        </p:txBody>
      </p:sp>
    </p:spTree>
    <p:extLst>
      <p:ext uri="{BB962C8B-B14F-4D97-AF65-F5344CB8AC3E}">
        <p14:creationId xmlns:p14="http://schemas.microsoft.com/office/powerpoint/2010/main" val="1097884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Adding Elements to Flat Forward List Over Input Buffer not Owned by the </a:t>
            </a:r>
            <a:r>
              <a:rPr lang="en-US" dirty="0" err="1"/>
              <a:t>Calee</a:t>
            </a:r>
            <a:r>
              <a:rPr lang="en-US" dirty="0"/>
              <a:t>.</a:t>
            </a:r>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173979" y="1690688"/>
            <a:ext cx="11429999" cy="4843631"/>
          </a:xfrm>
        </p:spPr>
        <p:txBody>
          <a:bodyPr>
            <a:normAutofit lnSpcReduction="10000"/>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unsigned short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0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server_api_call</a:t>
            </a:r>
            <a:r>
              <a:rPr lang="en-US" sz="1200" b="1" dirty="0">
                <a:latin typeface="Courier New" panose="02070309020205020404" pitchFamily="49" charset="0"/>
                <a:cs typeface="Courier New" panose="02070309020205020404" pitchFamily="49" charset="0"/>
              </a:rPr>
              <a:t>(</a:t>
            </a:r>
            <a:r>
              <a:rPr lang="en-US" sz="1200" b="1" dirty="0">
                <a:solidFill>
                  <a:schemeClr val="accent6">
                    <a:lumMod val="50000"/>
                  </a:schemeClr>
                </a:solidFill>
                <a:latin typeface="Courier New" panose="02070309020205020404" pitchFamily="49" charset="0"/>
                <a:cs typeface="Courier New" panose="02070309020205020404" pitchFamily="49" charset="0"/>
              </a:rPr>
              <a:t>char *buffer, size_t *</a:t>
            </a:r>
            <a:r>
              <a:rPr lang="en-US" sz="1200" b="1" dirty="0" err="1">
                <a:solidFill>
                  <a:schemeClr val="accent6">
                    <a:lumMod val="50000"/>
                  </a:schemeClr>
                </a:solidFill>
                <a:latin typeface="Courier New" panose="02070309020205020404" pitchFamily="49" charset="0"/>
                <a:cs typeface="Courier New" panose="02070309020205020404" pitchFamily="49" charset="0"/>
              </a:rPr>
              <a:t>buffer_size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noexcept</a:t>
            </a:r>
            <a:r>
              <a:rPr lang="en-US" sz="1200" b="1"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bool result{ false };</a:t>
            </a:r>
          </a:p>
          <a:p>
            <a:pPr marL="0" indent="0">
              <a:spcBef>
                <a:spcPts val="0"/>
              </a:spcBef>
              <a:buNone/>
            </a:pPr>
            <a:r>
              <a:rPr lang="en-US" sz="1200" dirty="0">
                <a:latin typeface="Courier New" panose="02070309020205020404" pitchFamily="49" charset="0"/>
                <a:cs typeface="Courier New" panose="02070309020205020404" pitchFamily="49" charset="0"/>
              </a:rPr>
              <a:t>    if (!buffer ||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result;</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solidFill>
                  <a:schemeClr val="accent2">
                    <a:lumMod val="75000"/>
                  </a:schemeClr>
                </a:solidFill>
                <a:latin typeface="Courier New" panose="02070309020205020404" pitchFamily="49" charset="0"/>
                <a:cs typeface="Courier New" panose="02070309020205020404" pitchFamily="49" charset="0"/>
              </a:rPr>
              <a:t>iffl</a:t>
            </a:r>
            <a:r>
              <a:rPr lang="en-US" sz="1200" dirty="0">
                <a:solidFill>
                  <a:schemeClr val="accent2">
                    <a:lumMod val="75000"/>
                  </a:schemeClr>
                </a:solidFill>
                <a:latin typeface="Courier New" panose="02070309020205020404" pitchFamily="49" charset="0"/>
                <a:cs typeface="Courier New" panose="02070309020205020404" pitchFamily="49" charset="0"/>
              </a:rPr>
              <a:t>::</a:t>
            </a:r>
            <a:r>
              <a:rPr lang="en-US" sz="1200" dirty="0" err="1">
                <a:solidFill>
                  <a:schemeClr val="accent2">
                    <a:lumMod val="75000"/>
                  </a:schemeClr>
                </a:solidFill>
                <a:latin typeface="Courier New" panose="02070309020205020404" pitchFamily="49" charset="0"/>
                <a:cs typeface="Courier New" panose="02070309020205020404" pitchFamily="49" charset="0"/>
              </a:rPr>
              <a:t>input_buffer_memory_resource</a:t>
            </a:r>
            <a:r>
              <a:rPr lang="en-US" sz="1200" dirty="0">
                <a:solidFill>
                  <a:schemeClr val="accent2">
                    <a:lumMod val="75000"/>
                  </a:schemeClr>
                </a:solidFill>
                <a:latin typeface="Courier New" panose="02070309020205020404" pitchFamily="49" charset="0"/>
                <a:cs typeface="Courier New" panose="02070309020205020404" pitchFamily="49" charset="0"/>
              </a:rPr>
              <a:t> </a:t>
            </a:r>
            <a:r>
              <a:rPr lang="en-US" sz="1200" dirty="0" err="1">
                <a:solidFill>
                  <a:schemeClr val="accent2">
                    <a:lumMod val="75000"/>
                  </a:schemeClr>
                </a:solidFill>
                <a:latin typeface="Courier New" panose="02070309020205020404" pitchFamily="49" charset="0"/>
                <a:cs typeface="Courier New" panose="02070309020205020404" pitchFamily="49" charset="0"/>
              </a:rPr>
              <a:t>input_buffer</a:t>
            </a:r>
            <a:r>
              <a:rPr lang="en-US" sz="1200" dirty="0">
                <a:solidFill>
                  <a:schemeClr val="accent2">
                    <a:lumMod val="75000"/>
                  </a:schemeClr>
                </a:solidFill>
                <a:latin typeface="Courier New" panose="02070309020205020404" pitchFamily="49" charset="0"/>
                <a:cs typeface="Courier New" panose="02070309020205020404" pitchFamily="49" charset="0"/>
              </a:rPr>
              <a:t>{</a:t>
            </a:r>
            <a:r>
              <a:rPr lang="en-US" sz="1200" b="1" dirty="0" err="1">
                <a:solidFill>
                  <a:schemeClr val="accent2">
                    <a:lumMod val="75000"/>
                  </a:schemeClr>
                </a:solidFill>
                <a:latin typeface="Courier New" panose="02070309020205020404" pitchFamily="49" charset="0"/>
                <a:cs typeface="Courier New" panose="02070309020205020404" pitchFamily="49" charset="0"/>
              </a:rPr>
              <a:t>reinterpret_cast</a:t>
            </a:r>
            <a:r>
              <a:rPr lang="en-US" sz="1200" b="1" dirty="0">
                <a:solidFill>
                  <a:schemeClr val="accent2">
                    <a:lumMod val="75000"/>
                  </a:schemeClr>
                </a:solidFill>
                <a:latin typeface="Courier New" panose="02070309020205020404" pitchFamily="49" charset="0"/>
                <a:cs typeface="Courier New" panose="02070309020205020404" pitchFamily="49" charset="0"/>
              </a:rPr>
              <a:t>&lt;void *&gt;(buffer), *</a:t>
            </a:r>
            <a:r>
              <a:rPr lang="en-US" sz="1200" b="1" dirty="0" err="1">
                <a:solidFill>
                  <a:schemeClr val="accent2">
                    <a:lumMod val="75000"/>
                  </a:schemeClr>
                </a:solidFill>
                <a:latin typeface="Courier New" panose="02070309020205020404" pitchFamily="49" charset="0"/>
                <a:cs typeface="Courier New" panose="02070309020205020404" pitchFamily="49" charset="0"/>
              </a:rPr>
              <a:t>buffer_size</a:t>
            </a:r>
            <a:r>
              <a:rPr lang="en-US" sz="1200" dirty="0">
                <a:solidFill>
                  <a:schemeClr val="accent2">
                    <a:lumMod val="7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200" dirty="0">
              <a:solidFill>
                <a:schemeClr val="accent6">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solidFill>
                  <a:schemeClr val="accent2">
                    <a:lumMod val="75000"/>
                  </a:schemeClr>
                </a:solidFill>
                <a:latin typeface="Courier New" panose="02070309020205020404" pitchFamily="49" charset="0"/>
                <a:cs typeface="Courier New" panose="02070309020205020404" pitchFamily="49" charset="0"/>
              </a:rPr>
              <a:t>char_array_list</a:t>
            </a:r>
            <a:r>
              <a:rPr lang="en-US" sz="1200" b="1" dirty="0">
                <a:solidFill>
                  <a:schemeClr val="accent2">
                    <a:lumMod val="75000"/>
                  </a:schemeClr>
                </a:solidFill>
                <a:latin typeface="Courier New" panose="02070309020205020404" pitchFamily="49" charset="0"/>
                <a:cs typeface="Courier New" panose="02070309020205020404" pitchFamily="49" charset="0"/>
              </a:rPr>
              <a:t> </a:t>
            </a:r>
            <a:r>
              <a:rPr lang="en-US" sz="1200" dirty="0">
                <a:solidFill>
                  <a:schemeClr val="accent2">
                    <a:lumMod val="75000"/>
                  </a:schemeClr>
                </a:solidFill>
                <a:latin typeface="Courier New" panose="02070309020205020404" pitchFamily="49" charset="0"/>
                <a:cs typeface="Courier New" panose="02070309020205020404" pitchFamily="49" charset="0"/>
              </a:rPr>
              <a:t>data{ &amp;</a:t>
            </a:r>
            <a:r>
              <a:rPr lang="en-US" sz="1200" dirty="0" err="1">
                <a:solidFill>
                  <a:schemeClr val="accent2">
                    <a:lumMod val="75000"/>
                  </a:schemeClr>
                </a:solidFill>
                <a:latin typeface="Courier New" panose="02070309020205020404" pitchFamily="49" charset="0"/>
                <a:cs typeface="Courier New" panose="02070309020205020404" pitchFamily="49" charset="0"/>
              </a:rPr>
              <a:t>input_buffer</a:t>
            </a:r>
            <a:r>
              <a:rPr lang="en-US" sz="1200" dirty="0">
                <a:solidFill>
                  <a:schemeClr val="accent2">
                    <a:lumMod val="75000"/>
                  </a:schemeClr>
                </a:solidFill>
                <a:latin typeface="Courier New" panose="02070309020205020404" pitchFamily="49" charset="0"/>
                <a:cs typeface="Courier New" panose="02070309020205020404" pitchFamily="49" charset="0"/>
              </a:rPr>
              <a:t> }; // &lt;&lt;&lt; Instance with PMR </a:t>
            </a:r>
            <a:r>
              <a:rPr lang="en-US" sz="1200" dirty="0" err="1">
                <a:solidFill>
                  <a:schemeClr val="accent2">
                    <a:lumMod val="75000"/>
                  </a:schemeClr>
                </a:solidFill>
                <a:latin typeface="Courier New" panose="02070309020205020404" pitchFamily="49" charset="0"/>
                <a:cs typeface="Courier New" panose="02070309020205020404" pitchFamily="49" charset="0"/>
              </a:rPr>
              <a:t>alocator</a:t>
            </a:r>
            <a:endParaRPr lang="en-US" sz="1200" dirty="0">
              <a:solidFill>
                <a:schemeClr val="accent2">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US" sz="1200" dirty="0">
                <a:solidFill>
                  <a:schemeClr val="accent2">
                    <a:lumMod val="75000"/>
                  </a:schemeClr>
                </a:solidFill>
                <a:latin typeface="Courier New" panose="02070309020205020404" pitchFamily="49" charset="0"/>
                <a:cs typeface="Courier New" panose="02070309020205020404" pitchFamily="49" charset="0"/>
              </a:rPr>
              <a:t>    </a:t>
            </a:r>
            <a:r>
              <a:rPr lang="en-US" sz="1200" dirty="0" err="1">
                <a:solidFill>
                  <a:schemeClr val="accent2">
                    <a:lumMod val="75000"/>
                  </a:schemeClr>
                </a:solidFill>
                <a:latin typeface="Courier New" panose="02070309020205020404" pitchFamily="49" charset="0"/>
                <a:cs typeface="Courier New" panose="02070309020205020404" pitchFamily="49" charset="0"/>
              </a:rPr>
              <a:t>data.</a:t>
            </a:r>
            <a:r>
              <a:rPr lang="en-US" sz="1200" b="1" dirty="0" err="1">
                <a:solidFill>
                  <a:schemeClr val="accent2">
                    <a:lumMod val="75000"/>
                  </a:schemeClr>
                </a:solidFill>
                <a:latin typeface="Courier New" panose="02070309020205020404" pitchFamily="49" charset="0"/>
                <a:cs typeface="Courier New" panose="02070309020205020404" pitchFamily="49" charset="0"/>
              </a:rPr>
              <a:t>resize_buffer</a:t>
            </a:r>
            <a:r>
              <a:rPr lang="en-US" sz="1200" dirty="0">
                <a:solidFill>
                  <a:schemeClr val="accent2">
                    <a:lumMod val="75000"/>
                  </a:schemeClr>
                </a:solidFill>
                <a:latin typeface="Courier New" panose="02070309020205020404" pitchFamily="49" charset="0"/>
                <a:cs typeface="Courier New" panose="02070309020205020404" pitchFamily="49" charset="0"/>
              </a:rPr>
              <a:t>(*</a:t>
            </a:r>
            <a:r>
              <a:rPr lang="en-US" sz="1200" b="1" dirty="0" err="1">
                <a:solidFill>
                  <a:schemeClr val="accent2">
                    <a:lumMod val="75000"/>
                  </a:schemeClr>
                </a:solidFill>
                <a:latin typeface="Courier New" panose="02070309020205020404" pitchFamily="49" charset="0"/>
                <a:cs typeface="Courier New" panose="02070309020205020404" pitchFamily="49" charset="0"/>
              </a:rPr>
              <a:t>buffer_size</a:t>
            </a:r>
            <a:r>
              <a:rPr lang="en-US" sz="1200" dirty="0">
                <a:solidFill>
                  <a:schemeClr val="accent2">
                    <a:lumMod val="7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for (;;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size_t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char_array_list</a:t>
            </a:r>
            <a:r>
              <a:rPr lang="en-US" sz="1200" dirty="0">
                <a:latin typeface="Courier New" panose="02070309020205020404" pitchFamily="49" charset="0"/>
                <a:cs typeface="Courier New" panose="02070309020205020404" pitchFamily="49" charset="0"/>
              </a:rPr>
              <a:t>::traits::</a:t>
            </a:r>
            <a:r>
              <a:rPr lang="en-US" sz="1200" dirty="0" err="1">
                <a:latin typeface="Courier New" panose="02070309020205020404" pitchFamily="49" charset="0"/>
                <a:cs typeface="Courier New" panose="02070309020205020404" pitchFamily="49" charset="0"/>
              </a:rPr>
              <a:t>minimum_size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char_array_list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value_type</a:t>
            </a:r>
            <a:r>
              <a:rPr lang="en-US" sz="1200" dirty="0">
                <a:latin typeface="Courier New" panose="02070309020205020404" pitchFamily="49" charset="0"/>
                <a:cs typeface="Courier New" panose="02070309020205020404" pitchFamily="49" charset="0"/>
              </a:rPr>
              <a:t>::type) };</a:t>
            </a:r>
          </a:p>
          <a:p>
            <a:pPr marL="0" indent="0">
              <a:spcBef>
                <a:spcPts val="0"/>
              </a:spcBef>
              <a:buNone/>
            </a:pPr>
            <a:r>
              <a:rPr lang="en-US" sz="1200"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data.try_emplace_back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char_array_list_entry</a:t>
            </a:r>
            <a:r>
              <a:rPr lang="en-US" sz="1200" dirty="0">
                <a:latin typeface="Courier New" panose="02070309020205020404" pitchFamily="49" charset="0"/>
                <a:cs typeface="Courier New" panose="02070309020205020404" pitchFamily="49" charset="0"/>
              </a:rPr>
              <a:t> &amp;e, size_t </a:t>
            </a:r>
            <a:r>
              <a:rPr lang="en-US" sz="1200" dirty="0" err="1">
                <a:latin typeface="Courier New" panose="02070309020205020404" pitchFamily="49" charset="0"/>
                <a:cs typeface="Courier New" panose="02070309020205020404" pitchFamily="49" charset="0"/>
              </a:rPr>
              <a:t>element_size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e.length</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std::fill(</a:t>
            </a:r>
            <a:r>
              <a:rPr lang="en-US" sz="1200" dirty="0" err="1">
                <a:latin typeface="Courier New" panose="02070309020205020404" pitchFamily="49" charset="0"/>
                <a:cs typeface="Courier New" panose="02070309020205020404" pitchFamily="49" charset="0"/>
              </a:rPr>
              <a:t>e.arr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e.arr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e.length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static_cast</a:t>
            </a:r>
            <a:r>
              <a:rPr lang="en-US" sz="1200" dirty="0">
                <a:latin typeface="Courier New" panose="02070309020205020404" pitchFamily="49" charset="0"/>
                <a:cs typeface="Courier New" panose="02070309020205020404" pitchFamily="49" charset="0"/>
              </a:rPr>
              <a:t>&lt;char&gt;(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spcBef>
                <a:spcPts val="0"/>
              </a:spcBef>
              <a:buNone/>
            </a:pPr>
            <a:r>
              <a:rPr lang="en-US" sz="1200" dirty="0">
                <a:latin typeface="Courier New" panose="02070309020205020404" pitchFamily="49" charset="0"/>
                <a:cs typeface="Courier New" panose="02070309020205020404" pitchFamily="49" charset="0"/>
              </a:rPr>
              <a:t>                                    }))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a:t>
            </a:r>
            <a:r>
              <a:rPr lang="en-US" sz="1200" b="1" dirty="0" err="1">
                <a:latin typeface="Courier New" panose="02070309020205020404" pitchFamily="49" charset="0"/>
                <a:cs typeface="Courier New" panose="02070309020205020404" pitchFamily="49" charset="0"/>
              </a:rPr>
              <a:t>fill_padding</a:t>
            </a:r>
            <a:r>
              <a:rPr lang="en-US" sz="1200" dirty="0">
                <a:latin typeface="Courier New" panose="02070309020205020404" pitchFamily="49" charset="0"/>
                <a:cs typeface="Courier New" panose="02070309020205020404" pitchFamily="49" charset="0"/>
              </a:rPr>
              <a:t>(); //optional</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data.</a:t>
            </a:r>
            <a:r>
              <a:rPr lang="en-US" sz="1200" b="1" dirty="0" err="1">
                <a:latin typeface="Courier New" panose="02070309020205020404" pitchFamily="49" charset="0"/>
                <a:cs typeface="Courier New" panose="02070309020205020404" pitchFamily="49" charset="0"/>
              </a:rPr>
              <a:t>used_capacity</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break;</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result = true;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result;</a:t>
            </a:r>
          </a:p>
          <a:p>
            <a:pPr marL="0" indent="0">
              <a:spcBef>
                <a:spcPts val="0"/>
              </a:spcBef>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1765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Passing Buffer Ownership Across C Interface Avoiding Extra Copy. </a:t>
            </a:r>
            <a:r>
              <a:rPr lang="en-US" sz="2400" dirty="0"/>
              <a:t>Server Implementation</a:t>
            </a:r>
            <a:endParaRPr lang="en-US" dirty="0"/>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173979" y="1690688"/>
            <a:ext cx="11429999" cy="4843631"/>
          </a:xfrm>
        </p:spPr>
        <p:txBody>
          <a:bodyPr>
            <a:normAutofit/>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solidFill>
                  <a:schemeClr val="accent6">
                    <a:lumMod val="75000"/>
                  </a:schemeClr>
                </a:solidFill>
                <a:latin typeface="Courier New" panose="02070309020205020404" pitchFamily="49" charset="0"/>
                <a:cs typeface="Courier New" panose="02070309020205020404" pitchFamily="49" charset="0"/>
              </a:rPr>
              <a:t>iffl</a:t>
            </a:r>
            <a:r>
              <a:rPr lang="en-US" sz="1200" b="1" dirty="0">
                <a:solidFill>
                  <a:schemeClr val="accent6">
                    <a:lumMod val="75000"/>
                  </a:schemeClr>
                </a:solidFill>
                <a:latin typeface="Courier New" panose="02070309020205020404" pitchFamily="49" charset="0"/>
                <a:cs typeface="Courier New" panose="02070309020205020404" pitchFamily="49" charset="0"/>
              </a:rPr>
              <a:t>::</a:t>
            </a:r>
            <a:r>
              <a:rPr lang="en-US" sz="1200" b="1" dirty="0" err="1">
                <a:solidFill>
                  <a:schemeClr val="accent6">
                    <a:lumMod val="75000"/>
                  </a:schemeClr>
                </a:solidFill>
                <a:latin typeface="Courier New" panose="02070309020205020404" pitchFamily="49" charset="0"/>
                <a:cs typeface="Courier New" panose="02070309020205020404" pitchFamily="49" charset="0"/>
              </a:rPr>
              <a:t>debug_memory_resource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global_memory_resource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bool </a:t>
            </a:r>
            <a:r>
              <a:rPr lang="en-US" sz="1200" b="1" dirty="0" err="1">
                <a:latin typeface="Courier New" panose="02070309020205020404" pitchFamily="49" charset="0"/>
                <a:cs typeface="Courier New" panose="02070309020205020404" pitchFamily="49" charset="0"/>
              </a:rPr>
              <a:t>server_api_call</a:t>
            </a:r>
            <a:r>
              <a:rPr lang="en-US" sz="1200" dirty="0">
                <a:latin typeface="Courier New" panose="02070309020205020404" pitchFamily="49" charset="0"/>
                <a:cs typeface="Courier New" panose="02070309020205020404" pitchFamily="49" charset="0"/>
              </a:rPr>
              <a:t>(char **buffer, size_t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noexcept</a:t>
            </a: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if (!buffer ||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false;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try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char_array_list</a:t>
            </a:r>
            <a:r>
              <a:rPr lang="en-US" sz="1200" b="1" dirty="0">
                <a:solidFill>
                  <a:schemeClr val="accent6">
                    <a:lumMod val="75000"/>
                  </a:schemeClr>
                </a:solidFill>
                <a:latin typeface="Courier New" panose="02070309020205020404" pitchFamily="49" charset="0"/>
                <a:cs typeface="Courier New" panose="02070309020205020404" pitchFamily="49" charset="0"/>
              </a:rPr>
              <a:t> data{ &amp;</a:t>
            </a:r>
            <a:r>
              <a:rPr lang="en-US" sz="1200" b="1" dirty="0" err="1">
                <a:solidFill>
                  <a:schemeClr val="accent6">
                    <a:lumMod val="75000"/>
                  </a:schemeClr>
                </a:solidFill>
                <a:latin typeface="Courier New" panose="02070309020205020404" pitchFamily="49" charset="0"/>
                <a:cs typeface="Courier New" panose="02070309020205020404" pitchFamily="49" charset="0"/>
              </a:rPr>
              <a:t>global_memory_resource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a:t>
            </a:r>
            <a:r>
              <a:rPr lang="en-US" sz="1200" b="1" dirty="0" err="1">
                <a:latin typeface="Courier New" panose="02070309020205020404" pitchFamily="49" charset="0"/>
                <a:cs typeface="Courier New" panose="02070309020205020404" pitchFamily="49" charset="0"/>
              </a:rPr>
              <a:t>emplace_back</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iffl</a:t>
            </a:r>
            <a:r>
              <a:rPr lang="en-US" sz="1200" b="1" dirty="0">
                <a:solidFill>
                  <a:schemeClr val="accent6">
                    <a:lumMod val="75000"/>
                  </a:schemeClr>
                </a:solidFill>
                <a:latin typeface="Courier New" panose="02070309020205020404" pitchFamily="49" charset="0"/>
                <a:cs typeface="Courier New" panose="02070309020205020404" pitchFamily="49" charset="0"/>
              </a:rPr>
              <a:t>::</a:t>
            </a:r>
            <a:r>
              <a:rPr lang="en-US" sz="1200" b="1" dirty="0" err="1">
                <a:solidFill>
                  <a:schemeClr val="accent6">
                    <a:lumMod val="75000"/>
                  </a:schemeClr>
                </a:solidFill>
                <a:latin typeface="Courier New" panose="02070309020205020404" pitchFamily="49" charset="0"/>
                <a:cs typeface="Courier New" panose="02070309020205020404" pitchFamily="49" charset="0"/>
              </a:rPr>
              <a:t>buffer_ref</a:t>
            </a: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detached_buffer</a:t>
            </a: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data.detach</a:t>
            </a:r>
            <a:r>
              <a:rPr lang="en-US" sz="1200" b="1" dirty="0">
                <a:solidFill>
                  <a:schemeClr val="accent6">
                    <a:lumMod val="75000"/>
                  </a:schemeClr>
                </a:solidFill>
                <a:latin typeface="Courier New" panose="02070309020205020404" pitchFamily="49" charset="0"/>
                <a:cs typeface="Courier New" panose="02070309020205020404" pitchFamily="49" charset="0"/>
              </a:rPr>
              <a:t>() };</a:t>
            </a:r>
          </a:p>
          <a:p>
            <a:pPr marL="0" indent="0">
              <a:spcBef>
                <a:spcPts val="0"/>
              </a:spcBef>
              <a:buNone/>
            </a:pPr>
            <a:r>
              <a:rPr lang="en-US" sz="1200" b="1" dirty="0">
                <a:solidFill>
                  <a:schemeClr val="accent6">
                    <a:lumMod val="75000"/>
                  </a:schemeClr>
                </a:solidFill>
                <a:latin typeface="Courier New" panose="02070309020205020404" pitchFamily="49" charset="0"/>
                <a:cs typeface="Courier New" panose="02070309020205020404" pitchFamily="49" charset="0"/>
              </a:rPr>
              <a:t>        *buffer = </a:t>
            </a:r>
            <a:r>
              <a:rPr lang="en-US" sz="1200" b="1" dirty="0" err="1">
                <a:solidFill>
                  <a:schemeClr val="accent6">
                    <a:lumMod val="75000"/>
                  </a:schemeClr>
                </a:solidFill>
                <a:latin typeface="Courier New" panose="02070309020205020404" pitchFamily="49" charset="0"/>
                <a:cs typeface="Courier New" panose="02070309020205020404" pitchFamily="49" charset="0"/>
              </a:rPr>
              <a:t>detached_buffer.begin</a:t>
            </a:r>
            <a:r>
              <a:rPr lang="en-US" sz="1200" b="1" dirty="0">
                <a:solidFill>
                  <a:schemeClr val="accent6">
                    <a:lumMod val="75000"/>
                  </a:schemeClr>
                </a:solidFill>
                <a:latin typeface="Courier New" panose="02070309020205020404" pitchFamily="49" charset="0"/>
                <a:cs typeface="Courier New" panose="02070309020205020404" pitchFamily="49" charset="0"/>
              </a:rPr>
              <a:t>;</a:t>
            </a:r>
          </a:p>
          <a:p>
            <a:pPr marL="0" indent="0">
              <a:spcBef>
                <a:spcPts val="0"/>
              </a:spcBef>
              <a:buNone/>
            </a:pP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buffer_size</a:t>
            </a:r>
            <a:r>
              <a:rPr lang="en-US" sz="1200" b="1" dirty="0">
                <a:solidFill>
                  <a:schemeClr val="accent6">
                    <a:lumMod val="75000"/>
                  </a:schemeClr>
                </a:solidFill>
                <a:latin typeface="Courier New" panose="02070309020205020404" pitchFamily="49" charset="0"/>
                <a:cs typeface="Courier New" panose="02070309020205020404" pitchFamily="49" charset="0"/>
              </a:rPr>
              <a:t> = </a:t>
            </a:r>
            <a:r>
              <a:rPr lang="en-US" sz="1200" b="1" dirty="0" err="1">
                <a:solidFill>
                  <a:schemeClr val="accent6">
                    <a:lumMod val="75000"/>
                  </a:schemeClr>
                </a:solidFill>
                <a:latin typeface="Courier New" panose="02070309020205020404" pitchFamily="49" charset="0"/>
                <a:cs typeface="Courier New" panose="02070309020205020404" pitchFamily="49" charset="0"/>
              </a:rPr>
              <a:t>detached_buffer.size</a:t>
            </a:r>
            <a:r>
              <a:rPr lang="en-US" sz="1200" b="1" dirty="0">
                <a:solidFill>
                  <a:schemeClr val="accent6">
                    <a:lumMod val="7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 catch (...) {</a:t>
            </a:r>
          </a:p>
          <a:p>
            <a:pPr marL="0" indent="0">
              <a:spcBef>
                <a:spcPts val="0"/>
              </a:spcBef>
              <a:buNone/>
            </a:pPr>
            <a:r>
              <a:rPr lang="en-US" sz="1200" dirty="0">
                <a:latin typeface="Courier New" panose="02070309020205020404" pitchFamily="49" charset="0"/>
                <a:cs typeface="Courier New" panose="02070309020205020404" pitchFamily="49" charset="0"/>
              </a:rPr>
              <a:t>        return false;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return true;</a:t>
            </a:r>
          </a:p>
          <a:p>
            <a:pPr marL="0" indent="0">
              <a:spcBef>
                <a:spcPts val="0"/>
              </a:spcBef>
              <a:buNone/>
            </a:pP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10297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625-D59E-4256-8B70-FAAE1B0107B3}"/>
              </a:ext>
            </a:extLst>
          </p:cNvPr>
          <p:cNvSpPr>
            <a:spLocks noGrp="1"/>
          </p:cNvSpPr>
          <p:nvPr>
            <p:ph type="title"/>
          </p:nvPr>
        </p:nvSpPr>
        <p:spPr/>
        <p:txBody>
          <a:bodyPr/>
          <a:lstStyle/>
          <a:p>
            <a:r>
              <a:rPr lang="en-US" dirty="0"/>
              <a:t>Passing Buffer Ownership Across C Interface Avoiding Extra Copy. </a:t>
            </a:r>
            <a:r>
              <a:rPr lang="en-US" sz="2400" dirty="0"/>
              <a:t>Client Implementation</a:t>
            </a:r>
            <a:endParaRPr lang="en-US" dirty="0"/>
          </a:p>
        </p:txBody>
      </p:sp>
      <p:sp>
        <p:nvSpPr>
          <p:cNvPr id="4" name="Content Placeholder 2">
            <a:extLst>
              <a:ext uri="{FF2B5EF4-FFF2-40B4-BE49-F238E27FC236}">
                <a16:creationId xmlns:a16="http://schemas.microsoft.com/office/drawing/2014/main" id="{5728A902-DC6E-4DFA-A670-A44632585928}"/>
              </a:ext>
            </a:extLst>
          </p:cNvPr>
          <p:cNvSpPr>
            <a:spLocks noGrp="1"/>
          </p:cNvSpPr>
          <p:nvPr>
            <p:ph idx="1"/>
          </p:nvPr>
        </p:nvSpPr>
        <p:spPr>
          <a:xfrm>
            <a:off x="173979" y="1690688"/>
            <a:ext cx="11429999" cy="4843631"/>
          </a:xfrm>
        </p:spPr>
        <p:txBody>
          <a:bodyPr>
            <a:normAutofit/>
          </a:bodyPr>
          <a:lstStyle/>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b="1" dirty="0" err="1">
                <a:solidFill>
                  <a:schemeClr val="accent6">
                    <a:lumMod val="75000"/>
                  </a:schemeClr>
                </a:solidFill>
                <a:latin typeface="Courier New" panose="02070309020205020404" pitchFamily="49" charset="0"/>
                <a:cs typeface="Courier New" panose="02070309020205020404" pitchFamily="49" charset="0"/>
              </a:rPr>
              <a:t>iffl</a:t>
            </a:r>
            <a:r>
              <a:rPr lang="en-US" sz="1200" b="1" dirty="0">
                <a:solidFill>
                  <a:schemeClr val="accent6">
                    <a:lumMod val="75000"/>
                  </a:schemeClr>
                </a:solidFill>
                <a:latin typeface="Courier New" panose="02070309020205020404" pitchFamily="49" charset="0"/>
                <a:cs typeface="Courier New" panose="02070309020205020404" pitchFamily="49" charset="0"/>
              </a:rPr>
              <a:t>::</a:t>
            </a:r>
            <a:r>
              <a:rPr lang="en-US" sz="1200" b="1" dirty="0" err="1">
                <a:solidFill>
                  <a:schemeClr val="accent6">
                    <a:lumMod val="75000"/>
                  </a:schemeClr>
                </a:solidFill>
                <a:latin typeface="Courier New" panose="02070309020205020404" pitchFamily="49" charset="0"/>
                <a:cs typeface="Courier New" panose="02070309020205020404" pitchFamily="49" charset="0"/>
              </a:rPr>
              <a:t>debug_memory_resource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b="1" dirty="0" err="1">
                <a:solidFill>
                  <a:schemeClr val="accent6">
                    <a:lumMod val="75000"/>
                  </a:schemeClr>
                </a:solidFill>
                <a:latin typeface="Courier New" panose="02070309020205020404" pitchFamily="49" charset="0"/>
                <a:cs typeface="Courier New" panose="02070309020205020404" pitchFamily="49" charset="0"/>
              </a:rPr>
              <a:t>global_memory_resource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call_server</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char *buffer{ </a:t>
            </a:r>
            <a:r>
              <a:rPr lang="en-US" sz="1200" dirty="0" err="1">
                <a:latin typeface="Courier New" panose="02070309020205020404" pitchFamily="49" charset="0"/>
                <a:cs typeface="Courier New" panose="02070309020205020404" pitchFamily="49" charset="0"/>
              </a:rPr>
              <a:t>nullptr</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size_t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0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server_api_call</a:t>
            </a:r>
            <a:r>
              <a:rPr lang="en-US" sz="1200" dirty="0">
                <a:latin typeface="Courier New" panose="02070309020205020404" pitchFamily="49" charset="0"/>
                <a:cs typeface="Courier New" panose="02070309020205020404" pitchFamily="49" charset="0"/>
              </a:rPr>
              <a:t>(&amp;buffer, &amp;</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 If server call succeeded the </a:t>
            </a:r>
          </a:p>
          <a:p>
            <a:pPr marL="0" indent="0">
              <a:spcBef>
                <a:spcPts val="0"/>
              </a:spcBef>
              <a:buNone/>
            </a:pPr>
            <a:r>
              <a:rPr lang="en-US" sz="1200" dirty="0">
                <a:latin typeface="Courier New" panose="02070309020205020404" pitchFamily="49" charset="0"/>
                <a:cs typeface="Courier New" panose="02070309020205020404" pitchFamily="49" charset="0"/>
              </a:rPr>
              <a:t>        // take ownership of the buffer</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char_array_list</a:t>
            </a:r>
            <a:r>
              <a:rPr lang="en-US" sz="1200" dirty="0">
                <a:latin typeface="Courier New" panose="02070309020205020404" pitchFamily="49" charset="0"/>
                <a:cs typeface="Courier New" panose="02070309020205020404" pitchFamily="49" charset="0"/>
              </a:rPr>
              <a:t> data{ </a:t>
            </a:r>
            <a:r>
              <a:rPr lang="en-US" sz="1200" dirty="0" err="1">
                <a:solidFill>
                  <a:srgbClr val="FF0000"/>
                </a:solidFill>
                <a:latin typeface="Courier New" panose="02070309020205020404" pitchFamily="49" charset="0"/>
                <a:cs typeface="Courier New" panose="02070309020205020404" pitchFamily="49" charset="0"/>
              </a:rPr>
              <a:t>iffl</a:t>
            </a:r>
            <a:r>
              <a:rPr lang="en-US" sz="1200" dirty="0">
                <a:solidFill>
                  <a:srgbClr val="FF0000"/>
                </a:solidFill>
                <a:latin typeface="Courier New" panose="02070309020205020404" pitchFamily="49" charset="0"/>
                <a:cs typeface="Courier New" panose="02070309020205020404" pitchFamily="49" charset="0"/>
              </a:rPr>
              <a:t>::</a:t>
            </a:r>
            <a:r>
              <a:rPr lang="en-US" sz="1200" dirty="0" err="1">
                <a:solidFill>
                  <a:srgbClr val="FF0000"/>
                </a:solidFill>
                <a:latin typeface="Courier New" panose="02070309020205020404" pitchFamily="49" charset="0"/>
                <a:cs typeface="Courier New" panose="02070309020205020404" pitchFamily="49" charset="0"/>
              </a:rPr>
              <a:t>attach_buffer</a:t>
            </a:r>
            <a:r>
              <a:rPr lang="en-US" sz="12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buffer,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buffer_size</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b="1" dirty="0">
                <a:solidFill>
                  <a:schemeClr val="accent6">
                    <a:lumMod val="75000"/>
                  </a:schemeClr>
                </a:solidFill>
                <a:latin typeface="Courier New" panose="02070309020205020404" pitchFamily="49" charset="0"/>
                <a:cs typeface="Courier New" panose="02070309020205020404" pitchFamily="49" charset="0"/>
              </a:rPr>
              <a:t>&amp;</a:t>
            </a:r>
            <a:r>
              <a:rPr lang="en-US" sz="1200" b="1" dirty="0" err="1">
                <a:solidFill>
                  <a:schemeClr val="accent6">
                    <a:lumMod val="75000"/>
                  </a:schemeClr>
                </a:solidFill>
                <a:latin typeface="Courier New" panose="02070309020205020404" pitchFamily="49" charset="0"/>
                <a:cs typeface="Courier New" panose="02070309020205020404" pitchFamily="49" charset="0"/>
              </a:rPr>
              <a:t>global_memory_resource</a:t>
            </a:r>
            <a:r>
              <a:rPr lang="en-US" sz="1200" b="1" dirty="0">
                <a:solidFill>
                  <a:schemeClr val="accent6">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process_data</a:t>
            </a:r>
            <a:r>
              <a:rPr lang="en-US" sz="1200" dirty="0">
                <a:latin typeface="Courier New" panose="02070309020205020404" pitchFamily="49" charset="0"/>
                <a:cs typeface="Courier New" panose="02070309020205020404" pitchFamily="49" charset="0"/>
              </a:rPr>
              <a:t>(std::move(data));</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199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Directory Change Notifications</a:t>
            </a:r>
            <a:br>
              <a:rPr lang="en-US" dirty="0"/>
            </a:br>
            <a:r>
              <a:rPr lang="en-US" sz="1800" dirty="0"/>
              <a:t>Output of </a:t>
            </a:r>
            <a:r>
              <a:rPr lang="en-US" sz="1800" dirty="0" err="1">
                <a:hlinkClick r:id="rId2"/>
              </a:rPr>
              <a:t>ReadDirectoryChangesExW</a:t>
            </a:r>
            <a:r>
              <a:rPr lang="en-US" sz="1800" dirty="0"/>
              <a:t> API:</a:t>
            </a:r>
            <a:endParaRPr lang="en-US" dirty="0"/>
          </a:p>
        </p:txBody>
      </p:sp>
      <p:sp>
        <p:nvSpPr>
          <p:cNvPr id="25" name="TextBox 24">
            <a:extLst>
              <a:ext uri="{FF2B5EF4-FFF2-40B4-BE49-F238E27FC236}">
                <a16:creationId xmlns:a16="http://schemas.microsoft.com/office/drawing/2014/main" id="{765A950B-2821-4ECA-9E70-5FA9E1AB3F0E}"/>
              </a:ext>
            </a:extLst>
          </p:cNvPr>
          <p:cNvSpPr txBox="1"/>
          <p:nvPr/>
        </p:nvSpPr>
        <p:spPr>
          <a:xfrm>
            <a:off x="1073025" y="1538637"/>
            <a:ext cx="7198407" cy="5016758"/>
          </a:xfrm>
          <a:prstGeom prst="rect">
            <a:avLst/>
          </a:prstGeom>
          <a:noFill/>
        </p:spPr>
        <p:txBody>
          <a:bodyPr wrap="square" rtlCol="0">
            <a:spAutoFit/>
          </a:bodyPr>
          <a:lstStyle/>
          <a:p>
            <a:r>
              <a:rPr lang="en-US" sz="2000" dirty="0">
                <a:latin typeface="Cordia New" panose="020B0304020202020204" pitchFamily="34" charset="-34"/>
                <a:cs typeface="Cordia New" panose="020B0304020202020204" pitchFamily="34" charset="-34"/>
              </a:rPr>
              <a:t>typedef struct _FILE_NOTIFY_EXTENDED_INFORMATION {</a:t>
            </a:r>
          </a:p>
          <a:p>
            <a:r>
              <a:rPr lang="en-US" sz="2000" dirty="0">
                <a:latin typeface="Cordia New" panose="020B0304020202020204" pitchFamily="34" charset="-34"/>
                <a:cs typeface="Cordia New" panose="020B0304020202020204" pitchFamily="34" charset="-34"/>
              </a:rPr>
              <a:t>  DWORD         </a:t>
            </a:r>
            <a:r>
              <a:rPr lang="en-US" sz="2000" dirty="0" err="1">
                <a:highlight>
                  <a:srgbClr val="FFFF00"/>
                </a:highlight>
                <a:latin typeface="Cordia New" panose="020B0304020202020204" pitchFamily="34" charset="-34"/>
                <a:cs typeface="Cordia New" panose="020B0304020202020204" pitchFamily="34" charset="-34"/>
              </a:rPr>
              <a:t>NextEntryOffset</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Action;</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CreationTime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LastModificationTime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LastChangeTime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LastAccessTime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AllocatedLength</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FileSize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FileAttributes</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ReparsePointTag</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FileId</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ParentFileId</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highlight>
                  <a:srgbClr val="00FFFF"/>
                </a:highlight>
                <a:latin typeface="Cordia New" panose="020B0304020202020204" pitchFamily="34" charset="-34"/>
                <a:cs typeface="Cordia New" panose="020B0304020202020204" pitchFamily="34" charset="-34"/>
              </a:rPr>
              <a:t>FileNameLength</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WCHAR         </a:t>
            </a:r>
            <a:r>
              <a:rPr lang="en-US" sz="2000" dirty="0" err="1">
                <a:highlight>
                  <a:srgbClr val="C0C0C0"/>
                </a:highlight>
                <a:latin typeface="Cordia New" panose="020B0304020202020204" pitchFamily="34" charset="-34"/>
                <a:cs typeface="Cordia New" panose="020B0304020202020204" pitchFamily="34" charset="-34"/>
              </a:rPr>
              <a:t>FileName</a:t>
            </a:r>
            <a:r>
              <a:rPr lang="en-US" sz="2000" dirty="0">
                <a:latin typeface="Cordia New" panose="020B0304020202020204" pitchFamily="34" charset="-34"/>
                <a:cs typeface="Cordia New" panose="020B0304020202020204" pitchFamily="34" charset="-34"/>
              </a:rPr>
              <a:t>[1];</a:t>
            </a:r>
          </a:p>
          <a:p>
            <a:r>
              <a:rPr lang="en-US" sz="2000" dirty="0">
                <a:latin typeface="Cordia New" panose="020B0304020202020204" pitchFamily="34" charset="-34"/>
                <a:cs typeface="Cordia New" panose="020B0304020202020204" pitchFamily="34" charset="-34"/>
              </a:rPr>
              <a:t>} FILE_NOTIFY_EXTENDED_INFORMATION, *PFILE_NOTIFY_EXTENDED_INFORMATION;</a:t>
            </a:r>
          </a:p>
        </p:txBody>
      </p:sp>
    </p:spTree>
    <p:extLst>
      <p:ext uri="{BB962C8B-B14F-4D97-AF65-F5344CB8AC3E}">
        <p14:creationId xmlns:p14="http://schemas.microsoft.com/office/powerpoint/2010/main" val="98081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D06-2329-44AB-92E7-EEADCBB2FB0A}"/>
              </a:ext>
            </a:extLst>
          </p:cNvPr>
          <p:cNvSpPr>
            <a:spLocks noGrp="1"/>
          </p:cNvSpPr>
          <p:nvPr>
            <p:ph type="title"/>
          </p:nvPr>
        </p:nvSpPr>
        <p:spPr/>
        <p:txBody>
          <a:bodyPr/>
          <a:lstStyle/>
          <a:p>
            <a:r>
              <a:rPr lang="en-US" dirty="0"/>
              <a:t>Directory </a:t>
            </a:r>
            <a:r>
              <a:rPr lang="en-US" dirty="0" err="1"/>
              <a:t>Enumiration</a:t>
            </a:r>
            <a:br>
              <a:rPr lang="en-US" dirty="0"/>
            </a:br>
            <a:r>
              <a:rPr lang="en-US" sz="1800" dirty="0"/>
              <a:t>Output of </a:t>
            </a:r>
            <a:r>
              <a:rPr lang="en-US" sz="1800" dirty="0" err="1">
                <a:hlinkClick r:id="rId2"/>
              </a:rPr>
              <a:t>GetFileInformationByHandleEx</a:t>
            </a:r>
            <a:r>
              <a:rPr lang="en-US" sz="1800" dirty="0"/>
              <a:t> API</a:t>
            </a:r>
          </a:p>
        </p:txBody>
      </p:sp>
      <p:sp>
        <p:nvSpPr>
          <p:cNvPr id="25" name="TextBox 24">
            <a:extLst>
              <a:ext uri="{FF2B5EF4-FFF2-40B4-BE49-F238E27FC236}">
                <a16:creationId xmlns:a16="http://schemas.microsoft.com/office/drawing/2014/main" id="{765A950B-2821-4ECA-9E70-5FA9E1AB3F0E}"/>
              </a:ext>
            </a:extLst>
          </p:cNvPr>
          <p:cNvSpPr txBox="1"/>
          <p:nvPr/>
        </p:nvSpPr>
        <p:spPr>
          <a:xfrm>
            <a:off x="1073025" y="1538637"/>
            <a:ext cx="3092575" cy="1323439"/>
          </a:xfrm>
          <a:prstGeom prst="rect">
            <a:avLst/>
          </a:prstGeom>
          <a:noFill/>
        </p:spPr>
        <p:txBody>
          <a:bodyPr wrap="square" rtlCol="0">
            <a:spAutoFit/>
          </a:bodyPr>
          <a:lstStyle/>
          <a:p>
            <a:r>
              <a:rPr lang="en-US" sz="2000" dirty="0">
                <a:latin typeface="Cordia New" panose="020B0304020202020204" pitchFamily="34" charset="-34"/>
                <a:cs typeface="Cordia New" panose="020B0304020202020204" pitchFamily="34" charset="-34"/>
              </a:rPr>
              <a:t>Information classes:</a:t>
            </a:r>
          </a:p>
          <a:p>
            <a:pPr lvl="1"/>
            <a:r>
              <a:rPr lang="en-US" sz="2000" dirty="0" err="1">
                <a:highlight>
                  <a:srgbClr val="FFFF00"/>
                </a:highlight>
                <a:latin typeface="Cordia New" panose="020B0304020202020204" pitchFamily="34" charset="-34"/>
                <a:cs typeface="Cordia New" panose="020B0304020202020204" pitchFamily="34" charset="-34"/>
              </a:rPr>
              <a:t>FileIdBothDirectoryInfo</a:t>
            </a:r>
            <a:endParaRPr lang="en-US" sz="2000" dirty="0">
              <a:highlight>
                <a:srgbClr val="FFFF00"/>
              </a:highlight>
              <a:latin typeface="Cordia New" panose="020B0304020202020204" pitchFamily="34" charset="-34"/>
              <a:cs typeface="Cordia New" panose="020B0304020202020204" pitchFamily="34" charset="-34"/>
            </a:endParaRPr>
          </a:p>
          <a:p>
            <a:pPr lvl="1"/>
            <a:r>
              <a:rPr lang="en-US" sz="2000" dirty="0" err="1">
                <a:latin typeface="Cordia New" panose="020B0304020202020204" pitchFamily="34" charset="-34"/>
                <a:cs typeface="Cordia New" panose="020B0304020202020204" pitchFamily="34" charset="-34"/>
              </a:rPr>
              <a:t>FileFullDirectoryInfo</a:t>
            </a:r>
            <a:endParaRPr lang="en-US" sz="2000" dirty="0">
              <a:latin typeface="Cordia New" panose="020B0304020202020204" pitchFamily="34" charset="-34"/>
              <a:cs typeface="Cordia New" panose="020B0304020202020204" pitchFamily="34" charset="-34"/>
            </a:endParaRPr>
          </a:p>
          <a:p>
            <a:pPr lvl="1"/>
            <a:r>
              <a:rPr lang="en-US" sz="2000" dirty="0" err="1">
                <a:latin typeface="Cordia New" panose="020B0304020202020204" pitchFamily="34" charset="-34"/>
                <a:cs typeface="Cordia New" panose="020B0304020202020204" pitchFamily="34" charset="-34"/>
              </a:rPr>
              <a:t>FileIdExtdDirectoryInfo</a:t>
            </a:r>
            <a:endParaRPr lang="en-US" sz="2000" dirty="0">
              <a:latin typeface="Cordia New" panose="020B0304020202020204" pitchFamily="34" charset="-34"/>
              <a:cs typeface="Cordia New" panose="020B0304020202020204" pitchFamily="34" charset="-34"/>
            </a:endParaRPr>
          </a:p>
        </p:txBody>
      </p:sp>
      <p:sp>
        <p:nvSpPr>
          <p:cNvPr id="4" name="TextBox 3">
            <a:extLst>
              <a:ext uri="{FF2B5EF4-FFF2-40B4-BE49-F238E27FC236}">
                <a16:creationId xmlns:a16="http://schemas.microsoft.com/office/drawing/2014/main" id="{70928ED0-2AA4-4189-9D31-9081FD1426B2}"/>
              </a:ext>
            </a:extLst>
          </p:cNvPr>
          <p:cNvSpPr txBox="1"/>
          <p:nvPr/>
        </p:nvSpPr>
        <p:spPr>
          <a:xfrm>
            <a:off x="4751542" y="1543960"/>
            <a:ext cx="7198407" cy="5324535"/>
          </a:xfrm>
          <a:prstGeom prst="rect">
            <a:avLst/>
          </a:prstGeom>
          <a:noFill/>
        </p:spPr>
        <p:txBody>
          <a:bodyPr wrap="square" rtlCol="0">
            <a:spAutoFit/>
          </a:bodyPr>
          <a:lstStyle/>
          <a:p>
            <a:r>
              <a:rPr lang="en-US" sz="2000" dirty="0">
                <a:latin typeface="Cordia New" panose="020B0304020202020204" pitchFamily="34" charset="-34"/>
                <a:cs typeface="Cordia New" panose="020B0304020202020204" pitchFamily="34" charset="-34"/>
              </a:rPr>
              <a:t>typedef struct _FILE_ID_BOTH_DIR_INFO {</a:t>
            </a:r>
          </a:p>
          <a:p>
            <a:r>
              <a:rPr lang="en-US" sz="2000" dirty="0">
                <a:latin typeface="Cordia New" panose="020B0304020202020204" pitchFamily="34" charset="-34"/>
                <a:cs typeface="Cordia New" panose="020B0304020202020204" pitchFamily="34" charset="-34"/>
              </a:rPr>
              <a:t>  DWORD         </a:t>
            </a:r>
            <a:r>
              <a:rPr lang="en-US" sz="2000" dirty="0" err="1">
                <a:highlight>
                  <a:srgbClr val="FFFF00"/>
                </a:highlight>
                <a:latin typeface="Cordia New" panose="020B0304020202020204" pitchFamily="34" charset="-34"/>
                <a:cs typeface="Cordia New" panose="020B0304020202020204" pitchFamily="34" charset="-34"/>
              </a:rPr>
              <a:t>NextEntryOffset</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FileIndex</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CreationTime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LastAccessTime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LastWriteTime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ChangeTime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EndOfFile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AllocationSize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FileAttributes</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highlight>
                  <a:srgbClr val="00FFFF"/>
                </a:highlight>
                <a:latin typeface="Cordia New" panose="020B0304020202020204" pitchFamily="34" charset="-34"/>
                <a:cs typeface="Cordia New" panose="020B0304020202020204" pitchFamily="34" charset="-34"/>
              </a:rPr>
              <a:t>FileNameLength</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DWORD         </a:t>
            </a:r>
            <a:r>
              <a:rPr lang="en-US" sz="2000" dirty="0" err="1">
                <a:latin typeface="Cordia New" panose="020B0304020202020204" pitchFamily="34" charset="-34"/>
                <a:cs typeface="Cordia New" panose="020B0304020202020204" pitchFamily="34" charset="-34"/>
              </a:rPr>
              <a:t>EaSize</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CCHAR         </a:t>
            </a:r>
            <a:r>
              <a:rPr lang="en-US" sz="2000" dirty="0" err="1">
                <a:latin typeface="Cordia New" panose="020B0304020202020204" pitchFamily="34" charset="-34"/>
                <a:cs typeface="Cordia New" panose="020B0304020202020204" pitchFamily="34" charset="-34"/>
              </a:rPr>
              <a:t>ShortNameLength</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WCHAR         </a:t>
            </a:r>
            <a:r>
              <a:rPr lang="en-US" sz="2000" dirty="0" err="1">
                <a:latin typeface="Cordia New" panose="020B0304020202020204" pitchFamily="34" charset="-34"/>
                <a:cs typeface="Cordia New" panose="020B0304020202020204" pitchFamily="34" charset="-34"/>
              </a:rPr>
              <a:t>ShortName</a:t>
            </a:r>
            <a:r>
              <a:rPr lang="en-US" sz="2000" dirty="0">
                <a:latin typeface="Cordia New" panose="020B0304020202020204" pitchFamily="34" charset="-34"/>
                <a:cs typeface="Cordia New" panose="020B0304020202020204" pitchFamily="34" charset="-34"/>
              </a:rPr>
              <a:t>[12];</a:t>
            </a:r>
          </a:p>
          <a:p>
            <a:r>
              <a:rPr lang="en-US" sz="2000" dirty="0">
                <a:latin typeface="Cordia New" panose="020B0304020202020204" pitchFamily="34" charset="-34"/>
                <a:cs typeface="Cordia New" panose="020B0304020202020204" pitchFamily="34" charset="-34"/>
              </a:rPr>
              <a:t>  LARGE_INTEGER </a:t>
            </a:r>
            <a:r>
              <a:rPr lang="en-US" sz="2000" dirty="0" err="1">
                <a:latin typeface="Cordia New" panose="020B0304020202020204" pitchFamily="34" charset="-34"/>
                <a:cs typeface="Cordia New" panose="020B0304020202020204" pitchFamily="34" charset="-34"/>
              </a:rPr>
              <a:t>FileId</a:t>
            </a:r>
            <a:r>
              <a:rPr lang="en-US" sz="2000" dirty="0">
                <a:latin typeface="Cordia New" panose="020B0304020202020204" pitchFamily="34" charset="-34"/>
                <a:cs typeface="Cordia New" panose="020B0304020202020204" pitchFamily="34" charset="-34"/>
              </a:rPr>
              <a:t>;</a:t>
            </a:r>
          </a:p>
          <a:p>
            <a:r>
              <a:rPr lang="en-US" sz="2000" dirty="0">
                <a:latin typeface="Cordia New" panose="020B0304020202020204" pitchFamily="34" charset="-34"/>
                <a:cs typeface="Cordia New" panose="020B0304020202020204" pitchFamily="34" charset="-34"/>
              </a:rPr>
              <a:t>  WCHAR         </a:t>
            </a:r>
            <a:r>
              <a:rPr lang="en-US" sz="2000" dirty="0" err="1">
                <a:highlight>
                  <a:srgbClr val="C0C0C0"/>
                </a:highlight>
                <a:latin typeface="Cordia New" panose="020B0304020202020204" pitchFamily="34" charset="-34"/>
                <a:cs typeface="Cordia New" panose="020B0304020202020204" pitchFamily="34" charset="-34"/>
              </a:rPr>
              <a:t>FileName</a:t>
            </a:r>
            <a:r>
              <a:rPr lang="en-US" sz="2000" dirty="0">
                <a:latin typeface="Cordia New" panose="020B0304020202020204" pitchFamily="34" charset="-34"/>
                <a:cs typeface="Cordia New" panose="020B0304020202020204" pitchFamily="34" charset="-34"/>
              </a:rPr>
              <a:t>[1];</a:t>
            </a:r>
          </a:p>
          <a:p>
            <a:r>
              <a:rPr lang="en-US" sz="2000" dirty="0">
                <a:latin typeface="Cordia New" panose="020B0304020202020204" pitchFamily="34" charset="-34"/>
                <a:cs typeface="Cordia New" panose="020B0304020202020204" pitchFamily="34" charset="-34"/>
              </a:rPr>
              <a:t>} FILE_ID_BOTH_DIR_INFO, *PFILE_ID_BOTH_DIR_INFO;</a:t>
            </a:r>
          </a:p>
        </p:txBody>
      </p:sp>
    </p:spTree>
    <p:extLst>
      <p:ext uri="{BB962C8B-B14F-4D97-AF65-F5344CB8AC3E}">
        <p14:creationId xmlns:p14="http://schemas.microsoft.com/office/powerpoint/2010/main" val="147409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91CE-7179-4DC0-B3EB-C8906D0627DE}"/>
              </a:ext>
            </a:extLst>
          </p:cNvPr>
          <p:cNvSpPr>
            <a:spLocks noGrp="1"/>
          </p:cNvSpPr>
          <p:nvPr>
            <p:ph type="title"/>
          </p:nvPr>
        </p:nvSpPr>
        <p:spPr/>
        <p:txBody>
          <a:bodyPr/>
          <a:lstStyle/>
          <a:p>
            <a:r>
              <a:rPr lang="en-US" dirty="0"/>
              <a:t>General Description of Element’s Properties</a:t>
            </a:r>
          </a:p>
        </p:txBody>
      </p:sp>
      <p:sp>
        <p:nvSpPr>
          <p:cNvPr id="3" name="Content Placeholder 2">
            <a:extLst>
              <a:ext uri="{FF2B5EF4-FFF2-40B4-BE49-F238E27FC236}">
                <a16:creationId xmlns:a16="http://schemas.microsoft.com/office/drawing/2014/main" id="{6397DCCA-8F77-4C07-8D7D-D202A51F759F}"/>
              </a:ext>
            </a:extLst>
          </p:cNvPr>
          <p:cNvSpPr>
            <a:spLocks noGrp="1"/>
          </p:cNvSpPr>
          <p:nvPr>
            <p:ph idx="1"/>
          </p:nvPr>
        </p:nvSpPr>
        <p:spPr>
          <a:xfrm>
            <a:off x="838200" y="1829671"/>
            <a:ext cx="10515600" cy="4351338"/>
          </a:xfrm>
        </p:spPr>
        <p:txBody>
          <a:bodyPr>
            <a:normAutofit lnSpcReduction="10000"/>
          </a:bodyPr>
          <a:lstStyle/>
          <a:p>
            <a:r>
              <a:rPr lang="en-US" dirty="0"/>
              <a:t>A common header is followed by a variable length data.</a:t>
            </a:r>
          </a:p>
          <a:p>
            <a:r>
              <a:rPr lang="en-US" dirty="0"/>
              <a:t>It is a trivially constructable</a:t>
            </a:r>
          </a:p>
          <a:p>
            <a:r>
              <a:rPr lang="en-US" dirty="0"/>
              <a:t>Trivially destructible. </a:t>
            </a:r>
          </a:p>
          <a:p>
            <a:r>
              <a:rPr lang="en-US" dirty="0"/>
              <a:t>Elements in the buffer form a single linked list using relative offset.</a:t>
            </a:r>
          </a:p>
          <a:p>
            <a:r>
              <a:rPr lang="en-US" dirty="0"/>
              <a:t>Usually, it uses offset from header of the structure to point to the next element in the buffer. </a:t>
            </a:r>
          </a:p>
          <a:p>
            <a:r>
              <a:rPr lang="en-US" dirty="0"/>
              <a:t>Trivially movable, except offset to next element needs to be adjusted.</a:t>
            </a:r>
          </a:p>
          <a:p>
            <a:r>
              <a:rPr lang="en-US" dirty="0"/>
              <a:t>Usually, elements are expected to be aligned to the natural alignment of the header type, but in some cases, you might need to interact with code that is not properly aligning elements.</a:t>
            </a:r>
          </a:p>
          <a:p>
            <a:endParaRPr lang="en-US" dirty="0"/>
          </a:p>
        </p:txBody>
      </p:sp>
    </p:spTree>
    <p:extLst>
      <p:ext uri="{BB962C8B-B14F-4D97-AF65-F5344CB8AC3E}">
        <p14:creationId xmlns:p14="http://schemas.microsoft.com/office/powerpoint/2010/main" val="427218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8580</TotalTime>
  <Words>11649</Words>
  <Application>Microsoft Office PowerPoint</Application>
  <PresentationFormat>Widescreen</PresentationFormat>
  <Paragraphs>1635</Paragraphs>
  <Slides>62</Slides>
  <Notes>4</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Cordia New</vt:lpstr>
      <vt:lpstr>Courier New</vt:lpstr>
      <vt:lpstr>MS Shell Dlg 2</vt:lpstr>
      <vt:lpstr>Segoe MDL2 Assets</vt:lpstr>
      <vt:lpstr>Office Theme</vt:lpstr>
      <vt:lpstr>IFFL Intrusive Flat Forward List  for  Self Containing POD Types </vt:lpstr>
      <vt:lpstr>PowerPoint Presentation</vt:lpstr>
      <vt:lpstr>File Extended Attributes Windows NTFS and REFS file systems FILE_FULL_EA_INFORMATION</vt:lpstr>
      <vt:lpstr>Query File Extended Attributes</vt:lpstr>
      <vt:lpstr>Set File Extended Attributes</vt:lpstr>
      <vt:lpstr>Modify File Extended Attributes</vt:lpstr>
      <vt:lpstr>Directory Change Notifications Output of ReadDirectoryChangesExW API:</vt:lpstr>
      <vt:lpstr>Directory Enumiration Output of GetFileInformationByHandleEx API</vt:lpstr>
      <vt:lpstr>General Description of Element’s Properties</vt:lpstr>
      <vt:lpstr>FailOver Cluster Property List and Value Lists</vt:lpstr>
      <vt:lpstr>What Should We Call This Collections?</vt:lpstr>
      <vt:lpstr>Manipulating These Collections is not Trivial Sample code that appends new EA to the EA buffer. It takes me long time to convince myself that code is correct and involves large amount of test collateral.  Do not try to read this code </vt:lpstr>
      <vt:lpstr>Common Codding Errors</vt:lpstr>
      <vt:lpstr>Common Codding Errors</vt:lpstr>
      <vt:lpstr>Why do we Need a Better Solution?</vt:lpstr>
      <vt:lpstr>Sample Implementation</vt:lpstr>
      <vt:lpstr>Buffer Type is Use by Owning and Non-Owning Containers to Track Buffer Boundaries</vt:lpstr>
      <vt:lpstr>Range</vt:lpstr>
      <vt:lpstr>Size with Padding is Use by Owning and Non-Owning Containers to simplify padding calculations</vt:lpstr>
      <vt:lpstr>Type Traits Functions that Assist Validation</vt:lpstr>
      <vt:lpstr>Type Traits Query Size and [optionally] Alignment</vt:lpstr>
      <vt:lpstr>Type Traits Manipulate an Offset to the Next Element</vt:lpstr>
      <vt:lpstr>Sample Type Traits Implementation</vt:lpstr>
      <vt:lpstr>Type Traits Extends Type with Methods Required by IFFL Containers and Algorithms</vt:lpstr>
      <vt:lpstr>Type Traits Extends Type with Methods Required by IFFL Containers and Algorithms</vt:lpstr>
      <vt:lpstr>Iterator Satisfies Forward Iterator Requirements</vt:lpstr>
      <vt:lpstr>Iterators</vt:lpstr>
      <vt:lpstr>Iterators</vt:lpstr>
      <vt:lpstr>Non-Owning Containers</vt:lpstr>
      <vt:lpstr>Non-Owning Container Data Layout. With an Explicit Offset to the Next Element</vt:lpstr>
      <vt:lpstr>Non-Owning Data Layout. No Explicit Offset to the Next Element</vt:lpstr>
      <vt:lpstr>Non-Owning Containers</vt:lpstr>
      <vt:lpstr>Non-Owning Containers</vt:lpstr>
      <vt:lpstr>Non-Owning Containers</vt:lpstr>
      <vt:lpstr>Non-Owning Containers</vt:lpstr>
      <vt:lpstr>Non-Owning Containers.  revalidate_data</vt:lpstr>
      <vt:lpstr>Non-Owning Containers</vt:lpstr>
      <vt:lpstr>Non-Owning Containers</vt:lpstr>
      <vt:lpstr>Non-Owning Containers</vt:lpstr>
      <vt:lpstr>Algorithms</vt:lpstr>
      <vt:lpstr>Algorithms</vt:lpstr>
      <vt:lpstr>Algorithms.  Similar to std::find_first with a Predicate</vt:lpstr>
      <vt:lpstr>Owning Containers</vt:lpstr>
      <vt:lpstr>Container Data Layout. With an Explicit Offset to the Next Element</vt:lpstr>
      <vt:lpstr>Container Data Layout. No Explicit Offset to the Next Element</vt:lpstr>
      <vt:lpstr>Owning Containers</vt:lpstr>
      <vt:lpstr>Owning Containers</vt:lpstr>
      <vt:lpstr>Owning Containers</vt:lpstr>
      <vt:lpstr>Owning Containers</vt:lpstr>
      <vt:lpstr>Owning Containers</vt:lpstr>
      <vt:lpstr>Owning Containers</vt:lpstr>
      <vt:lpstr>Owning Containers</vt:lpstr>
      <vt:lpstr>Support for Polymorphic Allocators</vt:lpstr>
      <vt:lpstr>PowerPoint Presentation</vt:lpstr>
      <vt:lpstr>Validate Input Buffer.  </vt:lpstr>
      <vt:lpstr>Validate Input Buffer and Traverse Elements in One Call.  </vt:lpstr>
      <vt:lpstr>Adding Element to Container Sample Code. Do not duplicate size estimation and construction code.</vt:lpstr>
      <vt:lpstr>Adding Element to Container (continued) Sample Code. Incapsulate size estimation and construction</vt:lpstr>
      <vt:lpstr>Adding Element to Container Resulting Buffer</vt:lpstr>
      <vt:lpstr>Adding Elements to Flat Forward List Over Input Buffer not Owned by the Calee.</vt:lpstr>
      <vt:lpstr>Passing Buffer Ownership Across C Interface Avoiding Extra Copy. Server Implementation</vt:lpstr>
      <vt:lpstr>Passing Buffer Ownership Across C Interface Avoiding Extra Copy. Client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IFFL Intrusive Flat Forward List for POD Types https://github.com/vladp72/iffl</dc:title>
  <dc:creator>Vladimir Petter</dc:creator>
  <cp:lastModifiedBy>Vladimir Petter</cp:lastModifiedBy>
  <cp:revision>233</cp:revision>
  <dcterms:created xsi:type="dcterms:W3CDTF">2020-09-12T04:06:40Z</dcterms:created>
  <dcterms:modified xsi:type="dcterms:W3CDTF">2021-02-18T05:03:39Z</dcterms:modified>
</cp:coreProperties>
</file>