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7"/>
  </p:notesMasterIdLst>
  <p:sldIdLst>
    <p:sldId id="257" r:id="rId4"/>
    <p:sldId id="273" r:id="rId5"/>
    <p:sldId id="269" r:id="rId6"/>
    <p:sldId id="270" r:id="rId7"/>
    <p:sldId id="272" r:id="rId8"/>
    <p:sldId id="271" r:id="rId9"/>
    <p:sldId id="280" r:id="rId10"/>
    <p:sldId id="274" r:id="rId11"/>
    <p:sldId id="281" r:id="rId12"/>
    <p:sldId id="275" r:id="rId13"/>
    <p:sldId id="282" r:id="rId14"/>
    <p:sldId id="277"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p:cViewPr>
        <p:scale>
          <a:sx n="110" d="100"/>
          <a:sy n="110" d="100"/>
        </p:scale>
        <p:origin x="720"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32BECA-5947-43FB-B9C2-2FD1BF2ECA1A}" type="datetimeFigureOut">
              <a:rPr lang="en-US" smtClean="0"/>
              <a:t>4/16/2015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73FE40-7F79-4A2A-932B-0C43EC611CD8}" type="slidenum">
              <a:rPr lang="en-US" smtClean="0"/>
              <a:t>‹#›</a:t>
            </a:fld>
            <a:endParaRPr lang="en-US"/>
          </a:p>
        </p:txBody>
      </p:sp>
    </p:spTree>
    <p:extLst>
      <p:ext uri="{BB962C8B-B14F-4D97-AF65-F5344CB8AC3E}">
        <p14:creationId xmlns:p14="http://schemas.microsoft.com/office/powerpoint/2010/main" val="3341522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4/16/2015 11:46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80961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4/16/2015 11:46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2394888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0"/>
            <a:ext cx="7681913" cy="1523495"/>
          </a:xfrm>
        </p:spPr>
        <p:txBody>
          <a:bodyPr/>
          <a:lstStyle/>
          <a:p>
            <a:pPr algn="ctr"/>
            <a:r>
              <a:rPr lang="en-US" dirty="0" smtClean="0"/>
              <a:t>Software Development Process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Name: Vlad Rakocevic</a:t>
            </a:r>
          </a:p>
          <a:p>
            <a:r>
              <a:rPr lang="en-US" dirty="0" smtClean="0"/>
              <a:t>Title: Software Development Eng. Manager</a:t>
            </a:r>
          </a:p>
          <a:p>
            <a:r>
              <a:rPr lang="en-US" dirty="0" smtClean="0"/>
              <a:t>Company Name: </a:t>
            </a:r>
            <a:r>
              <a:rPr lang="en-US" dirty="0" err="1" smtClean="0"/>
              <a:t>Apcon</a:t>
            </a:r>
            <a:endParaRPr lang="en-US" dirty="0"/>
          </a:p>
        </p:txBody>
      </p:sp>
      <p:pic>
        <p:nvPicPr>
          <p:cNvPr id="4" name="Picture 3"/>
          <p:cNvPicPr>
            <a:picLocks noChangeAspect="1"/>
          </p:cNvPicPr>
          <p:nvPr/>
        </p:nvPicPr>
        <p:blipFill>
          <a:blip r:embed="rId3"/>
          <a:stretch>
            <a:fillRect/>
          </a:stretch>
        </p:blipFill>
        <p:spPr>
          <a:xfrm>
            <a:off x="0" y="0"/>
            <a:ext cx="9144000" cy="1754498"/>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Implementation and designer debug phase</a:t>
            </a:r>
            <a:endParaRPr lang="en-US" dirty="0"/>
          </a:p>
        </p:txBody>
      </p:sp>
      <p:sp>
        <p:nvSpPr>
          <p:cNvPr id="3" name="Text Placeholder 2"/>
          <p:cNvSpPr>
            <a:spLocks noGrp="1"/>
          </p:cNvSpPr>
          <p:nvPr>
            <p:ph type="body" sz="quarter" idx="10"/>
          </p:nvPr>
        </p:nvSpPr>
        <p:spPr>
          <a:xfrm>
            <a:off x="381000" y="1559783"/>
            <a:ext cx="8382000" cy="4939814"/>
          </a:xfrm>
        </p:spPr>
        <p:txBody>
          <a:bodyPr/>
          <a:lstStyle/>
          <a:p>
            <a:r>
              <a:rPr lang="en-US" sz="1800" dirty="0"/>
              <a:t>The purpose of this phase is to complete the coding </a:t>
            </a:r>
            <a:r>
              <a:rPr lang="en-US" sz="1800" dirty="0" smtClean="0"/>
              <a:t>of software features and requirements and </a:t>
            </a:r>
            <a:r>
              <a:rPr lang="en-US" sz="1800" dirty="0"/>
              <a:t>specified testing. </a:t>
            </a:r>
          </a:p>
          <a:p>
            <a:r>
              <a:rPr lang="en-US" sz="1800" dirty="0" smtClean="0"/>
              <a:t>Every completed software feature is verified initially by the </a:t>
            </a:r>
            <a:r>
              <a:rPr lang="en-US" sz="1800" dirty="0" err="1" smtClean="0"/>
              <a:t>sw</a:t>
            </a:r>
            <a:r>
              <a:rPr lang="en-US" sz="1800" dirty="0" smtClean="0"/>
              <a:t> implementers via execution of designers’ test tools or test drivers, test scripts, or stepping through the code debugger.</a:t>
            </a:r>
          </a:p>
          <a:p>
            <a:r>
              <a:rPr lang="en-US" sz="1800" dirty="0" smtClean="0"/>
              <a:t>The format of the designer test plan is open and doesn’t not need to conform to a particular form. However, it is required that every </a:t>
            </a:r>
            <a:r>
              <a:rPr lang="en-US" sz="1800" dirty="0" err="1" smtClean="0"/>
              <a:t>sw</a:t>
            </a:r>
            <a:r>
              <a:rPr lang="en-US" sz="1800" dirty="0" smtClean="0"/>
              <a:t> feature and requirement is verified by the author according to </a:t>
            </a:r>
            <a:r>
              <a:rPr lang="en-US" sz="1800" dirty="0" err="1" smtClean="0"/>
              <a:t>sw</a:t>
            </a:r>
            <a:r>
              <a:rPr lang="en-US" sz="1800" dirty="0" smtClean="0"/>
              <a:t> design specs and Engineering Requirements, when practical.</a:t>
            </a:r>
          </a:p>
          <a:p>
            <a:r>
              <a:rPr lang="en-US" sz="1800" dirty="0" smtClean="0"/>
              <a:t>Activities that take place in this phase are:	</a:t>
            </a:r>
          </a:p>
          <a:p>
            <a:pPr lvl="1"/>
            <a:r>
              <a:rPr lang="en-US" sz="1400" dirty="0" smtClean="0"/>
              <a:t>Creation of detail design specs </a:t>
            </a:r>
          </a:p>
          <a:p>
            <a:pPr lvl="1"/>
            <a:r>
              <a:rPr lang="en-US" sz="1400" dirty="0" smtClean="0"/>
              <a:t>Review of detail design specification or alternatively “pseudo” code</a:t>
            </a:r>
          </a:p>
          <a:p>
            <a:pPr lvl="1"/>
            <a:r>
              <a:rPr lang="en-US" sz="1400" dirty="0" smtClean="0"/>
              <a:t>Implementation of </a:t>
            </a:r>
            <a:r>
              <a:rPr lang="en-US" sz="1400" dirty="0" err="1" smtClean="0"/>
              <a:t>sw</a:t>
            </a:r>
            <a:r>
              <a:rPr lang="en-US" sz="1400" dirty="0" smtClean="0"/>
              <a:t> features and requirements</a:t>
            </a:r>
          </a:p>
          <a:p>
            <a:pPr lvl="1"/>
            <a:r>
              <a:rPr lang="en-US" sz="1400" dirty="0" smtClean="0"/>
              <a:t>Code reviews</a:t>
            </a:r>
          </a:p>
          <a:p>
            <a:pPr lvl="1"/>
            <a:r>
              <a:rPr lang="en-US" sz="1400" dirty="0" smtClean="0"/>
              <a:t>Designer verification of the feature and requirements</a:t>
            </a:r>
          </a:p>
          <a:p>
            <a:r>
              <a:rPr lang="en-US" sz="1800" dirty="0" smtClean="0"/>
              <a:t>Documents </a:t>
            </a:r>
            <a:r>
              <a:rPr lang="en-US" sz="1800" dirty="0"/>
              <a:t>that may be delivered in this phase include </a:t>
            </a:r>
            <a:r>
              <a:rPr lang="en-US" sz="1800" dirty="0" smtClean="0"/>
              <a:t>detailed design documents, source </a:t>
            </a:r>
            <a:r>
              <a:rPr lang="en-US" sz="1800" dirty="0"/>
              <a:t>code, code reviews, defect reports, and </a:t>
            </a:r>
            <a:r>
              <a:rPr lang="en-US" sz="1800" dirty="0" smtClean="0"/>
              <a:t>design debug execution </a:t>
            </a:r>
            <a:r>
              <a:rPr lang="en-US" sz="1800" dirty="0"/>
              <a:t>reports. </a:t>
            </a:r>
          </a:p>
          <a:p>
            <a:endParaRPr lang="en-US" dirty="0"/>
          </a:p>
        </p:txBody>
      </p:sp>
    </p:spTree>
    <p:extLst>
      <p:ext uri="{BB962C8B-B14F-4D97-AF65-F5344CB8AC3E}">
        <p14:creationId xmlns:p14="http://schemas.microsoft.com/office/powerpoint/2010/main" val="36482600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Implementation and designer debug phase</a:t>
            </a:r>
          </a:p>
        </p:txBody>
      </p:sp>
      <p:sp>
        <p:nvSpPr>
          <p:cNvPr id="3" name="Text Placeholder 2"/>
          <p:cNvSpPr>
            <a:spLocks noGrp="1"/>
          </p:cNvSpPr>
          <p:nvPr>
            <p:ph type="body" sz="quarter" idx="10"/>
          </p:nvPr>
        </p:nvSpPr>
        <p:spPr>
          <a:xfrm>
            <a:off x="399176" y="1447800"/>
            <a:ext cx="8382000" cy="4518160"/>
          </a:xfrm>
        </p:spPr>
        <p:txBody>
          <a:bodyPr/>
          <a:lstStyle/>
          <a:p>
            <a:r>
              <a:rPr lang="en-US" sz="2400" dirty="0" smtClean="0"/>
              <a:t>Implementation of a </a:t>
            </a:r>
            <a:r>
              <a:rPr lang="en-US" sz="2400" dirty="0" err="1" smtClean="0"/>
              <a:t>sw</a:t>
            </a:r>
            <a:r>
              <a:rPr lang="en-US" sz="2400" dirty="0" smtClean="0"/>
              <a:t> feature</a:t>
            </a:r>
          </a:p>
          <a:p>
            <a:pPr lvl="1"/>
            <a:r>
              <a:rPr lang="en-US" sz="2000" dirty="0" smtClean="0"/>
              <a:t>Starts with creation of a Mantis new-feature issue</a:t>
            </a:r>
          </a:p>
          <a:p>
            <a:pPr lvl="1"/>
            <a:r>
              <a:rPr lang="en-US" sz="2000" dirty="0" smtClean="0"/>
              <a:t>Submission of the feature code to code repository database includes the reference to Mantis issue number as well as a reference to code review instance</a:t>
            </a:r>
          </a:p>
          <a:p>
            <a:pPr lvl="1"/>
            <a:r>
              <a:rPr lang="en-US" sz="2000" dirty="0" smtClean="0"/>
              <a:t>Author must create and drive both pseudo code and code complete review by initiating a Code Review instance/session that also includes reference to the Mantis issue number</a:t>
            </a:r>
          </a:p>
          <a:p>
            <a:pPr lvl="1"/>
            <a:r>
              <a:rPr lang="en-US" sz="2000" dirty="0" smtClean="0"/>
              <a:t>Submission activity to the code repository database of designer verified code includes reference to the Mantis issue number. Code Submission pre-checker tool verifies the validity of the Mantis Issue and rejects the submission if not valid</a:t>
            </a:r>
          </a:p>
          <a:p>
            <a:pPr lvl="1"/>
            <a:r>
              <a:rPr lang="en-US" sz="2000" dirty="0"/>
              <a:t>U</a:t>
            </a:r>
            <a:r>
              <a:rPr lang="en-US" sz="2000" dirty="0" smtClean="0"/>
              <a:t>pon code submission into repository, </a:t>
            </a:r>
            <a:r>
              <a:rPr lang="en-US" sz="2000" dirty="0" err="1" smtClean="0"/>
              <a:t>Apcon</a:t>
            </a:r>
            <a:r>
              <a:rPr lang="en-US" sz="2000" dirty="0" smtClean="0"/>
              <a:t> in-house developed tool updates the Mantis issue description field with the links to code review instance ref number and code submission activity identifier.</a:t>
            </a:r>
            <a:endParaRPr lang="en-US" sz="2000" dirty="0"/>
          </a:p>
        </p:txBody>
      </p:sp>
    </p:spTree>
    <p:extLst>
      <p:ext uri="{BB962C8B-B14F-4D97-AF65-F5344CB8AC3E}">
        <p14:creationId xmlns:p14="http://schemas.microsoft.com/office/powerpoint/2010/main" val="18741619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Phase</a:t>
            </a:r>
            <a:endParaRPr lang="en-US" dirty="0"/>
          </a:p>
        </p:txBody>
      </p:sp>
      <p:sp>
        <p:nvSpPr>
          <p:cNvPr id="3" name="Text Placeholder 2"/>
          <p:cNvSpPr>
            <a:spLocks noGrp="1"/>
          </p:cNvSpPr>
          <p:nvPr>
            <p:ph type="body" sz="quarter" idx="10"/>
          </p:nvPr>
        </p:nvSpPr>
        <p:spPr>
          <a:xfrm>
            <a:off x="381000" y="990600"/>
            <a:ext cx="8382000" cy="5761577"/>
          </a:xfrm>
        </p:spPr>
        <p:txBody>
          <a:bodyPr/>
          <a:lstStyle/>
          <a:p>
            <a:r>
              <a:rPr lang="en-US" sz="1800" dirty="0" smtClean="0"/>
              <a:t>In this phase software development team (including the development test engineers) defines the test strategy, test cases and creates the test plans for unit and functional testing.</a:t>
            </a:r>
          </a:p>
          <a:p>
            <a:r>
              <a:rPr lang="en-US" sz="1800" dirty="0" smtClean="0"/>
              <a:t>The focus of the unit and functional testing is to verify that the software features implementations conform to software requirements at the higher level than the designer level implementation. </a:t>
            </a:r>
          </a:p>
          <a:p>
            <a:r>
              <a:rPr lang="en-US" sz="1800" dirty="0" smtClean="0"/>
              <a:t>Typically at the unit level </a:t>
            </a:r>
            <a:r>
              <a:rPr lang="en-US" sz="1800" dirty="0" err="1" smtClean="0"/>
              <a:t>Apcon</a:t>
            </a:r>
            <a:r>
              <a:rPr lang="en-US" sz="1800" dirty="0" smtClean="0"/>
              <a:t> development team assures software features functionality on a target across the vertical slice of the  </a:t>
            </a:r>
            <a:r>
              <a:rPr lang="en-US" sz="1800" dirty="0" err="1" smtClean="0"/>
              <a:t>Apcon</a:t>
            </a:r>
            <a:r>
              <a:rPr lang="en-US" sz="1800" dirty="0" smtClean="0"/>
              <a:t> software stack. For example, a support of a new </a:t>
            </a:r>
            <a:r>
              <a:rPr lang="en-US" sz="1800" dirty="0" err="1" smtClean="0"/>
              <a:t>Apcon</a:t>
            </a:r>
            <a:r>
              <a:rPr lang="en-US" sz="1800" dirty="0" smtClean="0"/>
              <a:t> blade or switch goes through unit level testing which includes blade level software, controller software, and UIs.</a:t>
            </a:r>
          </a:p>
          <a:p>
            <a:r>
              <a:rPr lang="en-US" sz="1800" dirty="0" smtClean="0"/>
              <a:t>At the functional level,  a software development team verifies functionality of a software features complex in nature that typically span over multiple hardware targets. At this level a software team also </a:t>
            </a:r>
            <a:r>
              <a:rPr lang="en-US" sz="1800" u="sng" dirty="0" smtClean="0"/>
              <a:t>verifies and evaluates</a:t>
            </a:r>
            <a:r>
              <a:rPr lang="en-US" sz="1800" dirty="0" smtClean="0"/>
              <a:t> stability, high availability, backward compatibility, upgradability and  installation of the software.</a:t>
            </a:r>
          </a:p>
          <a:p>
            <a:r>
              <a:rPr lang="en-US" sz="1800" dirty="0" smtClean="0"/>
              <a:t>The output of the unit and functional level testing is recorded and pass/fail rate of the test cases is shared with Software QA team. The exit gate from this development phase is the subject to mutual agreement between software development team and the QA team which must be communicated in Software QA Entrance Agreement document.</a:t>
            </a:r>
          </a:p>
          <a:p>
            <a:r>
              <a:rPr lang="en-US" sz="1800" dirty="0"/>
              <a:t>Documents that may be delivered in this phase </a:t>
            </a:r>
            <a:r>
              <a:rPr lang="en-US" sz="1800" dirty="0" smtClean="0"/>
              <a:t>include: SW Development Exit report,  </a:t>
            </a:r>
            <a:r>
              <a:rPr lang="en-US" sz="1800" dirty="0"/>
              <a:t>detailed </a:t>
            </a:r>
            <a:r>
              <a:rPr lang="en-US" sz="1800" dirty="0" smtClean="0"/>
              <a:t>unit test plan, functional test plan, defect </a:t>
            </a:r>
            <a:r>
              <a:rPr lang="en-US" sz="1800" dirty="0"/>
              <a:t>reports, </a:t>
            </a:r>
            <a:r>
              <a:rPr lang="en-US" sz="1800" dirty="0" smtClean="0"/>
              <a:t>execution reports with any work around.</a:t>
            </a:r>
            <a:endParaRPr lang="en-US" sz="1800" dirty="0"/>
          </a:p>
        </p:txBody>
      </p:sp>
    </p:spTree>
    <p:extLst>
      <p:ext uri="{BB962C8B-B14F-4D97-AF65-F5344CB8AC3E}">
        <p14:creationId xmlns:p14="http://schemas.microsoft.com/office/powerpoint/2010/main" val="33096657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from Development phase	</a:t>
            </a:r>
            <a:endParaRPr lang="en-US" dirty="0"/>
          </a:p>
        </p:txBody>
      </p:sp>
      <p:sp>
        <p:nvSpPr>
          <p:cNvPr id="3" name="Text Placeholder 2"/>
          <p:cNvSpPr>
            <a:spLocks noGrp="1"/>
          </p:cNvSpPr>
          <p:nvPr>
            <p:ph type="body" sz="quarter" idx="10"/>
          </p:nvPr>
        </p:nvSpPr>
        <p:spPr>
          <a:xfrm>
            <a:off x="354874" y="1143000"/>
            <a:ext cx="8382000" cy="4875181"/>
          </a:xfrm>
        </p:spPr>
        <p:txBody>
          <a:bodyPr/>
          <a:lstStyle/>
          <a:p>
            <a:r>
              <a:rPr lang="en-US" sz="2400" dirty="0"/>
              <a:t>This phase starts once the development output is released outside the development group, either internal </a:t>
            </a:r>
            <a:r>
              <a:rPr lang="en-US" sz="2400" dirty="0" smtClean="0"/>
              <a:t>(SW QA) or </a:t>
            </a:r>
            <a:r>
              <a:rPr lang="en-US" sz="2400" dirty="0"/>
              <a:t>external to </a:t>
            </a:r>
            <a:r>
              <a:rPr lang="en-US" sz="2400" dirty="0" err="1" smtClean="0"/>
              <a:t>Apcon</a:t>
            </a:r>
            <a:r>
              <a:rPr lang="en-US" sz="2400" dirty="0" smtClean="0"/>
              <a:t> (like early demos or beta features). </a:t>
            </a:r>
          </a:p>
          <a:p>
            <a:r>
              <a:rPr lang="en-US" sz="2400" dirty="0" smtClean="0"/>
              <a:t>QA and Customer reported defects and </a:t>
            </a:r>
            <a:r>
              <a:rPr lang="en-US" sz="2400" dirty="0"/>
              <a:t>enhancement requests should be recorded in </a:t>
            </a:r>
            <a:r>
              <a:rPr lang="en-US" sz="2400" dirty="0" err="1" smtClean="0"/>
              <a:t>Apcon</a:t>
            </a:r>
            <a:r>
              <a:rPr lang="en-US" sz="2400" dirty="0" smtClean="0"/>
              <a:t> </a:t>
            </a:r>
            <a:r>
              <a:rPr lang="en-US" sz="2400" dirty="0" err="1" smtClean="0"/>
              <a:t>sw</a:t>
            </a:r>
            <a:r>
              <a:rPr lang="en-US" sz="2400" dirty="0" smtClean="0"/>
              <a:t> defect tracking repository (such as Mantis). </a:t>
            </a:r>
          </a:p>
          <a:p>
            <a:r>
              <a:rPr lang="en-US" sz="2400" dirty="0" smtClean="0"/>
              <a:t>SW development team addresses reported issues in accordance with </a:t>
            </a:r>
            <a:r>
              <a:rPr lang="en-US" sz="2400" dirty="0" err="1" smtClean="0"/>
              <a:t>sw</a:t>
            </a:r>
            <a:r>
              <a:rPr lang="en-US" sz="2400" dirty="0" smtClean="0"/>
              <a:t> development process and repeats one of more of verification steps (designer debug, unit test and/or functional test execution) before generating another build and images for further QA validation or customer release.</a:t>
            </a:r>
          </a:p>
          <a:p>
            <a:r>
              <a:rPr lang="en-US" sz="2400" dirty="0" smtClean="0"/>
              <a:t>At </a:t>
            </a:r>
            <a:r>
              <a:rPr lang="en-US" sz="2400" dirty="0"/>
              <a:t>the conclusion of the project, the Project Lead chairs the Software Engineering Action </a:t>
            </a:r>
            <a:r>
              <a:rPr lang="en-US" sz="2400" dirty="0" smtClean="0"/>
              <a:t>Review to capture the improvements for the follow up development projects</a:t>
            </a:r>
            <a:endParaRPr lang="en-US" sz="2400" dirty="0"/>
          </a:p>
        </p:txBody>
      </p:sp>
    </p:spTree>
    <p:extLst>
      <p:ext uri="{BB962C8B-B14F-4D97-AF65-F5344CB8AC3E}">
        <p14:creationId xmlns:p14="http://schemas.microsoft.com/office/powerpoint/2010/main" val="1505844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Text Placeholder 2"/>
          <p:cNvSpPr>
            <a:spLocks noGrp="1"/>
          </p:cNvSpPr>
          <p:nvPr>
            <p:ph type="body" sz="quarter" idx="10"/>
          </p:nvPr>
        </p:nvSpPr>
        <p:spPr>
          <a:xfrm>
            <a:off x="381000" y="990600"/>
            <a:ext cx="8382000" cy="4619726"/>
          </a:xfrm>
        </p:spPr>
        <p:txBody>
          <a:bodyPr/>
          <a:lstStyle/>
          <a:p>
            <a:r>
              <a:rPr lang="en-US" sz="1800" dirty="0" smtClean="0"/>
              <a:t>Software</a:t>
            </a:r>
          </a:p>
          <a:p>
            <a:pPr lvl="3"/>
            <a:r>
              <a:rPr lang="en-US" sz="1400" dirty="0"/>
              <a:t>Any programs or instructions intended to run on a programmable device, including firmware, </a:t>
            </a:r>
            <a:r>
              <a:rPr lang="en-US" sz="1400" dirty="0" smtClean="0"/>
              <a:t>operating </a:t>
            </a:r>
            <a:r>
              <a:rPr lang="en-US" sz="1400" dirty="0"/>
              <a:t>systems, drivers, applications, utilities, shell scripts, </a:t>
            </a:r>
            <a:r>
              <a:rPr lang="en-US" sz="1400" dirty="0" err="1"/>
              <a:t>makefiles</a:t>
            </a:r>
            <a:r>
              <a:rPr lang="en-US" sz="1400" dirty="0"/>
              <a:t>, </a:t>
            </a:r>
            <a:r>
              <a:rPr lang="en-US" sz="1400" dirty="0" smtClean="0"/>
              <a:t>CLI, UI, Titan, </a:t>
            </a:r>
            <a:r>
              <a:rPr lang="en-US" sz="1400" dirty="0" err="1" smtClean="0"/>
              <a:t>etc</a:t>
            </a:r>
            <a:endParaRPr lang="en-US" sz="1400" dirty="0"/>
          </a:p>
          <a:p>
            <a:r>
              <a:rPr lang="en-US" sz="1800" dirty="0" smtClean="0"/>
              <a:t>Third Party Software</a:t>
            </a:r>
          </a:p>
          <a:p>
            <a:pPr lvl="3"/>
            <a:r>
              <a:rPr lang="en-US" sz="1400" dirty="0"/>
              <a:t>Any software, source or binary, not developed by </a:t>
            </a:r>
            <a:r>
              <a:rPr lang="en-US" sz="1400" dirty="0" err="1" smtClean="0"/>
              <a:t>Apcon</a:t>
            </a:r>
            <a:r>
              <a:rPr lang="en-US" sz="1400" dirty="0" smtClean="0"/>
              <a:t> Personnel. </a:t>
            </a:r>
            <a:r>
              <a:rPr lang="en-US" sz="1400" dirty="0"/>
              <a:t>In addition to source code, this does include tools such as compilers and libraries, utilities, editors, etc. For example, </a:t>
            </a:r>
            <a:r>
              <a:rPr lang="en-US" sz="1400" dirty="0" err="1"/>
              <a:t>gcc</a:t>
            </a:r>
            <a:r>
              <a:rPr lang="en-US" sz="1400" dirty="0"/>
              <a:t> and glib qualify as Third Party Software</a:t>
            </a:r>
            <a:endParaRPr lang="en-US" sz="1400" dirty="0" smtClean="0"/>
          </a:p>
          <a:p>
            <a:r>
              <a:rPr lang="en-US" sz="1800" dirty="0" smtClean="0"/>
              <a:t>Source Code</a:t>
            </a:r>
          </a:p>
          <a:p>
            <a:pPr lvl="3"/>
            <a:r>
              <a:rPr lang="en-US" sz="1400" dirty="0"/>
              <a:t>All product and test sources, </a:t>
            </a:r>
            <a:r>
              <a:rPr lang="en-US" sz="1400" dirty="0" err="1"/>
              <a:t>makefiles</a:t>
            </a:r>
            <a:r>
              <a:rPr lang="en-US" sz="1400" dirty="0"/>
              <a:t>, scripts, MIB modules, etc. that contribute to the product</a:t>
            </a:r>
            <a:endParaRPr lang="en-US" sz="1400" dirty="0" smtClean="0"/>
          </a:p>
          <a:p>
            <a:r>
              <a:rPr lang="en-US" sz="1800" dirty="0" smtClean="0"/>
              <a:t>Software Project Lead</a:t>
            </a:r>
          </a:p>
          <a:p>
            <a:pPr lvl="3"/>
            <a:r>
              <a:rPr lang="en-US" sz="1400" dirty="0" smtClean="0"/>
              <a:t>The </a:t>
            </a:r>
            <a:r>
              <a:rPr lang="en-US" sz="1400" dirty="0"/>
              <a:t>individual(s) responsible for coordinating the development of the software product by following the Software Development Process, as identified in the project’s Software Project Plan. This role is the focal point for a project and is typically a Program, Project, or Engineering Manager, but can be anyone assigned to the </a:t>
            </a:r>
            <a:r>
              <a:rPr lang="en-US" sz="1400" dirty="0" smtClean="0"/>
              <a:t>role.</a:t>
            </a:r>
          </a:p>
          <a:p>
            <a:r>
              <a:rPr lang="en-US" sz="1800" dirty="0" smtClean="0"/>
              <a:t>Validation</a:t>
            </a:r>
          </a:p>
          <a:p>
            <a:pPr lvl="3"/>
            <a:r>
              <a:rPr lang="en-US" sz="1400" dirty="0" smtClean="0"/>
              <a:t>The </a:t>
            </a:r>
            <a:r>
              <a:rPr lang="en-US" sz="1400" dirty="0"/>
              <a:t>process of ensuring that a product meets the customer’s needs</a:t>
            </a:r>
            <a:r>
              <a:rPr lang="en-US" sz="1400" dirty="0" smtClean="0"/>
              <a:t>.</a:t>
            </a:r>
            <a:endParaRPr lang="en-US" dirty="0"/>
          </a:p>
          <a:p>
            <a:r>
              <a:rPr lang="en-US" sz="1800" dirty="0" smtClean="0"/>
              <a:t>Verification</a:t>
            </a:r>
            <a:r>
              <a:rPr lang="en-US" sz="2200" dirty="0" smtClean="0"/>
              <a:t> </a:t>
            </a:r>
          </a:p>
          <a:p>
            <a:pPr lvl="3"/>
            <a:r>
              <a:rPr lang="en-US" sz="1400" dirty="0" smtClean="0"/>
              <a:t>The </a:t>
            </a:r>
            <a:r>
              <a:rPr lang="en-US" sz="1400" dirty="0"/>
              <a:t>process of ensuring that a product meets </a:t>
            </a:r>
            <a:r>
              <a:rPr lang="en-US" sz="1400" i="1" dirty="0"/>
              <a:t>its specification</a:t>
            </a:r>
            <a:r>
              <a:rPr lang="en-US" sz="1400" dirty="0"/>
              <a:t>.</a:t>
            </a:r>
          </a:p>
        </p:txBody>
      </p:sp>
    </p:spTree>
    <p:extLst>
      <p:ext uri="{BB962C8B-B14F-4D97-AF65-F5344CB8AC3E}">
        <p14:creationId xmlns:p14="http://schemas.microsoft.com/office/powerpoint/2010/main" val="170754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760412"/>
          </a:xfrm>
        </p:spPr>
        <p:txBody>
          <a:bodyPr>
            <a:normAutofit/>
          </a:bodyPr>
          <a:lstStyle/>
          <a:p>
            <a:r>
              <a:rPr lang="en-US" dirty="0" smtClean="0"/>
              <a:t>Scope of the document</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Scope</a:t>
            </a:r>
          </a:p>
          <a:p>
            <a:pPr lvl="1"/>
            <a:r>
              <a:rPr lang="en-US" sz="1900" dirty="0"/>
              <a:t>This document applies to all </a:t>
            </a:r>
            <a:r>
              <a:rPr lang="en-US" sz="1900" dirty="0" err="1" smtClean="0"/>
              <a:t>Apcon</a:t>
            </a:r>
            <a:r>
              <a:rPr lang="en-US" sz="1900" dirty="0" smtClean="0"/>
              <a:t> </a:t>
            </a:r>
            <a:r>
              <a:rPr lang="en-US" sz="1900" dirty="0"/>
              <a:t>personnel developing software for </a:t>
            </a:r>
            <a:r>
              <a:rPr lang="en-US" sz="1900" dirty="0" smtClean="0"/>
              <a:t>its </a:t>
            </a:r>
            <a:r>
              <a:rPr lang="en-US" sz="1900" dirty="0"/>
              <a:t>products, including all firmware and </a:t>
            </a:r>
            <a:r>
              <a:rPr lang="en-US" sz="1900" dirty="0" smtClean="0"/>
              <a:t>UI </a:t>
            </a:r>
            <a:r>
              <a:rPr lang="en-US" sz="1900" dirty="0"/>
              <a:t>software, and all test software used for formal testing of </a:t>
            </a:r>
            <a:r>
              <a:rPr lang="en-US" sz="1900" dirty="0" err="1" smtClean="0"/>
              <a:t>Apcon</a:t>
            </a:r>
            <a:r>
              <a:rPr lang="en-US" sz="1900" dirty="0" smtClean="0"/>
              <a:t> </a:t>
            </a:r>
            <a:r>
              <a:rPr lang="en-US" sz="1900" dirty="0"/>
              <a:t>products. </a:t>
            </a:r>
            <a:endParaRPr lang="en-US" sz="1900" dirty="0" smtClean="0"/>
          </a:p>
          <a:p>
            <a:pPr lvl="1"/>
            <a:r>
              <a:rPr lang="en-US" sz="1900" dirty="0" smtClean="0"/>
              <a:t>This </a:t>
            </a:r>
            <a:r>
              <a:rPr lang="en-US" sz="1900" dirty="0"/>
              <a:t>document is mandatory for the </a:t>
            </a:r>
            <a:r>
              <a:rPr lang="en-US" sz="1900" dirty="0" smtClean="0"/>
              <a:t>Plano, TX and Wilsonville, OR </a:t>
            </a:r>
            <a:r>
              <a:rPr lang="en-US" sz="1900" dirty="0"/>
              <a:t>design centers.</a:t>
            </a:r>
          </a:p>
          <a:p>
            <a:pPr lvl="1"/>
            <a:r>
              <a:rPr lang="en-US" sz="1900" dirty="0"/>
              <a:t>The scope of this document is limited to design and development stages required producing software components based on defined and approved requirements</a:t>
            </a:r>
          </a:p>
          <a:p>
            <a:pPr lvl="1"/>
            <a:endParaRPr lang="en-US" dirty="0" smtClean="0"/>
          </a:p>
        </p:txBody>
      </p:sp>
    </p:spTree>
    <p:extLst>
      <p:ext uri="{BB962C8B-B14F-4D97-AF65-F5344CB8AC3E}">
        <p14:creationId xmlns:p14="http://schemas.microsoft.com/office/powerpoint/2010/main" val="173303262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lvl="0"/>
            <a:r>
              <a:rPr lang="en-US" b="1" dirty="0">
                <a:effectLst/>
              </a:rPr>
              <a:t>Training </a:t>
            </a:r>
            <a:r>
              <a:rPr lang="en-US" b="1" dirty="0" smtClean="0">
                <a:effectLst/>
              </a:rPr>
              <a:t>Requirements</a:t>
            </a:r>
            <a:endParaRPr lang="en-US" dirty="0"/>
          </a:p>
        </p:txBody>
      </p:sp>
      <p:sp>
        <p:nvSpPr>
          <p:cNvPr id="3" name="Text Placeholder 2"/>
          <p:cNvSpPr>
            <a:spLocks noGrp="1"/>
          </p:cNvSpPr>
          <p:nvPr>
            <p:ph type="body" sz="quarter" idx="10"/>
          </p:nvPr>
        </p:nvSpPr>
        <p:spPr>
          <a:xfrm>
            <a:off x="381000" y="1411552"/>
            <a:ext cx="8382000" cy="1772793"/>
          </a:xfrm>
        </p:spPr>
        <p:txBody>
          <a:bodyPr/>
          <a:lstStyle/>
          <a:p>
            <a:r>
              <a:rPr lang="en-US" dirty="0"/>
              <a:t>This document shall be given to software developers and managers when hired and notice sent to existing software developers and managers when this document is updated</a:t>
            </a:r>
          </a:p>
        </p:txBody>
      </p:sp>
    </p:spTree>
    <p:extLst>
      <p:ext uri="{BB962C8B-B14F-4D97-AF65-F5344CB8AC3E}">
        <p14:creationId xmlns:p14="http://schemas.microsoft.com/office/powerpoint/2010/main" val="24028707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Phases</a:t>
            </a:r>
            <a:endParaRPr lang="en-US" dirty="0"/>
          </a:p>
        </p:txBody>
      </p:sp>
      <p:sp>
        <p:nvSpPr>
          <p:cNvPr id="3" name="Text Placeholder 2"/>
          <p:cNvSpPr>
            <a:spLocks noGrp="1"/>
          </p:cNvSpPr>
          <p:nvPr>
            <p:ph type="body" sz="quarter" idx="10"/>
          </p:nvPr>
        </p:nvSpPr>
        <p:spPr>
          <a:xfrm>
            <a:off x="381000" y="990600"/>
            <a:ext cx="8382000" cy="4090351"/>
          </a:xfrm>
        </p:spPr>
        <p:txBody>
          <a:bodyPr/>
          <a:lstStyle/>
          <a:p>
            <a:r>
              <a:rPr lang="en-US" dirty="0" smtClean="0"/>
              <a:t>Phases</a:t>
            </a:r>
          </a:p>
          <a:p>
            <a:pPr lvl="1"/>
            <a:r>
              <a:rPr lang="en-US" sz="1800" dirty="0" smtClean="0"/>
              <a:t>Typically, </a:t>
            </a:r>
            <a:r>
              <a:rPr lang="en-US" sz="1800" dirty="0"/>
              <a:t>the development effort </a:t>
            </a:r>
            <a:r>
              <a:rPr lang="en-US" sz="1800" dirty="0" smtClean="0"/>
              <a:t>is divided </a:t>
            </a:r>
            <a:r>
              <a:rPr lang="en-US" sz="1800" dirty="0"/>
              <a:t>into </a:t>
            </a:r>
            <a:r>
              <a:rPr lang="en-US" sz="1800" dirty="0" smtClean="0"/>
              <a:t>5 distinguish phases</a:t>
            </a:r>
            <a:r>
              <a:rPr lang="en-US" sz="1800" dirty="0"/>
              <a:t>: Investigation, Specification and Design, </a:t>
            </a:r>
            <a:r>
              <a:rPr lang="en-US" sz="1800" dirty="0" smtClean="0"/>
              <a:t>Implementation and designer debug,  Verification, </a:t>
            </a:r>
            <a:r>
              <a:rPr lang="en-US" sz="1800" dirty="0"/>
              <a:t>and </a:t>
            </a:r>
            <a:r>
              <a:rPr lang="en-US" sz="1800" dirty="0" smtClean="0"/>
              <a:t>Release to QA. </a:t>
            </a:r>
            <a:r>
              <a:rPr lang="en-US" sz="1800" dirty="0"/>
              <a:t>Each of these phases produce a number of documents and outputs, tailored to the size and complexity of the project, as documented in the Software Project Plan (SPP</a:t>
            </a:r>
            <a:r>
              <a:rPr lang="en-US" sz="1800" dirty="0" smtClean="0"/>
              <a:t>).</a:t>
            </a:r>
          </a:p>
          <a:p>
            <a:pPr lvl="1"/>
            <a:r>
              <a:rPr lang="en-US" sz="1800" dirty="0" smtClean="0"/>
              <a:t>The development phases are rarely serialized. Parallelism and </a:t>
            </a:r>
            <a:r>
              <a:rPr lang="en-US" sz="1800" u="sng" dirty="0" smtClean="0"/>
              <a:t>iterative nature </a:t>
            </a:r>
            <a:r>
              <a:rPr lang="en-US" sz="1800" dirty="0" smtClean="0"/>
              <a:t>of development  are implicit to this process and should be honored.</a:t>
            </a:r>
          </a:p>
          <a:p>
            <a:r>
              <a:rPr lang="en-US" sz="2800" dirty="0" smtClean="0"/>
              <a:t>Where projects cross organizational boundaries, entry and exit criteria should be defined and addressed in the SPP</a:t>
            </a:r>
            <a:endParaRPr lang="en-US" sz="2800" dirty="0"/>
          </a:p>
          <a:p>
            <a:endParaRPr lang="en-US" dirty="0"/>
          </a:p>
        </p:txBody>
      </p:sp>
    </p:spTree>
    <p:extLst>
      <p:ext uri="{BB962C8B-B14F-4D97-AF65-F5344CB8AC3E}">
        <p14:creationId xmlns:p14="http://schemas.microsoft.com/office/powerpoint/2010/main" val="18493913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Phase</a:t>
            </a:r>
            <a:endParaRPr lang="en-US" dirty="0"/>
          </a:p>
        </p:txBody>
      </p:sp>
      <p:sp>
        <p:nvSpPr>
          <p:cNvPr id="3" name="Text Placeholder 2"/>
          <p:cNvSpPr>
            <a:spLocks noGrp="1"/>
          </p:cNvSpPr>
          <p:nvPr>
            <p:ph type="body" sz="quarter" idx="10"/>
          </p:nvPr>
        </p:nvSpPr>
        <p:spPr>
          <a:xfrm>
            <a:off x="381000" y="1411552"/>
            <a:ext cx="8382000" cy="4592026"/>
          </a:xfrm>
        </p:spPr>
        <p:txBody>
          <a:bodyPr/>
          <a:lstStyle/>
          <a:p>
            <a:r>
              <a:rPr lang="en-US" sz="1800" dirty="0"/>
              <a:t>The purpose of this phase is to deliver the documents required for </a:t>
            </a:r>
            <a:r>
              <a:rPr lang="en-US" sz="1800" dirty="0" smtClean="0"/>
              <a:t>the purpose of evaluating the cost of developing software features and the benefits and return on that investment.</a:t>
            </a:r>
            <a:endParaRPr lang="en-US" sz="1800" dirty="0"/>
          </a:p>
          <a:p>
            <a:r>
              <a:rPr lang="en-US" sz="1800" dirty="0"/>
              <a:t>This phase focuses on the investigation aspect of the project and provides a </a:t>
            </a:r>
            <a:r>
              <a:rPr lang="en-US" sz="1800" dirty="0" smtClean="0"/>
              <a:t>preliminary schedule</a:t>
            </a:r>
            <a:r>
              <a:rPr lang="en-US" sz="1800" dirty="0"/>
              <a:t>, </a:t>
            </a:r>
            <a:r>
              <a:rPr lang="en-US" sz="1800" dirty="0" smtClean="0"/>
              <a:t>a resource </a:t>
            </a:r>
            <a:r>
              <a:rPr lang="en-US" sz="1800" dirty="0"/>
              <a:t>profile, and overall cost for the project that can be applied to the ROI analysis. In this phase:</a:t>
            </a:r>
          </a:p>
          <a:p>
            <a:pPr lvl="1"/>
            <a:r>
              <a:rPr lang="en-US" sz="1400" dirty="0" smtClean="0"/>
              <a:t>The Product Line team produces the </a:t>
            </a:r>
            <a:r>
              <a:rPr lang="en-US" sz="1400" dirty="0"/>
              <a:t>product requirement documents </a:t>
            </a:r>
            <a:r>
              <a:rPr lang="en-US" sz="1400" dirty="0" smtClean="0"/>
              <a:t>which are reviewed </a:t>
            </a:r>
            <a:r>
              <a:rPr lang="en-US" sz="1400" dirty="0"/>
              <a:t>and </a:t>
            </a:r>
            <a:r>
              <a:rPr lang="en-US" sz="1400" dirty="0" smtClean="0"/>
              <a:t>approved in this stage</a:t>
            </a:r>
            <a:endParaRPr lang="en-US" sz="1400" dirty="0"/>
          </a:p>
          <a:p>
            <a:pPr lvl="1"/>
            <a:r>
              <a:rPr lang="en-US" sz="1400" dirty="0" smtClean="0"/>
              <a:t>SW Engineering team responds to the PRD requirements with early feasibility studies and a road map plan that consists of a document outlining which software features will be available in what release.  This document is known as RFD (Release Feature Document) and specifies features and requirements available in the follow up software releases. Note that RFD is not a must have documentation; many </a:t>
            </a:r>
            <a:r>
              <a:rPr lang="en-US" sz="1400" dirty="0" err="1" smtClean="0"/>
              <a:t>sw</a:t>
            </a:r>
            <a:r>
              <a:rPr lang="en-US" sz="1400" dirty="0" smtClean="0"/>
              <a:t> initiative may not require RFD.</a:t>
            </a:r>
          </a:p>
          <a:p>
            <a:pPr lvl="1"/>
            <a:r>
              <a:rPr lang="en-US" sz="1400" dirty="0" smtClean="0"/>
              <a:t>a </a:t>
            </a:r>
            <a:r>
              <a:rPr lang="en-US" sz="1400" dirty="0"/>
              <a:t>Release Features Document is reviewed and </a:t>
            </a:r>
            <a:r>
              <a:rPr lang="en-US" sz="1400" dirty="0" smtClean="0"/>
              <a:t>approved in this phase</a:t>
            </a:r>
            <a:endParaRPr lang="en-US" sz="1400" dirty="0"/>
          </a:p>
          <a:p>
            <a:pPr lvl="1"/>
            <a:r>
              <a:rPr lang="en-US" sz="1400" dirty="0" smtClean="0"/>
              <a:t>a </a:t>
            </a:r>
            <a:r>
              <a:rPr lang="en-US" sz="1400" dirty="0"/>
              <a:t>High Level Schedule that details major delivery milestones is completed and approved</a:t>
            </a:r>
          </a:p>
          <a:p>
            <a:pPr lvl="1"/>
            <a:r>
              <a:rPr lang="en-US" sz="1400" dirty="0" smtClean="0"/>
              <a:t>a </a:t>
            </a:r>
            <a:r>
              <a:rPr lang="en-US" sz="1400" dirty="0"/>
              <a:t>Engineering Estimate </a:t>
            </a:r>
            <a:r>
              <a:rPr lang="en-US" sz="1400" dirty="0" smtClean="0"/>
              <a:t>( a spreadsheet or other electronic format) is </a:t>
            </a:r>
            <a:r>
              <a:rPr lang="en-US" sz="1400" dirty="0"/>
              <a:t>completed and </a:t>
            </a:r>
            <a:r>
              <a:rPr lang="en-US" sz="1400" dirty="0" smtClean="0"/>
              <a:t>approved. It includes hardware and equipment cost , external spend (if development requires external contractors, </a:t>
            </a:r>
            <a:r>
              <a:rPr lang="en-US" sz="1400" dirty="0" err="1" smtClean="0"/>
              <a:t>sw</a:t>
            </a:r>
            <a:r>
              <a:rPr lang="en-US" sz="1400" dirty="0" smtClean="0"/>
              <a:t> tools and licenses, payment for customized development from </a:t>
            </a:r>
            <a:r>
              <a:rPr lang="en-US" sz="1400" dirty="0" err="1" smtClean="0"/>
              <a:t>Apcon’s</a:t>
            </a:r>
            <a:r>
              <a:rPr lang="en-US" sz="1400" dirty="0" smtClean="0"/>
              <a:t> vendors and suppliers, etc…), and the labor cost for developing,  verifying, validating and releasing software </a:t>
            </a:r>
            <a:endParaRPr lang="en-US" sz="1400" dirty="0"/>
          </a:p>
          <a:p>
            <a:endParaRPr lang="en-US" sz="1800" dirty="0"/>
          </a:p>
        </p:txBody>
      </p:sp>
    </p:spTree>
    <p:extLst>
      <p:ext uri="{BB962C8B-B14F-4D97-AF65-F5344CB8AC3E}">
        <p14:creationId xmlns:p14="http://schemas.microsoft.com/office/powerpoint/2010/main" val="34234121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lang="en-US" sz="3600" dirty="0"/>
              <a:t>Investigation </a:t>
            </a:r>
            <a:r>
              <a:rPr lang="en-US" sz="3600" dirty="0" smtClean="0"/>
              <a:t>Phase flow chart and deliverables</a:t>
            </a:r>
            <a:endParaRPr lang="en-US" sz="3600" dirty="0"/>
          </a:p>
        </p:txBody>
      </p:sp>
      <p:sp>
        <p:nvSpPr>
          <p:cNvPr id="3" name="Text Placeholder 2"/>
          <p:cNvSpPr>
            <a:spLocks noGrp="1"/>
          </p:cNvSpPr>
          <p:nvPr>
            <p:ph type="body" sz="quarter" idx="10"/>
          </p:nvPr>
        </p:nvSpPr>
        <p:spPr>
          <a:xfrm>
            <a:off x="4038600" y="838199"/>
            <a:ext cx="4953000" cy="5035225"/>
          </a:xfrm>
        </p:spPr>
        <p:txBody>
          <a:bodyPr/>
          <a:lstStyle/>
          <a:p>
            <a:r>
              <a:rPr lang="en-US" sz="2000" dirty="0" smtClean="0"/>
              <a:t>High level Product Requirements Document</a:t>
            </a:r>
          </a:p>
          <a:p>
            <a:pPr lvl="1"/>
            <a:r>
              <a:rPr lang="en-US" sz="1600" dirty="0" smtClean="0"/>
              <a:t>Owned by the PLM. Contribution from Marketing, Engineering and Pro-Services teams. Reviews driven by PLMs</a:t>
            </a:r>
          </a:p>
          <a:p>
            <a:r>
              <a:rPr lang="en-US" sz="2000" dirty="0" smtClean="0"/>
              <a:t>Engineering cost estimate</a:t>
            </a:r>
          </a:p>
          <a:p>
            <a:pPr lvl="1"/>
            <a:r>
              <a:rPr lang="en-US" sz="1600" dirty="0" smtClean="0"/>
              <a:t>It is an electronic document capturing the effort, external spend and project spend for the proposed feature(s). It is a high level estimate and is roughly +/- 20% correct. </a:t>
            </a:r>
            <a:r>
              <a:rPr lang="en-US" sz="1600" dirty="0"/>
              <a:t>Owned by Engineering team (typically SW and HW Managers</a:t>
            </a:r>
            <a:r>
              <a:rPr lang="en-US" sz="1600" dirty="0" smtClean="0"/>
              <a:t>).</a:t>
            </a:r>
          </a:p>
          <a:p>
            <a:pPr lvl="1"/>
            <a:r>
              <a:rPr lang="en-US" sz="1600" dirty="0" smtClean="0"/>
              <a:t>High Level schedule – an MSPP document owned by a PM with the inputs from HW, SW, and QA managers. Considers resource availability and competing releases and projects going in parallel.</a:t>
            </a:r>
          </a:p>
          <a:p>
            <a:r>
              <a:rPr lang="en-US" sz="2000" dirty="0" smtClean="0"/>
              <a:t>Senior Management team reviews projected engineering cost and schedule and makes a decision to proceed with development or to cancel or postpone it.</a:t>
            </a:r>
            <a:endParaRPr lang="en-US" sz="2000" dirty="0"/>
          </a:p>
        </p:txBody>
      </p:sp>
      <p:pic>
        <p:nvPicPr>
          <p:cNvPr id="9" name="Picture 8"/>
          <p:cNvPicPr>
            <a:picLocks noChangeAspect="1"/>
          </p:cNvPicPr>
          <p:nvPr/>
        </p:nvPicPr>
        <p:blipFill>
          <a:blip r:embed="rId2"/>
          <a:stretch>
            <a:fillRect/>
          </a:stretch>
        </p:blipFill>
        <p:spPr>
          <a:xfrm>
            <a:off x="228601" y="728786"/>
            <a:ext cx="3809999" cy="6053014"/>
          </a:xfrm>
          <a:prstGeom prst="rect">
            <a:avLst/>
          </a:prstGeom>
        </p:spPr>
      </p:pic>
    </p:spTree>
    <p:extLst>
      <p:ext uri="{BB962C8B-B14F-4D97-AF65-F5344CB8AC3E}">
        <p14:creationId xmlns:p14="http://schemas.microsoft.com/office/powerpoint/2010/main" val="16978508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 and Design Phase</a:t>
            </a:r>
            <a:endParaRPr lang="en-US" dirty="0"/>
          </a:p>
        </p:txBody>
      </p:sp>
      <p:sp>
        <p:nvSpPr>
          <p:cNvPr id="3" name="Text Placeholder 2"/>
          <p:cNvSpPr>
            <a:spLocks noGrp="1"/>
          </p:cNvSpPr>
          <p:nvPr>
            <p:ph type="body" sz="quarter" idx="10"/>
          </p:nvPr>
        </p:nvSpPr>
        <p:spPr>
          <a:xfrm>
            <a:off x="381000" y="1143000"/>
            <a:ext cx="8382000" cy="3240887"/>
          </a:xfrm>
        </p:spPr>
        <p:txBody>
          <a:bodyPr/>
          <a:lstStyle/>
          <a:p>
            <a:r>
              <a:rPr lang="en-US" sz="1800" dirty="0"/>
              <a:t>The purpose of this phase is to complete the software planning and design. </a:t>
            </a:r>
            <a:endParaRPr lang="en-US" sz="1800" dirty="0" smtClean="0"/>
          </a:p>
          <a:p>
            <a:r>
              <a:rPr lang="en-US" sz="1800" dirty="0" smtClean="0"/>
              <a:t>The specification and design documents </a:t>
            </a:r>
            <a:r>
              <a:rPr lang="en-US" sz="1800" dirty="0"/>
              <a:t>define the design and the criteria for </a:t>
            </a:r>
            <a:r>
              <a:rPr lang="en-US" sz="1800" dirty="0" smtClean="0"/>
              <a:t>verifying </a:t>
            </a:r>
            <a:r>
              <a:rPr lang="en-US" sz="1800" dirty="0"/>
              <a:t>the design and the functionality of the development output.</a:t>
            </a:r>
          </a:p>
          <a:p>
            <a:r>
              <a:rPr lang="en-US" sz="1800" dirty="0"/>
              <a:t>Documents that may be delivered in this phase include:</a:t>
            </a:r>
          </a:p>
          <a:p>
            <a:r>
              <a:rPr lang="en-US" sz="1800" dirty="0"/>
              <a:t>•	a Software Project Plan (SPP) approved to a 1.0 revision level</a:t>
            </a:r>
          </a:p>
          <a:p>
            <a:r>
              <a:rPr lang="en-US" sz="1800" dirty="0"/>
              <a:t>•	software specifications documents</a:t>
            </a:r>
          </a:p>
          <a:p>
            <a:r>
              <a:rPr lang="en-US" sz="1800" dirty="0"/>
              <a:t>•	software design documents</a:t>
            </a:r>
          </a:p>
          <a:p>
            <a:r>
              <a:rPr lang="en-US" sz="1800" dirty="0"/>
              <a:t>•	unit and functional test plans</a:t>
            </a:r>
          </a:p>
          <a:p>
            <a:r>
              <a:rPr lang="en-US" sz="1800" dirty="0"/>
              <a:t>•	</a:t>
            </a:r>
            <a:r>
              <a:rPr lang="en-US" sz="1800" dirty="0" smtClean="0"/>
              <a:t>Software QA Entrance </a:t>
            </a:r>
            <a:r>
              <a:rPr lang="en-US" sz="1800" dirty="0"/>
              <a:t>Criteria Agreement</a:t>
            </a:r>
          </a:p>
          <a:p>
            <a:pPr marL="0" indent="0">
              <a:buNone/>
            </a:pPr>
            <a:endParaRPr lang="en-US" sz="1800" dirty="0"/>
          </a:p>
          <a:p>
            <a:endParaRPr lang="en-US" sz="1800" dirty="0"/>
          </a:p>
        </p:txBody>
      </p:sp>
    </p:spTree>
    <p:extLst>
      <p:ext uri="{BB962C8B-B14F-4D97-AF65-F5344CB8AC3E}">
        <p14:creationId xmlns:p14="http://schemas.microsoft.com/office/powerpoint/2010/main" val="8350385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443198"/>
          </a:xfrm>
        </p:spPr>
        <p:txBody>
          <a:bodyPr/>
          <a:lstStyle/>
          <a:p>
            <a:r>
              <a:rPr lang="en-US" sz="3200" dirty="0" smtClean="0"/>
              <a:t>Specification, Development and Verification</a:t>
            </a:r>
            <a:endParaRPr lang="en-US" sz="3200" dirty="0"/>
          </a:p>
        </p:txBody>
      </p:sp>
      <p:pic>
        <p:nvPicPr>
          <p:cNvPr id="9" name="Picture 8"/>
          <p:cNvPicPr>
            <a:picLocks noChangeAspect="1"/>
          </p:cNvPicPr>
          <p:nvPr/>
        </p:nvPicPr>
        <p:blipFill>
          <a:blip r:embed="rId2"/>
          <a:stretch>
            <a:fillRect/>
          </a:stretch>
        </p:blipFill>
        <p:spPr>
          <a:xfrm>
            <a:off x="304800" y="673387"/>
            <a:ext cx="8686800" cy="6184614"/>
          </a:xfrm>
          <a:prstGeom prst="rect">
            <a:avLst/>
          </a:prstGeom>
        </p:spPr>
      </p:pic>
    </p:spTree>
    <p:extLst>
      <p:ext uri="{BB962C8B-B14F-4D97-AF65-F5344CB8AC3E}">
        <p14:creationId xmlns:p14="http://schemas.microsoft.com/office/powerpoint/2010/main" val="3109543993"/>
      </p:ext>
    </p:extLst>
  </p:cSld>
  <p:clrMapOvr>
    <a:masterClrMapping/>
  </p:clrMapOvr>
  <p:transition>
    <p:fade/>
  </p:transition>
</p:sld>
</file>

<file path=ppt/theme/theme1.xml><?xml version="1.0" encoding="utf-8"?>
<a:theme xmlns:a="http://schemas.openxmlformats.org/drawingml/2006/main" name="Teal Segoe 4-3 template-template_April-17-2007">
  <a:themeElements>
    <a:clrScheme name="Teal Template-Template">
      <a:dk1>
        <a:srgbClr val="000000"/>
      </a:dk1>
      <a:lt1>
        <a:srgbClr val="FFFFFF"/>
      </a:lt1>
      <a:dk2>
        <a:srgbClr val="056981"/>
      </a:dk2>
      <a:lt2>
        <a:srgbClr val="BEECE7"/>
      </a:lt2>
      <a:accent1>
        <a:srgbClr val="FFC000"/>
      </a:accent1>
      <a:accent2>
        <a:srgbClr val="6B8EC7"/>
      </a:accent2>
      <a:accent3>
        <a:srgbClr val="DF8045"/>
      </a:accent3>
      <a:accent4>
        <a:srgbClr val="35C595"/>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92630F-4A64-4AF7-B32E-6762B0A39F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(Teal grid design)</Template>
  <TotalTime>11376</TotalTime>
  <Words>1708</Words>
  <Application>Microsoft Office PowerPoint</Application>
  <PresentationFormat>On-screen Show (4:3)</PresentationFormat>
  <Paragraphs>92</Paragraphs>
  <Slides>13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Courier New</vt:lpstr>
      <vt:lpstr>Wingdings</vt:lpstr>
      <vt:lpstr>Teal Segoe 4-3 template-template_April-17-2007</vt:lpstr>
      <vt:lpstr>White with Courier font for code slides</vt:lpstr>
      <vt:lpstr>Software Development Process</vt:lpstr>
      <vt:lpstr>Definitions</vt:lpstr>
      <vt:lpstr>Scope of the document</vt:lpstr>
      <vt:lpstr>Training Requirements</vt:lpstr>
      <vt:lpstr>Software Development Phases</vt:lpstr>
      <vt:lpstr>Investigation Phase</vt:lpstr>
      <vt:lpstr>Investigation Phase flow chart and deliverables</vt:lpstr>
      <vt:lpstr>Specification and Design Phase</vt:lpstr>
      <vt:lpstr>Specification, Development and Verification</vt:lpstr>
      <vt:lpstr>Implementation and designer debug phase</vt:lpstr>
      <vt:lpstr>Implementation and designer debug phase</vt:lpstr>
      <vt:lpstr>Verification Phase</vt:lpstr>
      <vt:lpstr>Release from Development phase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Process</dc:title>
  <dc:creator>Vlad Rakocevic</dc:creator>
  <cp:keywords/>
  <cp:lastModifiedBy>Vlad Rakocevic</cp:lastModifiedBy>
  <cp:revision>50</cp:revision>
  <dcterms:created xsi:type="dcterms:W3CDTF">2015-03-17T19:48:18Z</dcterms:created>
  <dcterms:modified xsi:type="dcterms:W3CDTF">2015-04-16T19:52:39Z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TC102867459990</vt:lpwstr>
  </property>
</Properties>
</file>