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79" r:id="rId4"/>
    <p:sldId id="281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B3D3EA"/>
    <a:srgbClr val="78ADCD"/>
    <a:srgbClr val="03136A"/>
    <a:srgbClr val="1984CC"/>
    <a:srgbClr val="35759D"/>
    <a:srgbClr val="35B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0" autoAdjust="0"/>
    <p:restoredTop sz="95596" autoAdjust="0"/>
  </p:normalViewPr>
  <p:slideViewPr>
    <p:cSldViewPr>
      <p:cViewPr>
        <p:scale>
          <a:sx n="55" d="100"/>
          <a:sy n="55" d="100"/>
        </p:scale>
        <p:origin x="-1238" y="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37618727594635"/>
          <c:y val="7.3037714752395427E-2"/>
          <c:w val="0.61957358084004654"/>
          <c:h val="0.7607461557191544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12695">
              <a:solidFill>
                <a:srgbClr val="FF0000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Sheet1!$A$2:$A$11</c:f>
              <c:strCache>
                <c:ptCount val="1"/>
                <c:pt idx="0">
                  <c:v>Влажность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 formatCode="0.00%">
                  <c:v>0.3</c:v>
                </c:pt>
                <c:pt idx="1">
                  <c:v>0.33</c:v>
                </c:pt>
                <c:pt idx="2">
                  <c:v>0.38</c:v>
                </c:pt>
                <c:pt idx="3">
                  <c:v>0.42</c:v>
                </c:pt>
                <c:pt idx="4">
                  <c:v>0.5</c:v>
                </c:pt>
                <c:pt idx="5">
                  <c:v>0.56000000000000005</c:v>
                </c:pt>
                <c:pt idx="6">
                  <c:v>0.6</c:v>
                </c:pt>
                <c:pt idx="7">
                  <c:v>0.65</c:v>
                </c:pt>
                <c:pt idx="8">
                  <c:v>0.72</c:v>
                </c:pt>
                <c:pt idx="9">
                  <c:v>0.83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577856"/>
        <c:axId val="123579776"/>
      </c:lineChart>
      <c:catAx>
        <c:axId val="123577856"/>
        <c:scaling>
          <c:orientation val="minMax"/>
        </c:scaling>
        <c:delete val="0"/>
        <c:axPos val="b"/>
        <c:majorTickMark val="out"/>
        <c:minorTickMark val="none"/>
        <c:tickLblPos val="nextTo"/>
        <c:crossAx val="123579776"/>
        <c:crosses val="autoZero"/>
        <c:auto val="0"/>
        <c:lblAlgn val="ctr"/>
        <c:lblOffset val="100"/>
        <c:noMultiLvlLbl val="0"/>
      </c:catAx>
      <c:valAx>
        <c:axId val="123579776"/>
        <c:scaling>
          <c:orientation val="minMax"/>
        </c:scaling>
        <c:delete val="0"/>
        <c:axPos val="l"/>
        <c:majorGridlines>
          <c:spPr>
            <a:ln w="3174">
              <a:solidFill>
                <a:schemeClr val="tx1"/>
              </a:solidFill>
              <a:prstDash val="solid"/>
            </a:ln>
          </c:spPr>
        </c:majorGridlines>
        <c:numFmt formatCode="0.00%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749" b="1" i="0" u="none" strike="noStrike" baseline="0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pPr>
            <a:endParaRPr lang="ru-RU"/>
          </a:p>
        </c:txPr>
        <c:crossAx val="123577856"/>
        <c:crosses val="autoZero"/>
        <c:crossBetween val="midCat"/>
      </c:valAx>
      <c:spPr>
        <a:pattFill prst="pct10">
          <a:fgClr>
            <a:schemeClr val="accent1"/>
          </a:fgClr>
          <a:bgClr>
            <a:schemeClr val="bg1"/>
          </a:bgClr>
        </a:pattFill>
        <a:ln w="25391">
          <a:noFill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749" b="1" i="0" u="none" strike="noStrike" baseline="0">
          <a:solidFill>
            <a:schemeClr val="tx1"/>
          </a:solidFill>
          <a:latin typeface="Calibri"/>
          <a:ea typeface="Calibri"/>
          <a:cs typeface="Calibri"/>
        </a:defRPr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EEF7DB2-4653-4D3A-9F62-D640E46813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2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E4A0F2-541E-454F-A8FE-4FCB49556ED4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B7559-C8F8-49EA-8371-7A0848DED611}" type="slidenum">
              <a:rPr lang="en-US"/>
              <a:pPr/>
              <a:t>2</a:t>
            </a:fld>
            <a:endParaRPr lang="en-US"/>
          </a:p>
        </p:txBody>
      </p:sp>
      <p:sp>
        <p:nvSpPr>
          <p:cNvPr id="112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84551B-3ECC-4A47-8874-FC8764523840}" type="slidenum">
              <a:rPr lang="en-US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025" y="2162175"/>
            <a:ext cx="7772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smtClean="0"/>
              <a:t>Образец заголовка</a:t>
            </a:r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1025" y="2847975"/>
            <a:ext cx="7772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noProof="0" smtClean="0"/>
              <a:t>Образец подзаголовка</a:t>
            </a:r>
            <a:endParaRPr 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4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77000" y="1676400"/>
            <a:ext cx="1828800" cy="4876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90600" y="1676400"/>
            <a:ext cx="5334000" cy="4876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13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7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8556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90600" y="26828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24400" y="2682875"/>
            <a:ext cx="3581400" cy="387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90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4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7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72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3660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8045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676400"/>
            <a:ext cx="73152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682875"/>
            <a:ext cx="7315200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300" y="2162175"/>
            <a:ext cx="4648200" cy="6858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Cansat </a:t>
            </a:r>
            <a:r>
              <a:rPr lang="en-US" sz="3200" b="1" dirty="0" smtClean="0">
                <a:solidFill>
                  <a:srgbClr val="03136A"/>
                </a:solidFill>
              </a:rPr>
              <a:t>in</a:t>
            </a:r>
            <a:r>
              <a:rPr lang="en-US" sz="3200" b="1" dirty="0" smtClean="0"/>
              <a:t> Russia</a:t>
            </a:r>
            <a:endParaRPr lang="en-US" sz="3200" b="1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81050" y="2847975"/>
            <a:ext cx="3862958" cy="685800"/>
          </a:xfrm>
        </p:spPr>
        <p:txBody>
          <a:bodyPr/>
          <a:lstStyle/>
          <a:p>
            <a:r>
              <a:rPr lang="en-US" sz="2000" dirty="0" smtClean="0">
                <a:solidFill>
                  <a:srgbClr val="B3D3EA"/>
                </a:solidFill>
                <a:latin typeface="Arial Black" pitchFamily="34" charset="0"/>
              </a:rPr>
              <a:t>Team</a:t>
            </a:r>
            <a:r>
              <a:rPr lang="en-US" sz="2000" dirty="0" smtClean="0">
                <a:solidFill>
                  <a:srgbClr val="00B0F0"/>
                </a:solidFill>
                <a:latin typeface="Arial Black" pitchFamily="34" charset="0"/>
              </a:rPr>
              <a:t> KYYRAI</a:t>
            </a:r>
            <a:endParaRPr lang="en-US" sz="20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55568" y="5226784"/>
            <a:ext cx="38884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B3D3EA"/>
                </a:solidFill>
                <a:latin typeface="Arial Black" pitchFamily="34" charset="0"/>
              </a:rPr>
              <a:t>Performed by student of 11</a:t>
            </a:r>
            <a:r>
              <a:rPr lang="en-US" sz="2000" baseline="30000" dirty="0" smtClean="0">
                <a:solidFill>
                  <a:srgbClr val="B3D3EA"/>
                </a:solidFill>
                <a:latin typeface="Arial Black" pitchFamily="34" charset="0"/>
              </a:rPr>
              <a:t>th</a:t>
            </a:r>
            <a:r>
              <a:rPr lang="en-US" sz="2000" dirty="0" smtClean="0">
                <a:solidFill>
                  <a:srgbClr val="B3D3EA"/>
                </a:solidFill>
                <a:latin typeface="Arial Black" pitchFamily="34" charset="0"/>
              </a:rPr>
              <a:t> grade  </a:t>
            </a:r>
            <a:endParaRPr lang="sah-RU" sz="2000" dirty="0" smtClean="0">
              <a:solidFill>
                <a:srgbClr val="B3D3EA"/>
              </a:solidFill>
              <a:latin typeface="Arial Black" pitchFamily="34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Arial Black" pitchFamily="34" charset="0"/>
              </a:rPr>
              <a:t>Popov Vladimir</a:t>
            </a:r>
          </a:p>
          <a:p>
            <a:r>
              <a:rPr lang="en-US" sz="2000" dirty="0" smtClean="0">
                <a:solidFill>
                  <a:srgbClr val="B3D3EA"/>
                </a:solidFill>
                <a:latin typeface="Arial Black" pitchFamily="34" charset="0"/>
              </a:rPr>
              <a:t>Teacher</a:t>
            </a:r>
            <a:r>
              <a:rPr lang="sah-RU" sz="2000" dirty="0" smtClean="0">
                <a:solidFill>
                  <a:srgbClr val="B3D3EA"/>
                </a:solidFill>
                <a:latin typeface="Arial Black" pitchFamily="34" charset="0"/>
              </a:rPr>
              <a:t>:</a:t>
            </a:r>
            <a:r>
              <a:rPr lang="en-US" sz="2000" dirty="0" smtClean="0">
                <a:solidFill>
                  <a:srgbClr val="B3D3EA"/>
                </a:solidFill>
                <a:latin typeface="Arial Black" pitchFamily="34" charset="0"/>
              </a:rPr>
              <a:t> </a:t>
            </a:r>
            <a:r>
              <a:rPr lang="en-US" sz="2000" dirty="0" err="1" smtClean="0">
                <a:solidFill>
                  <a:srgbClr val="1984CC"/>
                </a:solidFill>
                <a:latin typeface="Arial Black" pitchFamily="34" charset="0"/>
              </a:rPr>
              <a:t>Nyurgun</a:t>
            </a:r>
            <a:r>
              <a:rPr lang="en-US" sz="2000" dirty="0" smtClean="0">
                <a:solidFill>
                  <a:srgbClr val="1984CC"/>
                </a:solidFill>
                <a:latin typeface="Arial Black" pitchFamily="34" charset="0"/>
              </a:rPr>
              <a:t> </a:t>
            </a:r>
            <a:r>
              <a:rPr lang="en-US" sz="2000" dirty="0" err="1" smtClean="0">
                <a:solidFill>
                  <a:srgbClr val="1984CC"/>
                </a:solidFill>
                <a:latin typeface="Arial Black" pitchFamily="34" charset="0"/>
              </a:rPr>
              <a:t>Maratovich</a:t>
            </a:r>
            <a:endParaRPr lang="ru-RU" sz="2000" dirty="0">
              <a:solidFill>
                <a:srgbClr val="1984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081" y="6413983"/>
            <a:ext cx="2462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Yakutsk city </a:t>
            </a:r>
            <a:r>
              <a:rPr lang="en-US" sz="2000" dirty="0" smtClean="0">
                <a:solidFill>
                  <a:srgbClr val="FFFF00"/>
                </a:solidFill>
              </a:rPr>
              <a:t>- 2019</a:t>
            </a:r>
            <a:endParaRPr lang="ru-RU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7315200" cy="38703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7. Transmissions of telemetry over the radio channel to the ground receiving station.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7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556792"/>
            <a:ext cx="2659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Flight diagram</a:t>
            </a:r>
            <a:endParaRPr lang="ru-RU" sz="2800" b="1" dirty="0"/>
          </a:p>
        </p:txBody>
      </p:sp>
      <p:pic>
        <p:nvPicPr>
          <p:cNvPr id="4" name="Picture 4" descr="C:\Users\Владимир\Pictures\cansat\pole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6" y="2114550"/>
            <a:ext cx="7848280" cy="441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400" y="1467124"/>
            <a:ext cx="6019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The block-diagram of the satellite</a:t>
            </a:r>
            <a:r>
              <a:rPr lang="ru-RU" sz="2800" b="1" dirty="0" smtClean="0"/>
              <a:t>:</a:t>
            </a:r>
            <a:endParaRPr lang="ru-RU" sz="2800" b="1" dirty="0"/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248236" y="2013874"/>
            <a:ext cx="2520280" cy="1008112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Microcontroller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(Atmega128)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714805" y="3387758"/>
            <a:ext cx="2304256" cy="93610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Press/Temp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6139606" y="2049878"/>
            <a:ext cx="1440160" cy="648072"/>
          </a:xfrm>
          <a:prstGeom prst="roundRect">
            <a:avLst/>
          </a:prstGeom>
          <a:solidFill>
            <a:srgbClr val="78ADCD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Camera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714805" y="4653136"/>
            <a:ext cx="2304256" cy="93610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Accelerometer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683568" y="2049878"/>
            <a:ext cx="2304256" cy="93610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 smtClean="0">
                <a:solidFill>
                  <a:srgbClr val="000000"/>
                </a:solidFill>
              </a:rPr>
              <a:t>Gps</a:t>
            </a:r>
            <a:r>
              <a:rPr lang="en-US" b="1" dirty="0" smtClean="0">
                <a:solidFill>
                  <a:srgbClr val="000000"/>
                </a:solidFill>
              </a:rPr>
              <a:t>-module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683568" y="5921896"/>
            <a:ext cx="2304256" cy="936104"/>
          </a:xfrm>
          <a:prstGeom prst="roundRect">
            <a:avLst/>
          </a:prstGeom>
          <a:solidFill>
            <a:srgbClr val="7030A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Dust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sensor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6139606" y="2852936"/>
            <a:ext cx="1440160" cy="648072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Battery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6638086" y="3647798"/>
            <a:ext cx="2339856" cy="861322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Ground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station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7164288" y="4687966"/>
            <a:ext cx="1384722" cy="47454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antenna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 bwMode="auto">
          <a:xfrm>
            <a:off x="7164288" y="5351969"/>
            <a:ext cx="1384722" cy="47454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receiver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 bwMode="auto">
          <a:xfrm>
            <a:off x="6942581" y="6013784"/>
            <a:ext cx="1916497" cy="825641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PC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6" name="Стрелка вправо 35"/>
          <p:cNvSpPr/>
          <p:nvPr/>
        </p:nvSpPr>
        <p:spPr bwMode="auto">
          <a:xfrm>
            <a:off x="3006074" y="2672916"/>
            <a:ext cx="300169" cy="180020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7" name="Стрелка влево 36"/>
          <p:cNvSpPr/>
          <p:nvPr/>
        </p:nvSpPr>
        <p:spPr bwMode="auto">
          <a:xfrm>
            <a:off x="2987824" y="2204864"/>
            <a:ext cx="260413" cy="169050"/>
          </a:xfrm>
          <a:prstGeom prst="left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Стрелка углом вверх 37"/>
          <p:cNvSpPr/>
          <p:nvPr/>
        </p:nvSpPr>
        <p:spPr bwMode="auto">
          <a:xfrm>
            <a:off x="3019061" y="2985982"/>
            <a:ext cx="479271" cy="661816"/>
          </a:xfrm>
          <a:prstGeom prst="bentUpArrow">
            <a:avLst>
              <a:gd name="adj1" fmla="val 25000"/>
              <a:gd name="adj2" fmla="val 20052"/>
              <a:gd name="adj3" fmla="val 25000"/>
            </a:avLst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Стрелка углом вверх 41"/>
          <p:cNvSpPr/>
          <p:nvPr/>
        </p:nvSpPr>
        <p:spPr bwMode="auto">
          <a:xfrm rot="5400000" flipV="1">
            <a:off x="2783512" y="3244547"/>
            <a:ext cx="1205974" cy="760851"/>
          </a:xfrm>
          <a:prstGeom prst="bentUpArrow">
            <a:avLst>
              <a:gd name="adj1" fmla="val 25000"/>
              <a:gd name="adj2" fmla="val 20728"/>
              <a:gd name="adj3" fmla="val 2500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Стрелка углом вверх 42"/>
          <p:cNvSpPr/>
          <p:nvPr/>
        </p:nvSpPr>
        <p:spPr bwMode="auto">
          <a:xfrm rot="5400000" flipV="1">
            <a:off x="2481390" y="3495524"/>
            <a:ext cx="2099203" cy="1152129"/>
          </a:xfrm>
          <a:prstGeom prst="bentUpArrow">
            <a:avLst>
              <a:gd name="adj1" fmla="val 25000"/>
              <a:gd name="adj2" fmla="val 20728"/>
              <a:gd name="adj3" fmla="val 2500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Стрелка углом вверх 43"/>
          <p:cNvSpPr/>
          <p:nvPr/>
        </p:nvSpPr>
        <p:spPr bwMode="auto">
          <a:xfrm rot="5400000" flipV="1">
            <a:off x="1956369" y="3987888"/>
            <a:ext cx="3725550" cy="1793748"/>
          </a:xfrm>
          <a:prstGeom prst="bentUpArrow">
            <a:avLst>
              <a:gd name="adj1" fmla="val 25000"/>
              <a:gd name="adj2" fmla="val 20728"/>
              <a:gd name="adj3" fmla="val 25000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Стрелка углом вверх 44"/>
          <p:cNvSpPr/>
          <p:nvPr/>
        </p:nvSpPr>
        <p:spPr bwMode="auto">
          <a:xfrm>
            <a:off x="3032613" y="2985982"/>
            <a:ext cx="931437" cy="2424457"/>
          </a:xfrm>
          <a:prstGeom prst="bentUpArrow">
            <a:avLst>
              <a:gd name="adj1" fmla="val 25000"/>
              <a:gd name="adj2" fmla="val 20052"/>
              <a:gd name="adj3" fmla="val 25000"/>
            </a:avLst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Стрелка углом вверх 45"/>
          <p:cNvSpPr/>
          <p:nvPr/>
        </p:nvSpPr>
        <p:spPr bwMode="auto">
          <a:xfrm>
            <a:off x="2987824" y="2985983"/>
            <a:ext cx="1520552" cy="3403966"/>
          </a:xfrm>
          <a:prstGeom prst="bentUpArrow">
            <a:avLst>
              <a:gd name="adj1" fmla="val 25000"/>
              <a:gd name="adj2" fmla="val 20052"/>
              <a:gd name="adj3" fmla="val 25000"/>
            </a:avLst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Стрелка влево 47"/>
          <p:cNvSpPr/>
          <p:nvPr/>
        </p:nvSpPr>
        <p:spPr bwMode="auto">
          <a:xfrm>
            <a:off x="5759033" y="2201626"/>
            <a:ext cx="379964" cy="316303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Стрелка вверх 48"/>
          <p:cNvSpPr/>
          <p:nvPr/>
        </p:nvSpPr>
        <p:spPr bwMode="auto">
          <a:xfrm>
            <a:off x="6859686" y="2617523"/>
            <a:ext cx="304602" cy="235413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Стрелка вверх 55"/>
          <p:cNvSpPr/>
          <p:nvPr/>
        </p:nvSpPr>
        <p:spPr bwMode="auto">
          <a:xfrm flipV="1">
            <a:off x="7748529" y="5178591"/>
            <a:ext cx="304602" cy="187273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Стрелка вверх 56"/>
          <p:cNvSpPr/>
          <p:nvPr/>
        </p:nvSpPr>
        <p:spPr bwMode="auto">
          <a:xfrm flipV="1">
            <a:off x="7748529" y="5826511"/>
            <a:ext cx="304602" cy="187273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Стрелка влево 57"/>
          <p:cNvSpPr/>
          <p:nvPr/>
        </p:nvSpPr>
        <p:spPr bwMode="auto">
          <a:xfrm>
            <a:off x="7748529" y="1640972"/>
            <a:ext cx="542662" cy="169050"/>
          </a:xfrm>
          <a:prstGeom prst="left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Стрелка вправо 58"/>
          <p:cNvSpPr/>
          <p:nvPr/>
        </p:nvSpPr>
        <p:spPr bwMode="auto">
          <a:xfrm>
            <a:off x="7802642" y="1930591"/>
            <a:ext cx="500977" cy="187752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349245" y="1532118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Data</a:t>
            </a:r>
            <a:endParaRPr lang="ru-RU" sz="1600" b="1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349245" y="1844597"/>
            <a:ext cx="80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Power</a:t>
            </a:r>
            <a:endParaRPr lang="ru-RU" sz="1600" b="1" dirty="0">
              <a:solidFill>
                <a:srgbClr val="000000"/>
              </a:solidFill>
            </a:endParaRPr>
          </a:p>
        </p:txBody>
      </p:sp>
      <p:sp>
        <p:nvSpPr>
          <p:cNvPr id="62" name="Скругленный прямоугольник 61"/>
          <p:cNvSpPr/>
          <p:nvPr/>
        </p:nvSpPr>
        <p:spPr bwMode="auto">
          <a:xfrm>
            <a:off x="5132860" y="4877427"/>
            <a:ext cx="1384722" cy="474542"/>
          </a:xfrm>
          <a:prstGeom prst="round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rgbClr val="000000"/>
                </a:solidFill>
              </a:rPr>
              <a:t>antenna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3" name="Скругленный прямоугольник 62"/>
          <p:cNvSpPr/>
          <p:nvPr/>
        </p:nvSpPr>
        <p:spPr bwMode="auto">
          <a:xfrm>
            <a:off x="5066672" y="3855810"/>
            <a:ext cx="1384722" cy="47454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receiver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4" name="Стрелка вверх 63"/>
          <p:cNvSpPr/>
          <p:nvPr/>
        </p:nvSpPr>
        <p:spPr bwMode="auto">
          <a:xfrm flipV="1">
            <a:off x="5302130" y="3021986"/>
            <a:ext cx="304602" cy="833823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Стрелка вверх 64"/>
          <p:cNvSpPr/>
          <p:nvPr/>
        </p:nvSpPr>
        <p:spPr bwMode="auto">
          <a:xfrm flipV="1">
            <a:off x="5312675" y="4297290"/>
            <a:ext cx="304602" cy="547074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5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053" y="1556792"/>
            <a:ext cx="2340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Project work</a:t>
            </a:r>
            <a:endParaRPr lang="ru-RU" sz="2800" b="1" dirty="0"/>
          </a:p>
        </p:txBody>
      </p:sp>
      <p:pic>
        <p:nvPicPr>
          <p:cNvPr id="5" name="Picture 4" descr="C:\Users\авы\Downloads\5OwrKFaE1G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80" y="2708920"/>
            <a:ext cx="4143404" cy="385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авы\Downloads\Bw3v5spSwZ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62" y="1700808"/>
            <a:ext cx="4429156" cy="228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54959" y="4219032"/>
            <a:ext cx="4429157" cy="245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Скругленная прямоугольная выноска 7"/>
          <p:cNvSpPr/>
          <p:nvPr/>
        </p:nvSpPr>
        <p:spPr bwMode="auto">
          <a:xfrm>
            <a:off x="-396552" y="3284984"/>
            <a:ext cx="1656184" cy="504056"/>
          </a:xfrm>
          <a:prstGeom prst="wedgeRoundRectCallout">
            <a:avLst>
              <a:gd name="adj1" fmla="val 45477"/>
              <a:gd name="adj2" fmla="val 159120"/>
              <a:gd name="adj3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Radio module board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 bwMode="auto">
          <a:xfrm>
            <a:off x="1043608" y="2843815"/>
            <a:ext cx="1869913" cy="504056"/>
          </a:xfrm>
          <a:prstGeom prst="wedgeRoundRectCallout">
            <a:avLst>
              <a:gd name="adj1" fmla="val 13687"/>
              <a:gd name="adj2" fmla="val 287289"/>
              <a:gd name="adj3" fmla="val 16667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</a:rPr>
              <a:t>MK board Atmega128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 bwMode="auto">
          <a:xfrm>
            <a:off x="2555776" y="3347871"/>
            <a:ext cx="1656184" cy="504056"/>
          </a:xfrm>
          <a:prstGeom prst="wedgeRoundRectCallout">
            <a:avLst>
              <a:gd name="adj1" fmla="val -12135"/>
              <a:gd name="adj2" fmla="val 218275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Sensor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board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 bwMode="auto">
          <a:xfrm>
            <a:off x="4355976" y="1827984"/>
            <a:ext cx="1656184" cy="504056"/>
          </a:xfrm>
          <a:prstGeom prst="wedgeRoundRectCallout">
            <a:avLst>
              <a:gd name="adj1" fmla="val 35875"/>
              <a:gd name="adj2" fmla="val 269542"/>
              <a:gd name="adj3" fmla="val 16667"/>
            </a:avLst>
          </a:prstGeom>
          <a:solidFill>
            <a:srgbClr val="0070C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Camera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lens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2" name="Скругленная прямоугольная выноска 11"/>
          <p:cNvSpPr/>
          <p:nvPr/>
        </p:nvSpPr>
        <p:spPr bwMode="auto">
          <a:xfrm>
            <a:off x="4234088" y="4187896"/>
            <a:ext cx="1656184" cy="504056"/>
          </a:xfrm>
          <a:prstGeom prst="wedgeRoundRectCallout">
            <a:avLst>
              <a:gd name="adj1" fmla="val 45477"/>
              <a:gd name="adj2" fmla="val 159120"/>
              <a:gd name="adj3" fmla="val 16667"/>
            </a:avLst>
          </a:prstGeom>
          <a:solidFill>
            <a:srgbClr val="B3D3EA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GPS</a:t>
            </a:r>
            <a:r>
              <a:rPr lang="en-US" sz="1400" dirty="0" smtClean="0">
                <a:solidFill>
                  <a:srgbClr val="000000"/>
                </a:solidFill>
              </a:rPr>
              <a:t>-module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 bwMode="auto">
          <a:xfrm>
            <a:off x="6012160" y="4227653"/>
            <a:ext cx="1296144" cy="504056"/>
          </a:xfrm>
          <a:prstGeom prst="wedgeRoundRectCallout">
            <a:avLst>
              <a:gd name="adj1" fmla="val -1599"/>
              <a:gd name="adj2" fmla="val 151232"/>
              <a:gd name="adj3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Dust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sensor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4" name="Скругленная прямоугольная выноска 13"/>
          <p:cNvSpPr/>
          <p:nvPr/>
        </p:nvSpPr>
        <p:spPr bwMode="auto">
          <a:xfrm>
            <a:off x="7596336" y="4227653"/>
            <a:ext cx="1152128" cy="504056"/>
          </a:xfrm>
          <a:prstGeom prst="wedgeRoundRectCallout">
            <a:avLst>
              <a:gd name="adj1" fmla="val -39640"/>
              <a:gd name="adj2" fmla="val 113768"/>
              <a:gd name="adj3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Battery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Скругленная прямоугольная выноска 14"/>
          <p:cNvSpPr/>
          <p:nvPr/>
        </p:nvSpPr>
        <p:spPr bwMode="auto">
          <a:xfrm>
            <a:off x="6769540" y="5805264"/>
            <a:ext cx="1186836" cy="504056"/>
          </a:xfrm>
          <a:prstGeom prst="wedgeRoundRectCallout">
            <a:avLst>
              <a:gd name="adj1" fmla="val 47277"/>
              <a:gd name="adj2" fmla="val -116936"/>
              <a:gd name="adj3" fmla="val 16667"/>
            </a:avLst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Camera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0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9512" y="1412776"/>
            <a:ext cx="7315200" cy="7200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Monitoring of dust concentration</a:t>
            </a:r>
            <a:r>
              <a:rPr lang="ru-RU" b="1" dirty="0"/>
              <a:t>:</a:t>
            </a:r>
          </a:p>
        </p:txBody>
      </p:sp>
      <p:pic>
        <p:nvPicPr>
          <p:cNvPr id="5" name="Picture 2" descr="C:\Users\Владимир\Pictures\cansat\0_91c1f_145e88bf_or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7" y="2348879"/>
            <a:ext cx="4392488" cy="376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143435" y="2492896"/>
            <a:ext cx="234026" cy="136815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2492896"/>
            <a:ext cx="23402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33856" y="4437112"/>
            <a:ext cx="234026" cy="13681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157618" y="4437112"/>
            <a:ext cx="234026" cy="136815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369088" y="3356992"/>
            <a:ext cx="234026" cy="136815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899592" y="263206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X</a:t>
            </a:r>
            <a:endParaRPr lang="ru-RU" sz="40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9872" y="2632067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Y</a:t>
            </a:r>
            <a:endParaRPr lang="ru-RU" sz="40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11187" y="4676959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Z</a:t>
            </a:r>
            <a:endParaRPr lang="ru-RU" sz="4000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2554" y="4676959"/>
            <a:ext cx="66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</a:rPr>
              <a:t>W</a:t>
            </a:r>
            <a:endParaRPr lang="ru-RU" sz="4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86226" y="3710858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F</a:t>
            </a:r>
            <a:endParaRPr lang="ru-RU" sz="4000" dirty="0">
              <a:solidFill>
                <a:srgbClr val="000000"/>
              </a:solidFill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378798"/>
              </p:ext>
            </p:extLst>
          </p:nvPr>
        </p:nvGraphicFramePr>
        <p:xfrm>
          <a:off x="4932040" y="2132856"/>
          <a:ext cx="7128792" cy="6712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5" name="Диаграмма" r:id="rId4" imgW="10669240" imgH="7119350" progId="MSGraph.Chart.8">
                  <p:embed followColorScheme="full"/>
                </p:oleObj>
              </mc:Choice>
              <mc:Fallback>
                <p:oleObj name="Диаграмма" r:id="rId4" imgW="10669240" imgH="7119350" progId="MSGraph.Chart.8">
                  <p:embed followColorScheme="full"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132856"/>
                        <a:ext cx="7128792" cy="6712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7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3"/>
            <a:ext cx="7315200" cy="7200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What we used</a:t>
            </a:r>
            <a:r>
              <a:rPr lang="ru-RU" b="1" dirty="0" smtClean="0"/>
              <a:t>: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5024" y="2204864"/>
            <a:ext cx="6821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use C language for programming our device.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2666529"/>
            <a:ext cx="8892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Our device differs from the </a:t>
            </a:r>
            <a:r>
              <a:rPr lang="en-US" dirty="0" err="1" smtClean="0">
                <a:solidFill>
                  <a:srgbClr val="000000"/>
                </a:solidFill>
              </a:rPr>
              <a:t>standart</a:t>
            </a:r>
            <a:r>
              <a:rPr lang="en-US" dirty="0" smtClean="0">
                <a:solidFill>
                  <a:srgbClr val="000000"/>
                </a:solidFill>
              </a:rPr>
              <a:t> in that it has a built-in dust sensor</a:t>
            </a:r>
            <a:r>
              <a:rPr lang="ru-RU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camera and </a:t>
            </a:r>
            <a:r>
              <a:rPr lang="en-US" dirty="0" err="1" smtClean="0">
                <a:solidFill>
                  <a:srgbClr val="000000"/>
                </a:solidFill>
              </a:rPr>
              <a:t>Gps</a:t>
            </a:r>
            <a:r>
              <a:rPr lang="en-US" dirty="0" smtClean="0">
                <a:solidFill>
                  <a:srgbClr val="000000"/>
                </a:solidFill>
              </a:rPr>
              <a:t>-module.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3"/>
            <a:ext cx="7315200" cy="7200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System of safety</a:t>
            </a:r>
            <a:r>
              <a:rPr lang="ru-RU" b="1" dirty="0" smtClean="0"/>
              <a:t>: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203241"/>
            <a:ext cx="4392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Hemisphere type system of safety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5" name="Picture 2" descr="https://upload.wikimedia.org/wikipedia/commons/thumb/f/f6/Parachute_D-1-5u.JPG/320px-Parachute_D-1-5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47480"/>
            <a:ext cx="3816424" cy="386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2990659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F= the force of air resistance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33875" y="3582309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 = radius of </a:t>
            </a:r>
            <a:r>
              <a:rPr lang="en-US" dirty="0" err="1" smtClean="0">
                <a:solidFill>
                  <a:srgbClr val="FF0000"/>
                </a:solidFill>
              </a:rPr>
              <a:t>parashute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Стрелка вправо 7"/>
          <p:cNvSpPr/>
          <p:nvPr/>
        </p:nvSpPr>
        <p:spPr>
          <a:xfrm rot="21338682" flipV="1">
            <a:off x="6991014" y="2314802"/>
            <a:ext cx="1665984" cy="2410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456756" y="1850540"/>
            <a:ext cx="432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</a:rPr>
              <a:t>r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 rot="21125335">
            <a:off x="7431309" y="5306566"/>
            <a:ext cx="364898" cy="647803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82900" y="5976398"/>
            <a:ext cx="120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F=mg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Стрелка вниз 11"/>
          <p:cNvSpPr/>
          <p:nvPr/>
        </p:nvSpPr>
        <p:spPr>
          <a:xfrm rot="21125335" flipV="1">
            <a:off x="6594500" y="1145833"/>
            <a:ext cx="364898" cy="84529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5833" y="1526023"/>
            <a:ext cx="183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Fc=mg-ma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3"/>
            <a:ext cx="8640960" cy="7200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The calculation of the parachute canopy</a:t>
            </a:r>
            <a:r>
              <a:rPr lang="ru-RU" b="1" dirty="0" smtClean="0"/>
              <a:t>: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9209" y="2204864"/>
            <a:ext cx="38227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 sz="1800"/>
            </a:pPr>
            <a:r>
              <a:rPr lang="ru-RU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m=0.35 кг – масса аппарата</a:t>
            </a:r>
          </a:p>
          <a:p>
            <a:pPr lvl="0">
              <a:defRPr sz="1800"/>
            </a:pPr>
            <a:r>
              <a:rPr lang="ru-RU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g=9.8 м/с2   - ускорение свободного падения</a:t>
            </a:r>
          </a:p>
          <a:p>
            <a:pPr lvl="0">
              <a:defRPr sz="1800"/>
            </a:pPr>
            <a:r>
              <a:rPr lang="en-US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c</a:t>
            </a:r>
            <a:r>
              <a:rPr lang="ru-RU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d=1.</a:t>
            </a:r>
            <a:r>
              <a:rPr lang="en-US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2</a:t>
            </a:r>
            <a:r>
              <a:rPr lang="ru-RU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– коэффициент сопротивления</a:t>
            </a:r>
          </a:p>
          <a:p>
            <a:pPr lvl="0">
              <a:defRPr sz="1800"/>
            </a:pPr>
            <a:r>
              <a:rPr lang="ru-RU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ρ=1.2</a:t>
            </a:r>
            <a:r>
              <a:rPr lang="en-US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754</a:t>
            </a:r>
            <a:r>
              <a:rPr lang="ru-RU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 кг/м3 – плотность воздуха</a:t>
            </a:r>
          </a:p>
          <a:p>
            <a:pPr lvl="0">
              <a:defRPr sz="1800"/>
            </a:pPr>
            <a:r>
              <a:rPr lang="en-US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v</a:t>
            </a:r>
            <a:r>
              <a:rPr lang="ru-RU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=8 м/с – скорость спуска</a:t>
            </a:r>
          </a:p>
          <a:p>
            <a:pPr lvl="0">
              <a:defRPr sz="1800"/>
            </a:pPr>
            <a:r>
              <a:rPr lang="ru-RU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r= 15 см – радиус основания парашюта.</a:t>
            </a:r>
          </a:p>
          <a:p>
            <a:pPr lvl="0">
              <a:defRPr sz="1800"/>
            </a:pPr>
            <a:r>
              <a:rPr lang="en-US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D=</a:t>
            </a:r>
            <a:r>
              <a:rPr lang="ru-RU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 </a:t>
            </a:r>
            <a:r>
              <a:rPr lang="ru-RU" dirty="0">
                <a:solidFill>
                  <a:srgbClr val="C00000"/>
                </a:solidFill>
                <a:ea typeface="Lucida Sans Unicode" pitchFamily="2"/>
                <a:cs typeface="Times New Roman" pitchFamily="18" charset="0"/>
              </a:rPr>
              <a:t> 30 </a:t>
            </a:r>
            <a:r>
              <a:rPr lang="ru-RU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см – диаметр парашюта.</a:t>
            </a:r>
          </a:p>
          <a:p>
            <a:pPr lvl="0">
              <a:defRPr sz="1800"/>
            </a:pPr>
            <a:r>
              <a:rPr lang="ru-RU" dirty="0">
                <a:solidFill>
                  <a:srgbClr val="000000"/>
                </a:solidFill>
                <a:ea typeface="Lucida Sans Unicode" pitchFamily="2"/>
                <a:cs typeface="Times New Roman" pitchFamily="18" charset="0"/>
              </a:rPr>
              <a:t>F- сила сопротивления воздуха.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6005" y="2636912"/>
            <a:ext cx="3049048" cy="585735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</p:pic>
      <p:sp>
        <p:nvSpPr>
          <p:cNvPr id="6" name="Прямоугольник 5"/>
          <p:cNvSpPr/>
          <p:nvPr/>
        </p:nvSpPr>
        <p:spPr>
          <a:xfrm>
            <a:off x="4734529" y="331833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Hemisphere type system of safety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1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71743"/>
              </p:ext>
            </p:extLst>
          </p:nvPr>
        </p:nvGraphicFramePr>
        <p:xfrm>
          <a:off x="1" y="1412777"/>
          <a:ext cx="9143999" cy="54670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99662"/>
                <a:gridCol w="2014779"/>
                <a:gridCol w="2014779"/>
                <a:gridCol w="2014779"/>
              </a:tblGrid>
              <a:tr h="110362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Устройство</a:t>
                      </a:r>
                      <a:endParaRPr lang="en-US" sz="2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Напряжение</a:t>
                      </a:r>
                    </a:p>
                    <a:p>
                      <a:pPr algn="l" fontAlgn="ctr"/>
                      <a:r>
                        <a:rPr lang="ru-RU" sz="2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(В)</a:t>
                      </a:r>
                      <a:endParaRPr lang="ru-RU" sz="2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Сила</a:t>
                      </a:r>
                      <a:r>
                        <a:rPr lang="ru-RU" sz="24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 тока</a:t>
                      </a:r>
                    </a:p>
                    <a:p>
                      <a:pPr algn="l" fontAlgn="b"/>
                      <a:r>
                        <a:rPr lang="ru-RU" sz="24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(А)</a:t>
                      </a:r>
                      <a:endParaRPr lang="ru-RU" sz="2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Мощность</a:t>
                      </a:r>
                    </a:p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(Вт)</a:t>
                      </a:r>
                      <a:endParaRPr lang="ru-RU" sz="24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</a:tr>
              <a:tr h="42387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GPS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NEO-6M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3,30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0,33</a:t>
                      </a:r>
                    </a:p>
                  </a:txBody>
                  <a:tcPr marL="7620" marR="7620" marT="7620" marB="0"/>
                </a:tc>
              </a:tr>
              <a:tr h="3841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BMP280-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/>
                </a:tc>
              </a:tr>
              <a:tr h="666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GP2Y1010AU0F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</a:tr>
              <a:tr h="38419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DS18B20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0,01</a:t>
                      </a:r>
                    </a:p>
                  </a:txBody>
                  <a:tcPr marL="7620" marR="7620" marT="7620" marB="0"/>
                </a:tc>
              </a:tr>
              <a:tr h="41604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Atmega128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0,10</a:t>
                      </a:r>
                    </a:p>
                  </a:txBody>
                  <a:tcPr marL="7620" marR="7620" marT="7620" marB="0"/>
                </a:tc>
              </a:tr>
              <a:tr h="41966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ADXL345-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0,00</a:t>
                      </a:r>
                    </a:p>
                  </a:txBody>
                  <a:tcPr marL="7620" marR="7620" marT="7620" marB="0"/>
                </a:tc>
              </a:tr>
              <a:tr h="392666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E01-ML01SP2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</a:tr>
              <a:tr h="6071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DHT11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/>
                </a:tc>
              </a:tr>
              <a:tr h="66948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+mn-lt"/>
                        </a:rPr>
                        <a:t>Итог</a:t>
                      </a:r>
                      <a:endParaRPr lang="ru-RU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+mn-lt"/>
                        </a:rPr>
                        <a:t>0,</a:t>
                      </a:r>
                      <a:r>
                        <a:rPr lang="en-US" sz="2400" dirty="0" smtClean="0">
                          <a:latin typeface="+mn-lt"/>
                        </a:rPr>
                        <a:t>75</a:t>
                      </a:r>
                      <a:endParaRPr lang="ru-RU" sz="24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3"/>
            <a:ext cx="7315200" cy="7200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What we used</a:t>
            </a:r>
            <a:r>
              <a:rPr lang="ru-RU" b="1" dirty="0" smtClean="0"/>
              <a:t>:</a:t>
            </a:r>
            <a:endParaRPr lang="ru-RU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5024" y="2204864"/>
            <a:ext cx="6821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We use C language for programming our device.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" y="2666529"/>
            <a:ext cx="8892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Our device differs from the </a:t>
            </a:r>
            <a:r>
              <a:rPr lang="en-US" dirty="0" err="1" smtClean="0">
                <a:solidFill>
                  <a:srgbClr val="000000"/>
                </a:solidFill>
              </a:rPr>
              <a:t>standart</a:t>
            </a:r>
            <a:r>
              <a:rPr lang="en-US" dirty="0" smtClean="0">
                <a:solidFill>
                  <a:srgbClr val="000000"/>
                </a:solidFill>
              </a:rPr>
              <a:t> in that it has a built-in dust sensor</a:t>
            </a:r>
            <a:r>
              <a:rPr lang="ru-RU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camera and </a:t>
            </a:r>
            <a:r>
              <a:rPr lang="en-US" dirty="0" err="1" smtClean="0">
                <a:solidFill>
                  <a:srgbClr val="000000"/>
                </a:solidFill>
              </a:rPr>
              <a:t>Gps</a:t>
            </a:r>
            <a:r>
              <a:rPr lang="en-US" dirty="0" smtClean="0">
                <a:solidFill>
                  <a:srgbClr val="000000"/>
                </a:solidFill>
              </a:rPr>
              <a:t>-module.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484784"/>
            <a:ext cx="7086600" cy="792163"/>
          </a:xfrm>
          <a:extLs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hlink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b="1" dirty="0" smtClean="0"/>
              <a:t>Designer</a:t>
            </a:r>
            <a:endParaRPr lang="en-US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96" y="2705471"/>
            <a:ext cx="6705600" cy="2976562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Mechanical frame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Three boards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Charge MK Atmega128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Board of science load (temperature sensor</a:t>
            </a:r>
            <a:r>
              <a:rPr lang="ru-RU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smtClean="0">
                <a:solidFill>
                  <a:srgbClr val="000000"/>
                </a:solidFill>
              </a:rPr>
              <a:t>pressure and accelerometer</a:t>
            </a:r>
            <a:r>
              <a:rPr lang="sah-RU" sz="24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Board of radio-module(transceiver) </a:t>
            </a:r>
            <a:r>
              <a:rPr lang="ru-RU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 smtClean="0">
                <a:solidFill>
                  <a:srgbClr val="000000"/>
                </a:solidFill>
              </a:rPr>
              <a:t>frequency – 2</a:t>
            </a:r>
            <a:r>
              <a:rPr lang="ru-RU" sz="2400" dirty="0" smtClean="0">
                <a:solidFill>
                  <a:srgbClr val="000000"/>
                </a:solidFill>
              </a:rPr>
              <a:t>,4 -2,525 </a:t>
            </a:r>
            <a:r>
              <a:rPr lang="en-US" sz="2400" dirty="0" smtClean="0">
                <a:solidFill>
                  <a:srgbClr val="000000"/>
                </a:solidFill>
              </a:rPr>
              <a:t>GHz</a:t>
            </a:r>
            <a:r>
              <a:rPr lang="sah-RU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7745" y="2243805"/>
            <a:ext cx="4305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Satellite </a:t>
            </a:r>
            <a:r>
              <a:rPr lang="en-US" b="1" dirty="0" smtClean="0">
                <a:solidFill>
                  <a:srgbClr val="FF0000"/>
                </a:solidFill>
              </a:rPr>
              <a:t>Cansat</a:t>
            </a:r>
            <a:r>
              <a:rPr lang="en-US" b="1" dirty="0" smtClean="0">
                <a:solidFill>
                  <a:srgbClr val="000000"/>
                </a:solidFill>
              </a:rPr>
              <a:t> consists of</a:t>
            </a:r>
            <a:r>
              <a:rPr lang="ru-RU" sz="2800" b="1" dirty="0">
                <a:solidFill>
                  <a:srgbClr val="00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720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404664"/>
            <a:ext cx="6934200" cy="715963"/>
          </a:xfrm>
        </p:spPr>
        <p:txBody>
          <a:bodyPr/>
          <a:lstStyle/>
          <a:p>
            <a:r>
              <a:rPr lang="en-US" sz="4000" dirty="0" smtClean="0"/>
              <a:t>Missions of my spacecraft</a:t>
            </a:r>
            <a:endParaRPr lang="en-US" sz="4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6934200" cy="42672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My main mission is a ecological monitoring.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I will be watching the concentration of dust in the air.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My device measures the amount of dust in the air (mg/m^3)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</a:rPr>
              <a:t>I want to make our city ecologically safe</a:t>
            </a:r>
            <a:r>
              <a:rPr lang="sah-RU" sz="20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342826"/>
            <a:ext cx="7315200" cy="715963"/>
          </a:xfrm>
        </p:spPr>
        <p:txBody>
          <a:bodyPr/>
          <a:lstStyle/>
          <a:p>
            <a:r>
              <a:rPr lang="en-US" sz="2800" b="1" dirty="0" smtClean="0"/>
              <a:t>Our missions</a:t>
            </a:r>
            <a:r>
              <a:rPr lang="ru-RU" sz="2800" b="1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916832"/>
            <a:ext cx="7315200" cy="38703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Measurement of temperature and pressure on the descent path</a:t>
            </a:r>
            <a:r>
              <a:rPr lang="sah-RU" sz="2400" dirty="0" smtClean="0">
                <a:solidFill>
                  <a:srgbClr val="000000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sah-RU" sz="24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sah-RU" sz="24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sah-RU" sz="24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sah-RU" sz="24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sah-RU" sz="24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sz="24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ah-RU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4" name="Picture 2" descr="C:\Users\Владимир\Pictures\cansat\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856895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6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1342826"/>
            <a:ext cx="7315200" cy="715963"/>
          </a:xfrm>
        </p:spPr>
        <p:txBody>
          <a:bodyPr/>
          <a:lstStyle/>
          <a:p>
            <a:r>
              <a:rPr lang="en-US" sz="2800" b="1" dirty="0" smtClean="0"/>
              <a:t>Our missions</a:t>
            </a:r>
            <a:r>
              <a:rPr lang="ru-RU" sz="2800" b="1" dirty="0"/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916832"/>
            <a:ext cx="7315200" cy="3870325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>
                <a:solidFill>
                  <a:srgbClr val="000000"/>
                </a:solidFill>
              </a:rPr>
              <a:t>2. </a:t>
            </a:r>
            <a:r>
              <a:rPr lang="en-US" sz="2400" dirty="0" smtClean="0">
                <a:solidFill>
                  <a:srgbClr val="000000"/>
                </a:solidFill>
              </a:rPr>
              <a:t>Data acquisition and interpretation with 3-axis accelerometer.</a:t>
            </a:r>
            <a:endParaRPr lang="sah-RU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ah-RU" sz="24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sah-RU" sz="24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sz="2400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sah-RU" dirty="0" smtClean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6" name="Picture 2" descr="C:\Users\user\Desktop\Cansat 2017\Данные с аппарата июль 17г\S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4"/>
            <a:ext cx="8136904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1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7315200" cy="38703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3. </a:t>
            </a:r>
            <a:r>
              <a:rPr lang="en-US" dirty="0" smtClean="0">
                <a:solidFill>
                  <a:srgbClr val="000000"/>
                </a:solidFill>
              </a:rPr>
              <a:t>Construction of the trajectory of the satellite descent from the data obtained.</a:t>
            </a: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7315200" cy="38703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4. </a:t>
            </a:r>
            <a:r>
              <a:rPr lang="en-US" dirty="0" smtClean="0">
                <a:solidFill>
                  <a:srgbClr val="000000"/>
                </a:solidFill>
              </a:rPr>
              <a:t>Humidity measurement</a:t>
            </a:r>
            <a:endParaRPr lang="ru-RU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046308"/>
              </p:ext>
            </p:extLst>
          </p:nvPr>
        </p:nvGraphicFramePr>
        <p:xfrm>
          <a:off x="395536" y="2276872"/>
          <a:ext cx="8208912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23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7315200" cy="38703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</a:rPr>
              <a:t>5. </a:t>
            </a:r>
            <a:r>
              <a:rPr lang="en-US" dirty="0" smtClean="0">
                <a:solidFill>
                  <a:srgbClr val="000000"/>
                </a:solidFill>
              </a:rPr>
              <a:t>Surveying the area</a:t>
            </a:r>
            <a:endParaRPr lang="ru-RU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2" descr="C:\Users\Владимир\Pictures\cansat\Безымянны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56895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7315200" cy="38703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6</a:t>
            </a:r>
            <a:r>
              <a:rPr lang="ru-RU" dirty="0" smtClean="0">
                <a:solidFill>
                  <a:srgbClr val="000000"/>
                </a:solidFill>
              </a:rPr>
              <a:t>. </a:t>
            </a:r>
            <a:r>
              <a:rPr lang="en-US" dirty="0" smtClean="0">
                <a:solidFill>
                  <a:srgbClr val="000000"/>
                </a:solidFill>
              </a:rPr>
              <a:t>Measuring the amount of dust</a:t>
            </a:r>
            <a:endParaRPr lang="en-US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568952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9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0">
      <a:dk1>
        <a:srgbClr val="4D4D4D"/>
      </a:dk1>
      <a:lt1>
        <a:srgbClr val="FFFFFF"/>
      </a:lt1>
      <a:dk2>
        <a:srgbClr val="4D4D4D"/>
      </a:dk2>
      <a:lt2>
        <a:srgbClr val="1C2F3F"/>
      </a:lt2>
      <a:accent1>
        <a:srgbClr val="3A4750"/>
      </a:accent1>
      <a:accent2>
        <a:srgbClr val="40515B"/>
      </a:accent2>
      <a:accent3>
        <a:srgbClr val="FFFFFF"/>
      </a:accent3>
      <a:accent4>
        <a:srgbClr val="404040"/>
      </a:accent4>
      <a:accent5>
        <a:srgbClr val="AEB1B3"/>
      </a:accent5>
      <a:accent6>
        <a:srgbClr val="394952"/>
      </a:accent6>
      <a:hlink>
        <a:srgbClr val="296BAF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0E0F83"/>
        </a:lt2>
        <a:accent1>
          <a:srgbClr val="4049D2"/>
        </a:accent1>
        <a:accent2>
          <a:srgbClr val="494FD9"/>
        </a:accent2>
        <a:accent3>
          <a:srgbClr val="FFFFFF"/>
        </a:accent3>
        <a:accent4>
          <a:srgbClr val="404040"/>
        </a:accent4>
        <a:accent5>
          <a:srgbClr val="AFB1E5"/>
        </a:accent5>
        <a:accent6>
          <a:srgbClr val="4147C4"/>
        </a:accent6>
        <a:hlink>
          <a:srgbClr val="757DD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4B8ACD"/>
        </a:lt2>
        <a:accent1>
          <a:srgbClr val="5C98C2"/>
        </a:accent1>
        <a:accent2>
          <a:srgbClr val="93BAD6"/>
        </a:accent2>
        <a:accent3>
          <a:srgbClr val="FFFFFF"/>
        </a:accent3>
        <a:accent4>
          <a:srgbClr val="404040"/>
        </a:accent4>
        <a:accent5>
          <a:srgbClr val="B5CADD"/>
        </a:accent5>
        <a:accent6>
          <a:srgbClr val="85A8C2"/>
        </a:accent6>
        <a:hlink>
          <a:srgbClr val="AECDE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114682"/>
        </a:lt2>
        <a:accent1>
          <a:srgbClr val="295B99"/>
        </a:accent1>
        <a:accent2>
          <a:srgbClr val="406DA6"/>
        </a:accent2>
        <a:accent3>
          <a:srgbClr val="FFFFFF"/>
        </a:accent3>
        <a:accent4>
          <a:srgbClr val="404040"/>
        </a:accent4>
        <a:accent5>
          <a:srgbClr val="ACB5CA"/>
        </a:accent5>
        <a:accent6>
          <a:srgbClr val="396296"/>
        </a:accent6>
        <a:hlink>
          <a:srgbClr val="5F84B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1984CC"/>
        </a:lt2>
        <a:accent1>
          <a:srgbClr val="0960AF"/>
        </a:accent1>
        <a:accent2>
          <a:srgbClr val="05438C"/>
        </a:accent2>
        <a:accent3>
          <a:srgbClr val="FFFFFF"/>
        </a:accent3>
        <a:accent4>
          <a:srgbClr val="404040"/>
        </a:accent4>
        <a:accent5>
          <a:srgbClr val="AAB6D4"/>
        </a:accent5>
        <a:accent6>
          <a:srgbClr val="043C7E"/>
        </a:accent6>
        <a:hlink>
          <a:srgbClr val="0230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371710"/>
        </a:lt2>
        <a:accent1>
          <a:srgbClr val="542216"/>
        </a:accent1>
        <a:accent2>
          <a:srgbClr val="21110E"/>
        </a:accent2>
        <a:accent3>
          <a:srgbClr val="FFFFFF"/>
        </a:accent3>
        <a:accent4>
          <a:srgbClr val="404040"/>
        </a:accent4>
        <a:accent5>
          <a:srgbClr val="B3ABAB"/>
        </a:accent5>
        <a:accent6>
          <a:srgbClr val="1D0E0C"/>
        </a:accent6>
        <a:hlink>
          <a:srgbClr val="84391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1C2F3F"/>
        </a:lt2>
        <a:accent1>
          <a:srgbClr val="3A4750"/>
        </a:accent1>
        <a:accent2>
          <a:srgbClr val="40515B"/>
        </a:accent2>
        <a:accent3>
          <a:srgbClr val="FFFFFF"/>
        </a:accent3>
        <a:accent4>
          <a:srgbClr val="404040"/>
        </a:accent4>
        <a:accent5>
          <a:srgbClr val="AEB1B3"/>
        </a:accent5>
        <a:accent6>
          <a:srgbClr val="394952"/>
        </a:accent6>
        <a:hlink>
          <a:srgbClr val="49586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1C2F3F"/>
        </a:lt2>
        <a:accent1>
          <a:srgbClr val="3A4750"/>
        </a:accent1>
        <a:accent2>
          <a:srgbClr val="40515B"/>
        </a:accent2>
        <a:accent3>
          <a:srgbClr val="FFFFFF"/>
        </a:accent3>
        <a:accent4>
          <a:srgbClr val="404040"/>
        </a:accent4>
        <a:accent5>
          <a:srgbClr val="AEB1B3"/>
        </a:accent5>
        <a:accent6>
          <a:srgbClr val="394952"/>
        </a:accent6>
        <a:hlink>
          <a:srgbClr val="296BA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1C2F3F"/>
        </a:lt2>
        <a:accent1>
          <a:srgbClr val="3A4750"/>
        </a:accent1>
        <a:accent2>
          <a:srgbClr val="40515B"/>
        </a:accent2>
        <a:accent3>
          <a:srgbClr val="FFFFFF"/>
        </a:accent3>
        <a:accent4>
          <a:srgbClr val="404040"/>
        </a:accent4>
        <a:accent5>
          <a:srgbClr val="AEB1B3"/>
        </a:accent5>
        <a:accent6>
          <a:srgbClr val="394952"/>
        </a:accent6>
        <a:hlink>
          <a:srgbClr val="D8484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1C2F3F"/>
        </a:lt2>
        <a:accent1>
          <a:srgbClr val="3A4750"/>
        </a:accent1>
        <a:accent2>
          <a:srgbClr val="296BAF"/>
        </a:accent2>
        <a:accent3>
          <a:srgbClr val="FFFFFF"/>
        </a:accent3>
        <a:accent4>
          <a:srgbClr val="404040"/>
        </a:accent4>
        <a:accent5>
          <a:srgbClr val="AEB1B3"/>
        </a:accent5>
        <a:accent6>
          <a:srgbClr val="24609E"/>
        </a:accent6>
        <a:hlink>
          <a:srgbClr val="D8484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1C2F3F"/>
        </a:lt2>
        <a:accent1>
          <a:srgbClr val="3A4750"/>
        </a:accent1>
        <a:accent2>
          <a:srgbClr val="296BAF"/>
        </a:accent2>
        <a:accent3>
          <a:srgbClr val="FFFFFF"/>
        </a:accent3>
        <a:accent4>
          <a:srgbClr val="404040"/>
        </a:accent4>
        <a:accent5>
          <a:srgbClr val="AEB1B3"/>
        </a:accent5>
        <a:accent6>
          <a:srgbClr val="24609E"/>
        </a:accent6>
        <a:hlink>
          <a:srgbClr val="A3383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1C2F3F"/>
        </a:lt2>
        <a:accent1>
          <a:srgbClr val="3A4750"/>
        </a:accent1>
        <a:accent2>
          <a:srgbClr val="40515B"/>
        </a:accent2>
        <a:accent3>
          <a:srgbClr val="FFFFFF"/>
        </a:accent3>
        <a:accent4>
          <a:srgbClr val="404040"/>
        </a:accent4>
        <a:accent5>
          <a:srgbClr val="AEB1B3"/>
        </a:accent5>
        <a:accent6>
          <a:srgbClr val="394952"/>
        </a:accent6>
        <a:hlink>
          <a:srgbClr val="A3383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135</TotalTime>
  <Words>447</Words>
  <Application>Microsoft Office PowerPoint</Application>
  <PresentationFormat>Экран (4:3)</PresentationFormat>
  <Paragraphs>140</Paragraphs>
  <Slides>19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Microsoft Sans Serif</vt:lpstr>
      <vt:lpstr>Verdana</vt:lpstr>
      <vt:lpstr>굴림</vt:lpstr>
      <vt:lpstr>Times New Roman</vt:lpstr>
      <vt:lpstr>powerpoint-template</vt:lpstr>
      <vt:lpstr>Диаграмма</vt:lpstr>
      <vt:lpstr>Cansat in Russia</vt:lpstr>
      <vt:lpstr>Designer</vt:lpstr>
      <vt:lpstr>Missions of my spacecraft</vt:lpstr>
      <vt:lpstr>Our missions:</vt:lpstr>
      <vt:lpstr>Our missions: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Cansat in Russia</dc:title>
  <dc:creator>Пользователь</dc:creator>
  <cp:lastModifiedBy>Пользователь</cp:lastModifiedBy>
  <cp:revision>13</cp:revision>
  <dcterms:created xsi:type="dcterms:W3CDTF">2019-11-18T06:23:42Z</dcterms:created>
  <dcterms:modified xsi:type="dcterms:W3CDTF">2019-11-18T08:39:30Z</dcterms:modified>
</cp:coreProperties>
</file>