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0"/>
  </p:notesMasterIdLst>
  <p:sldIdLst>
    <p:sldId id="274" r:id="rId2"/>
    <p:sldId id="267" r:id="rId3"/>
    <p:sldId id="295" r:id="rId4"/>
    <p:sldId id="278" r:id="rId5"/>
    <p:sldId id="264" r:id="rId6"/>
    <p:sldId id="276" r:id="rId7"/>
    <p:sldId id="275" r:id="rId8"/>
    <p:sldId id="272" r:id="rId9"/>
    <p:sldId id="279" r:id="rId10"/>
    <p:sldId id="282" r:id="rId11"/>
    <p:sldId id="283" r:id="rId12"/>
    <p:sldId id="284" r:id="rId13"/>
    <p:sldId id="285" r:id="rId14"/>
    <p:sldId id="286" r:id="rId15"/>
    <p:sldId id="290" r:id="rId16"/>
    <p:sldId id="291" r:id="rId17"/>
    <p:sldId id="292" r:id="rId18"/>
    <p:sldId id="29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o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779D-E64B-4649-A88E-B56D5946BDBE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D2DB5-DAD3-4805-98E4-6E8106810ED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0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26.01.2019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459" y="163208"/>
            <a:ext cx="7869890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0" b="23857"/>
          <a:stretch/>
        </p:blipFill>
        <p:spPr>
          <a:xfrm>
            <a:off x="0" y="0"/>
            <a:ext cx="9144000" cy="469959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3094074"/>
            <a:ext cx="9144000" cy="160551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  <a:alpha val="0"/>
                </a:schemeClr>
              </a:gs>
              <a:gs pos="0">
                <a:schemeClr val="accent6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0" y="4699591"/>
            <a:ext cx="9144000" cy="21584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1840" y="5085184"/>
            <a:ext cx="6552728" cy="211728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Команда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«Кыырай»</a:t>
            </a:r>
            <a:b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</a:b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Республика (Саха) Якутия</a:t>
            </a:r>
            <a:b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</a:b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г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. Якутск</a:t>
            </a:r>
            <a:b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</a:b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МАОУ 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« 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Саха политехнический лицей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 »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/>
            </a:r>
            <a:b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</a:b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1026" name="Picture 2" descr="C:\Users\авы\Desktop\СП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376264" cy="21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7704" y="2612509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50000"/>
                  </a:schemeClr>
                </a:solidFill>
                <a:latin typeface="Eras Bold ITC" panose="020B0907030504020204" pitchFamily="34" charset="0"/>
              </a:rPr>
              <a:t>CANSAT in Russia</a:t>
            </a:r>
            <a:endParaRPr lang="ru-RU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авы\Downloads\CanSatRus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8212"/>
            <a:ext cx="3312368" cy="25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Система спасения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076010"/>
            <a:ext cx="6480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Mangal" pitchFamily="2"/>
              </a:rPr>
              <a:t>Система спасения Спутника</a:t>
            </a:r>
          </a:p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Mangal" pitchFamily="2"/>
              </a:rPr>
              <a:t> – парашют типа «полусфера».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339412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Mangal" pitchFamily="2"/>
              </a:rPr>
              <a:t>F- сила сопротивления воздуха;</a:t>
            </a:r>
          </a:p>
          <a:p>
            <a:pPr lvl="0">
              <a:defRPr sz="1800"/>
            </a:pPr>
            <a:endParaRPr lang="ru-RU" sz="3200" dirty="0">
              <a:solidFill>
                <a:srgbClr val="000000"/>
              </a:solidFill>
              <a:latin typeface="Haettenschweiler" panose="020B0706040902060204" pitchFamily="34" charset="0"/>
              <a:ea typeface="Lucida Sans Unicode" pitchFamily="2"/>
              <a:cs typeface="Mangal" pitchFamily="2"/>
            </a:endParaRPr>
          </a:p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Mangal" pitchFamily="2"/>
              </a:rPr>
              <a:t>r – радиус парашюта.</a:t>
            </a:r>
          </a:p>
          <a:p>
            <a:pPr lvl="0">
              <a:defRPr sz="1800"/>
            </a:pPr>
            <a:endParaRPr lang="ru-RU" sz="3200" dirty="0">
              <a:solidFill>
                <a:srgbClr val="000000"/>
              </a:solidFill>
              <a:latin typeface="Haettenschweiler" panose="020B0706040902060204" pitchFamily="34" charset="0"/>
              <a:ea typeface="Lucida Sans Unicode" pitchFamily="2"/>
              <a:cs typeface="Mangal" pitchFamily="2"/>
            </a:endParaRPr>
          </a:p>
        </p:txBody>
      </p:sp>
      <p:grpSp>
        <p:nvGrpSpPr>
          <p:cNvPr id="7" name="Группа 12"/>
          <p:cNvGrpSpPr/>
          <p:nvPr/>
        </p:nvGrpSpPr>
        <p:grpSpPr>
          <a:xfrm>
            <a:off x="5072040" y="764704"/>
            <a:ext cx="3714480" cy="4915800"/>
            <a:chOff x="5072040" y="1655999"/>
            <a:chExt cx="3714480" cy="4915800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5072040" y="2743199"/>
              <a:ext cx="3714480" cy="3828600"/>
            </a:xfrm>
            <a:prstGeom prst="rect">
              <a:avLst/>
            </a:prstGeom>
            <a:solidFill>
              <a:srgbClr val="F0A22E"/>
            </a:solidFill>
            <a:ln>
              <a:noFill/>
            </a:ln>
          </p:spPr>
        </p:pic>
        <p:cxnSp>
          <p:nvCxnSpPr>
            <p:cNvPr id="9" name="Прямая со стрелкой 6"/>
            <p:cNvCxnSpPr/>
            <p:nvPr/>
          </p:nvCxnSpPr>
          <p:spPr>
            <a:xfrm flipV="1">
              <a:off x="6857640" y="1655999"/>
              <a:ext cx="1800" cy="1143001"/>
            </a:xfrm>
            <a:prstGeom prst="bentConnector3">
              <a:avLst/>
            </a:prstGeom>
            <a:noFill/>
            <a:ln w="50760">
              <a:solidFill>
                <a:srgbClr val="2A2003"/>
              </a:solidFill>
              <a:prstDash val="solid"/>
              <a:tailEnd type="arrow"/>
            </a:ln>
          </p:spPr>
        </p:cxnSp>
        <p:cxnSp>
          <p:nvCxnSpPr>
            <p:cNvPr id="10" name="Прямая со стрелкой 8"/>
            <p:cNvCxnSpPr/>
            <p:nvPr/>
          </p:nvCxnSpPr>
          <p:spPr>
            <a:xfrm>
              <a:off x="6929279" y="3847679"/>
              <a:ext cx="1071720" cy="1441"/>
            </a:xfrm>
            <a:prstGeom prst="bentConnector3">
              <a:avLst/>
            </a:prstGeom>
            <a:noFill/>
            <a:ln w="50760">
              <a:solidFill>
                <a:srgbClr val="FFC000"/>
              </a:solidFill>
              <a:prstDash val="solid"/>
              <a:tailEnd type="arrow"/>
            </a:ln>
          </p:spPr>
        </p:cxnSp>
        <p:sp>
          <p:nvSpPr>
            <p:cNvPr id="11" name="TextBox 5"/>
            <p:cNvSpPr/>
            <p:nvPr/>
          </p:nvSpPr>
          <p:spPr>
            <a:xfrm>
              <a:off x="7072200" y="1785960"/>
              <a:ext cx="1714319" cy="639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3600" b="1" i="1" u="none" strike="noStrike" kern="1200" spc="0">
                  <a:ln>
                    <a:noFill/>
                  </a:ln>
                  <a:solidFill>
                    <a:srgbClr val="3A2C24"/>
                  </a:solidFill>
                  <a:latin typeface="Arial" pitchFamily="18"/>
                  <a:ea typeface="Lucida Sans Unicode" pitchFamily="2"/>
                  <a:cs typeface="Mangal" pitchFamily="2"/>
                </a:rPr>
                <a:t>F</a:t>
              </a:r>
            </a:p>
          </p:txBody>
        </p:sp>
        <p:sp>
          <p:nvSpPr>
            <p:cNvPr id="12" name="TextBox 7"/>
            <p:cNvSpPr/>
            <p:nvPr/>
          </p:nvSpPr>
          <p:spPr>
            <a:xfrm>
              <a:off x="7286760" y="3111479"/>
              <a:ext cx="356760" cy="760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4400" b="1" i="1" u="none" strike="noStrike" kern="1200" spc="0">
                  <a:ln>
                    <a:noFill/>
                  </a:ln>
                  <a:solidFill>
                    <a:srgbClr val="F9DAAB"/>
                  </a:solidFill>
                  <a:latin typeface="Arial" pitchFamily="18"/>
                  <a:ea typeface="Lucida Sans Unicode" pitchFamily="2"/>
                  <a:cs typeface="Mangal" pitchFamily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Расчёт купола парашюта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33908" y="1679408"/>
            <a:ext cx="3049048" cy="585735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</p:pic>
      <p:sp>
        <p:nvSpPr>
          <p:cNvPr id="6" name="Прямоугольник 5"/>
          <p:cNvSpPr/>
          <p:nvPr/>
        </p:nvSpPr>
        <p:spPr>
          <a:xfrm>
            <a:off x="251520" y="908720"/>
            <a:ext cx="4572000" cy="644791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m=0.35 кг – масса аппарата</a:t>
            </a:r>
          </a:p>
          <a:p>
            <a:pPr lvl="0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g=9.8 м/с2   - ускорение свободного падения</a:t>
            </a:r>
          </a:p>
          <a:p>
            <a:pPr lvl="0">
              <a:defRPr sz="1800"/>
            </a:pPr>
            <a:r>
              <a:rPr lang="en-US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c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d=1.</a:t>
            </a:r>
            <a:r>
              <a:rPr lang="en-US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2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– </a:t>
            </a: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коэффициент сопротивления</a:t>
            </a:r>
          </a:p>
          <a:p>
            <a:pPr lvl="0">
              <a:defRPr sz="1800"/>
            </a:pP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ρ=1.2</a:t>
            </a:r>
            <a:r>
              <a:rPr lang="en-US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754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кг/м3 – плотность воздуха</a:t>
            </a:r>
          </a:p>
          <a:p>
            <a:pPr lvl="0">
              <a:defRPr sz="1800"/>
            </a:pPr>
            <a:r>
              <a:rPr lang="en-US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v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=8 </a:t>
            </a: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м/с – скорость спуска</a:t>
            </a:r>
          </a:p>
          <a:p>
            <a:pPr lvl="0">
              <a:defRPr sz="1800"/>
            </a:pP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r= 1</a:t>
            </a:r>
            <a:r>
              <a:rPr lang="en-US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4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.9 </a:t>
            </a: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см – радиус основания 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парашюта.</a:t>
            </a:r>
          </a:p>
          <a:p>
            <a:pPr lvl="0">
              <a:defRPr sz="1800"/>
            </a:pPr>
            <a:r>
              <a:rPr lang="en-US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D=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 29.8см – диаметр парашюта.</a:t>
            </a:r>
          </a:p>
          <a:p>
            <a:pPr lvl="0">
              <a:defRPr sz="1800"/>
            </a:pP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F- </a:t>
            </a: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сила сопротивления </a:t>
            </a:r>
            <a:r>
              <a:rPr lang="ru-RU" sz="3200" dirty="0" smtClean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воздуха.</a:t>
            </a:r>
            <a:endParaRPr lang="ru-RU" sz="3200" dirty="0">
              <a:solidFill>
                <a:srgbClr val="000000"/>
              </a:solidFill>
              <a:latin typeface="Haettenschweiler" panose="020B0706040902060204" pitchFamily="34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sz="1100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2706641"/>
            <a:ext cx="36767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Система спасения Спутника</a:t>
            </a:r>
          </a:p>
          <a:p>
            <a:pPr lvl="0" algn="ctr">
              <a:defRPr sz="1800"/>
            </a:pPr>
            <a:r>
              <a:rPr lang="ru-RU" sz="3200" dirty="0">
                <a:solidFill>
                  <a:srgbClr val="000000"/>
                </a:solidFill>
                <a:latin typeface="Haettenschweiler" panose="020B0706040902060204" pitchFamily="34" charset="0"/>
                <a:ea typeface="Lucida Sans Unicode" pitchFamily="2"/>
                <a:cs typeface="Times New Roman" pitchFamily="18" charset="0"/>
              </a:rPr>
              <a:t> – парашют типа «полусфера».</a:t>
            </a:r>
          </a:p>
        </p:txBody>
      </p:sp>
    </p:spTree>
    <p:extLst>
      <p:ext uri="{BB962C8B-B14F-4D97-AF65-F5344CB8AC3E}">
        <p14:creationId xmlns:p14="http://schemas.microsoft.com/office/powerpoint/2010/main" val="25027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Датчик пыли</a:t>
            </a:r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 - </a:t>
            </a:r>
            <a:r>
              <a:rPr lang="ru-RU" sz="44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GP2Y1010AU0F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10" y="1196752"/>
            <a:ext cx="3347864" cy="28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8868" y="4200447"/>
            <a:ext cx="915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Haettenschweiler" panose="020B0706040902060204" pitchFamily="34" charset="0"/>
              </a:rPr>
              <a:t>Оптический датчик пыли </a:t>
            </a:r>
            <a:r>
              <a:rPr lang="ru-RU" sz="2400" dirty="0" err="1">
                <a:latin typeface="Haettenschweiler" panose="020B0706040902060204" pitchFamily="34" charset="0"/>
              </a:rPr>
              <a:t>Sharp</a:t>
            </a:r>
            <a:r>
              <a:rPr lang="ru-RU" sz="2400" dirty="0">
                <a:latin typeface="Haettenschweiler" panose="020B0706040902060204" pitchFamily="34" charset="0"/>
              </a:rPr>
              <a:t> GP2Y1010AU0F эффективен в обнаружении очень мелких частиц, и обычно используется в системах очистки воздуха. Инфракрасный диод и фототранзистор расположены по диагонали и способствуют обнаружению отраженного света частиц пыли в воздухе. Датчик имеет очень низкое энергопотребление (20 мА максимально, 11 мА среднее). Выходной сигнал датчика представляет собой аналоговое напряжение пропорциональное измеренной плотности пыли.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0602" y="778768"/>
            <a:ext cx="5612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Haettenschweiler" panose="020B0706040902060204" pitchFamily="34" charset="0"/>
              </a:rPr>
              <a:t>Напряжение питания: 5-7V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Рабочая температура: -10-65 ° C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Ток потребления: 20 мА </a:t>
            </a:r>
            <a:r>
              <a:rPr lang="ru-RU" sz="2400" dirty="0" err="1">
                <a:latin typeface="Haettenschweiler" panose="020B0706040902060204" pitchFamily="34" charset="0"/>
              </a:rPr>
              <a:t>max</a:t>
            </a:r>
            <a:r>
              <a:rPr lang="ru-RU" sz="2400" dirty="0">
                <a:latin typeface="Haettenschweiler" panose="020B0706040902060204" pitchFamily="34" charset="0"/>
              </a:rPr>
              <a:t/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Размер минимальной обнаруживаемой частицы: 0,8 м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Чувствительность: 0.5V / (0,1 мг / м 3)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Напряжение при чистом воздухе: 0.9V тип.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Температура хранения: -20 ~ 80 ℃</a:t>
            </a:r>
            <a:br>
              <a:rPr lang="ru-RU" sz="2400" dirty="0">
                <a:latin typeface="Haettenschweiler" panose="020B0706040902060204" pitchFamily="34" charset="0"/>
              </a:rPr>
            </a:br>
            <a:r>
              <a:rPr lang="ru-RU" sz="2400" dirty="0">
                <a:latin typeface="Haettenschweiler" panose="020B0706040902060204" pitchFamily="34" charset="0"/>
              </a:rPr>
              <a:t>Размер: 46мм × 30мм × 17.6mm</a:t>
            </a:r>
          </a:p>
        </p:txBody>
      </p:sp>
    </p:spTree>
    <p:extLst>
      <p:ext uri="{BB962C8B-B14F-4D97-AF65-F5344CB8AC3E}">
        <p14:creationId xmlns:p14="http://schemas.microsoft.com/office/powerpoint/2010/main" val="335836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869890" cy="998742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Микроконтроллер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: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C:\Users\Admin\Downloads\838186098_w640_h640_atmel_atmega12__qfp64_p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171076"/>
            <a:ext cx="4143404" cy="400052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908720"/>
            <a:ext cx="7308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Haettenschweiler" panose="020B0706040902060204" pitchFamily="34" charset="0"/>
                <a:cs typeface="Arial" pitchFamily="34" charset="0"/>
              </a:rPr>
              <a:t>Atmega128: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Haettenschweiler" panose="020B0706040902060204" pitchFamily="34" charset="0"/>
                <a:cs typeface="Arial" pitchFamily="34" charset="0"/>
              </a:rPr>
              <a:t>128</a:t>
            </a:r>
            <a:r>
              <a:rPr lang="ru-RU" sz="3200" dirty="0" smtClean="0">
                <a:latin typeface="Haettenschweiler" panose="020B0706040902060204" pitchFamily="34" charset="0"/>
                <a:cs typeface="Arial" pitchFamily="34" charset="0"/>
              </a:rPr>
              <a:t>КБ перепрограммируемой </a:t>
            </a:r>
            <a:r>
              <a:rPr lang="ru-RU" sz="3200" dirty="0" err="1" smtClean="0">
                <a:latin typeface="Haettenschweiler" panose="020B0706040902060204" pitchFamily="34" charset="0"/>
                <a:cs typeface="Arial" pitchFamily="34" charset="0"/>
              </a:rPr>
              <a:t>флеш-памяти</a:t>
            </a:r>
            <a:endParaRPr lang="ru-RU" sz="3200" dirty="0" smtClean="0">
              <a:latin typeface="Haettenschweiler" panose="020B0706040902060204" pitchFamily="34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Arial" pitchFamily="34" charset="0"/>
              </a:rPr>
              <a:t>4КБ </a:t>
            </a:r>
            <a:r>
              <a:rPr lang="ru-RU" sz="3200" dirty="0" err="1" smtClean="0">
                <a:latin typeface="Haettenschweiler" panose="020B0706040902060204" pitchFamily="34" charset="0"/>
                <a:cs typeface="Arial" pitchFamily="34" charset="0"/>
              </a:rPr>
              <a:t>флеш-памяти</a:t>
            </a:r>
            <a:r>
              <a:rPr lang="ru-RU" sz="3200" dirty="0" smtClean="0">
                <a:latin typeface="Haettenschweiler" panose="020B0706040902060204" pitchFamily="34" charset="0"/>
                <a:cs typeface="Arial" pitchFamily="34" charset="0"/>
              </a:rPr>
              <a:t> для данных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Arial" pitchFamily="34" charset="0"/>
              </a:rPr>
              <a:t>4КБ оперативной памяти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Arial" pitchFamily="34" charset="0"/>
              </a:rPr>
              <a:t>Напряжение питания 5В</a:t>
            </a:r>
            <a:endParaRPr lang="ru-RU" sz="3200" dirty="0">
              <a:latin typeface="Haettenschweiler" panose="020B070604090206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Микроконтроллер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: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272" y="908720"/>
            <a:ext cx="8964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Impact" panose="020B0806030902050204" pitchFamily="34" charset="0"/>
              </a:rPr>
              <a:t> </a:t>
            </a:r>
            <a:r>
              <a:rPr lang="ru-RU" sz="2800" dirty="0" smtClean="0">
                <a:latin typeface="Impact" panose="020B0806030902050204" pitchFamily="34" charset="0"/>
                <a:cs typeface="Times New Roman" pitchFamily="18" charset="0"/>
              </a:rPr>
              <a:t>Основные аппаратные интерфейсы</a:t>
            </a:r>
          </a:p>
          <a:p>
            <a:r>
              <a:rPr lang="en-US" sz="2800" dirty="0" smtClean="0">
                <a:latin typeface="Impact" panose="020B0806030902050204" pitchFamily="34" charset="0"/>
                <a:cs typeface="Times New Roman" pitchFamily="18" charset="0"/>
              </a:rPr>
              <a:t>- TWI (Two-wire Serial Interface)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Impact" panose="020B0806030902050204" pitchFamily="34" charset="0"/>
                <a:cs typeface="Times New Roman" pitchFamily="18" charset="0"/>
              </a:rPr>
              <a:t> USART (Universal Synchronous and Asynchronous serial Receiver and Transmitter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Impact" panose="020B0806030902050204" pitchFamily="34" charset="0"/>
                <a:cs typeface="Times New Roman" pitchFamily="18" charset="0"/>
              </a:rPr>
              <a:t> The 16-bit Timer/Counter</a:t>
            </a:r>
          </a:p>
          <a:p>
            <a:pPr>
              <a:buFontTx/>
              <a:buChar char="-"/>
            </a:pPr>
            <a:r>
              <a:rPr lang="en-US" sz="2800" dirty="0" smtClean="0">
                <a:latin typeface="Impact" panose="020B0806030902050204" pitchFamily="34" charset="0"/>
                <a:cs typeface="Times New Roman" pitchFamily="18" charset="0"/>
              </a:rPr>
              <a:t> 53 Programmable I/O Lines</a:t>
            </a:r>
            <a:endParaRPr lang="ru-RU" sz="2800" dirty="0">
              <a:latin typeface="Impact" panose="020B0806030902050204" pitchFamily="34" charset="0"/>
              <a:cs typeface="Times New Roman" pitchFamily="18" charset="0"/>
            </a:endParaRPr>
          </a:p>
        </p:txBody>
      </p:sp>
      <p:pic>
        <p:nvPicPr>
          <p:cNvPr id="5" name="Picture 2" descr="C:\Users\Admin\Downloads\Lqv_2L-nD9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1" y="2420888"/>
            <a:ext cx="4572000" cy="350100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" y="3501008"/>
            <a:ext cx="4290614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70"/>
            <a:ext cx="8229600" cy="1252728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Датчик температуры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DS18B20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8992" y="856357"/>
            <a:ext cx="571500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ru-RU" sz="2400" dirty="0">
                <a:latin typeface="Haettenschweiler" panose="020B0706040902060204" pitchFamily="34" charset="0"/>
                <a:cs typeface="Times New Roman" pitchFamily="18" charset="0"/>
              </a:rPr>
              <a:t>О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ткалиброванный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цифровой термометр  с разрешением от 9 до 12 </a:t>
            </a:r>
            <a:r>
              <a:rPr lang="en-US" sz="2400" dirty="0" smtClean="0">
                <a:latin typeface="Haettenschweiler" panose="020B0706040902060204" pitchFamily="34" charset="0"/>
                <a:cs typeface="Times New Roman" pitchFamily="18" charset="0"/>
              </a:rPr>
              <a:t>bit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(дискретность 0.0625С)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Обменивается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данными по 1</a:t>
            </a:r>
            <a:r>
              <a:rPr lang="sah-RU" sz="2400" dirty="0" smtClean="0">
                <a:latin typeface="Haettenschweiler" panose="020B0706040902060204" pitchFamily="34" charset="0"/>
                <a:cs typeface="Times New Roman" pitchFamily="18" charset="0"/>
              </a:rPr>
              <a:t>-</a:t>
            </a:r>
            <a:r>
              <a:rPr lang="en-US" sz="2400" dirty="0" smtClean="0">
                <a:latin typeface="Haettenschweiler" panose="020B0706040902060204" pitchFamily="34" charset="0"/>
                <a:cs typeface="Times New Roman" pitchFamily="18" charset="0"/>
              </a:rPr>
              <a:t>Wire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шине и при этом может быть как единственным устройством на линии 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тк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и работать в группе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Напряжение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питания от 3 до 5.5 В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Точность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измерений +-0.5</a:t>
            </a:r>
            <a:r>
              <a:rPr lang="sah-RU" sz="2400" dirty="0" smtClean="0">
                <a:latin typeface="Haettenschweiler" panose="020B0706040902060204" pitchFamily="34" charset="0"/>
                <a:cs typeface="Times New Roman" pitchFamily="18" charset="0"/>
              </a:rPr>
              <a:t>С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в 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дапазоне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от -10С до +85С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Чтобы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начать измерение необходимо подать команду начала (0х44)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После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конвертирования, полученные данные запоминаются в 2-байтовом регистре температуры в оперативной памяти, и </a:t>
            </a:r>
            <a:r>
              <a:rPr lang="en-US" sz="2400" dirty="0" smtClean="0">
                <a:latin typeface="Haettenschweiler" panose="020B0706040902060204" pitchFamily="34" charset="0"/>
                <a:cs typeface="Times New Roman" pitchFamily="18" charset="0"/>
              </a:rPr>
              <a:t>DS18B20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возвращается к неактивному состоянию.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Максимальное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время измерения 750мс</a:t>
            </a:r>
          </a:p>
        </p:txBody>
      </p:sp>
      <p:pic>
        <p:nvPicPr>
          <p:cNvPr id="5122" name="Picture 2" descr="C:\Users\Admin\Downloads\DS18B20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3214710" cy="3857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311" y="-243408"/>
            <a:ext cx="4065242" cy="12527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Датчик давления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BMP280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8538" y="-171400"/>
            <a:ext cx="571507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Напряжение питания модуля: 3,3 или 5 В постоянного тока (поддерживаются оба уровня).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Потребляемый ток: до 2 мА во время измерений (зависит от режима точности).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Потребляемый ток: до 0,2 мА в режиме ожидания.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Измеряемое давление: от 30'000 до 110'000 Па (разрешение 0,16 Па)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Измеряемая температура: от 0 до +65 °C (разрешение 0,01°C)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Рабочая частота шины I2C: до 3,4 МГц.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Адрес модуля на шине I2C: 0x77.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Уровень логической «1» на шине I2C: от 0,7*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Vcc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до 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Vcc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(где 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Vcc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 это напряжение питания модуля)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Подготовка к первому запуску после подачи питания: не менее 2 мс.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Рабочая температура: -40 … +85 °C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Габариты: 30x30 мм.</a:t>
            </a:r>
          </a:p>
          <a:p>
            <a:endParaRPr lang="ru-RU" dirty="0"/>
          </a:p>
        </p:txBody>
      </p:sp>
      <p:pic>
        <p:nvPicPr>
          <p:cNvPr id="6146" name="Picture 2" descr="C:\Users\Admin\Downloads\bmp280_circui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93286"/>
            <a:ext cx="2928958" cy="2783253"/>
          </a:xfrm>
          <a:prstGeom prst="rect">
            <a:avLst/>
          </a:prstGeom>
          <a:noFill/>
        </p:spPr>
      </p:pic>
      <p:pic>
        <p:nvPicPr>
          <p:cNvPr id="6147" name="Picture 3" descr="C:\Users\Admin\Downloads\rBVaI1jwagWAFnqbAAV-6KaYO806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714728"/>
            <a:ext cx="3071834" cy="31432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252728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Акселерометр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ADXL345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9058" y="917912"/>
            <a:ext cx="521494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Напряжение питания от 2 до 3,6 вольт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Ток, потребляемый в рабочем режиме от 40 до 150 мкА, в зависимости от частоты опроса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Разрешающая способность от 10 до 13 бит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3 оси акселерометра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Рабочий диапазон температур от -40 до +85 градусов Цельсия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Цифровые интерфейсы SPI (трех- или </a:t>
            </a:r>
            <a:r>
              <a:rPr lang="ru-RU" sz="2400" dirty="0" err="1" smtClean="0">
                <a:latin typeface="Haettenschweiler" panose="020B0706040902060204" pitchFamily="34" charset="0"/>
                <a:cs typeface="Times New Roman" pitchFamily="18" charset="0"/>
              </a:rPr>
              <a:t>четырехпроводный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) и I2C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Детектирование событий: толчок, двойной толчок, свободное падение, наличие активности по осям, отсутствие активности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2 программируемых выхода событий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Корпус LGA размером 3×5×1 мм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Устойчив к ударам с ускорениями до </a:t>
            </a:r>
            <a:r>
              <a:rPr lang="ru-RU" sz="2400" dirty="0" smtClean="0">
                <a:latin typeface="Haettenschweiler" panose="020B0706040902060204" pitchFamily="34" charset="0"/>
                <a:cs typeface="Times New Roman" pitchFamily="18" charset="0"/>
              </a:rPr>
              <a:t>10000</a:t>
            </a:r>
            <a:r>
              <a:rPr lang="en-US" sz="2400" dirty="0" smtClean="0">
                <a:latin typeface="Haettenschweiler" panose="020B0706040902060204" pitchFamily="34" charset="0"/>
                <a:cs typeface="Times New Roman" pitchFamily="18" charset="0"/>
              </a:rPr>
              <a:t>G</a:t>
            </a:r>
            <a:endParaRPr lang="ru-RU" sz="2400" dirty="0" smtClean="0">
              <a:latin typeface="Haettenschweiler" panose="020B0706040902060204" pitchFamily="34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Admin\Downloads\mc374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3833785" cy="2786082"/>
          </a:xfrm>
          <a:prstGeom prst="rect">
            <a:avLst/>
          </a:prstGeom>
          <a:noFill/>
        </p:spPr>
      </p:pic>
      <p:pic>
        <p:nvPicPr>
          <p:cNvPr id="7171" name="Picture 3" descr="C:\Users\Admin\Downloads\Adxl345-3-axis-ARDUINO-AVR-ARM-PI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857629"/>
            <a:ext cx="3857620" cy="300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Impact" panose="020B0806030902050204" pitchFamily="34" charset="0"/>
              </a:rPr>
              <a:t>Радиомодуль</a:t>
            </a:r>
            <a:r>
              <a:rPr lang="ru-RU" dirty="0" smtClean="0">
                <a:latin typeface="Impact" panose="020B0806030902050204" pitchFamily="34" charset="0"/>
              </a:rPr>
              <a:t> </a:t>
            </a:r>
            <a:r>
              <a:rPr lang="en-US" dirty="0" smtClean="0">
                <a:latin typeface="Impact" panose="020B0806030902050204" pitchFamily="34" charset="0"/>
              </a:rPr>
              <a:t>E01-ML01SP2</a:t>
            </a:r>
            <a:endParaRPr lang="ru-RU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9357" y="18757"/>
            <a:ext cx="7772400" cy="1828800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Shonar Bangla" panose="020B0502040204020203" pitchFamily="34" charset="0"/>
              </a:rPr>
              <a:t>Состав команды «Кыырай»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Shonar Bangla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7794" y="3174590"/>
            <a:ext cx="3678182" cy="1380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Тех. Консультант</a:t>
            </a:r>
            <a:endParaRPr lang="en-US" sz="2400" dirty="0" smtClean="0">
              <a:solidFill>
                <a:schemeClr val="tx1"/>
              </a:solidFill>
              <a:latin typeface="Haettenschweiler" panose="020B0706040902060204" pitchFamily="34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Петров </a:t>
            </a:r>
            <a:r>
              <a:rPr lang="ru-RU" sz="2400" dirty="0" err="1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Ньургун</a:t>
            </a:r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 Маратович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62264" y="3174590"/>
            <a:ext cx="4002096" cy="13803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Рук. Группы</a:t>
            </a:r>
            <a:endParaRPr lang="ru-RU" sz="2400" dirty="0">
              <a:solidFill>
                <a:schemeClr val="tx1"/>
              </a:solidFill>
              <a:latin typeface="Haettenschweiler" panose="020B0706040902060204" pitchFamily="34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Петров Марат Ефимович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29721" y="4643812"/>
            <a:ext cx="2206775" cy="1393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Программист</a:t>
            </a:r>
          </a:p>
          <a:p>
            <a:pPr algn="ctr"/>
            <a:r>
              <a:rPr lang="ru-RU" sz="2400" dirty="0" err="1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Колодезников</a:t>
            </a:r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 Егор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4646903"/>
            <a:ext cx="2160240" cy="1393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Капитан команды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Попов Владимир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18320" y="1849442"/>
            <a:ext cx="5265438" cy="1224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Научный руководитель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Романов Юрий 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Николаевич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562264" y="4643812"/>
            <a:ext cx="2063501" cy="1393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d </a:t>
            </a:r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моделист-Техник</a:t>
            </a:r>
            <a:endParaRPr lang="ru-RU" sz="2400" dirty="0" smtClean="0">
              <a:solidFill>
                <a:schemeClr val="tx1"/>
              </a:solidFill>
              <a:latin typeface="Haettenschweiler" panose="020B0706040902060204" pitchFamily="34" charset="0"/>
              <a:cs typeface="Times New Roman" pitchFamily="18" charset="0"/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Антонов Алексей</a:t>
            </a:r>
            <a:endParaRPr lang="ru-RU" sz="2400" dirty="0">
              <a:solidFill>
                <a:schemeClr val="tx1"/>
              </a:solidFill>
              <a:latin typeface="Haettenschweiler" panose="020B0706040902060204" pitchFamily="34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6884" y="4646903"/>
            <a:ext cx="1839091" cy="1393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Техник</a:t>
            </a:r>
          </a:p>
          <a:p>
            <a:pPr algn="ctr"/>
            <a:r>
              <a:rPr lang="ru-RU" sz="2400" dirty="0" smtClean="0">
                <a:solidFill>
                  <a:schemeClr val="tx1"/>
                </a:solidFill>
                <a:latin typeface="Haettenschweiler" panose="020B0706040902060204" pitchFamily="34" charset="0"/>
                <a:cs typeface="Times New Roman" pitchFamily="18" charset="0"/>
              </a:rPr>
              <a:t>Николаев Ян</a:t>
            </a:r>
          </a:p>
        </p:txBody>
      </p:sp>
    </p:spTree>
    <p:extLst>
      <p:ext uri="{BB962C8B-B14F-4D97-AF65-F5344CB8AC3E}">
        <p14:creationId xmlns:p14="http://schemas.microsoft.com/office/powerpoint/2010/main" val="404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Что такое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CanSat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</a:rPr>
              <a:t>?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6624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 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Cansat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– инновационный научно-образовательный проект по запуску школьных спутников. Организаторы проекта в России – НИИЯФ МГУ.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  </a:t>
            </a:r>
            <a:r>
              <a:rPr lang="en-US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Cansat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– это действующая модель </a:t>
            </a:r>
            <a:r>
              <a:rPr lang="ru-RU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микроспутника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весом до 350 граммов.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   </a:t>
            </a:r>
            <a:r>
              <a:rPr lang="ru-RU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aettenschweiler" panose="020B0706040902060204" pitchFamily="34" charset="0"/>
              </a:rPr>
              <a:t>Спутник запускается ракетой до определенной высоты которая определяется по лигам.</a:t>
            </a:r>
            <a:endParaRPr lang="ru-RU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7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3226"/>
            <a:ext cx="8183880" cy="172211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Работа над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проектом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: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Times New Roman" pitchFamily="18" charset="0"/>
            </a:endParaRPr>
          </a:p>
        </p:txBody>
      </p:sp>
      <p:pic>
        <p:nvPicPr>
          <p:cNvPr id="1027" name="Picture 3" descr="C:\Users\user\Desktop\Cansat\P_20170629_1506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8480">
            <a:off x="6948264" y="4365104"/>
            <a:ext cx="1728192" cy="2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Cansat 2017\ыаа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6360">
            <a:off x="646269" y="2126008"/>
            <a:ext cx="2630036" cy="31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Cansat 2017\ыааыы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502">
            <a:off x="4751150" y="2055543"/>
            <a:ext cx="2160240" cy="28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289" y="-99392"/>
            <a:ext cx="915128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Миссии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 </a:t>
            </a: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нашего спутника</a:t>
            </a:r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:</a:t>
            </a:r>
            <a:endParaRPr lang="ru-RU" sz="4000" b="1" dirty="0" smtClean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И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змерение 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температуры и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 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давления на траектории 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             спуска. </a:t>
            </a:r>
            <a:endParaRPr lang="en-US" sz="3200" dirty="0" smtClean="0">
              <a:latin typeface="Haettenschweiler" panose="020B0706040902060204" pitchFamily="34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П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олучение 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и 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интерпретация </a:t>
            </a:r>
            <a:r>
              <a:rPr lang="ru-RU" sz="3200" dirty="0">
                <a:latin typeface="Haettenschweiler" panose="020B0706040902060204" pitchFamily="34" charset="0"/>
                <a:cs typeface="Times New Roman" pitchFamily="18" charset="0"/>
              </a:rPr>
              <a:t>данных с 3х осевого акселерометра</a:t>
            </a: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Построение траектории спуска спутника исходя из полученных данных.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Измерение влажности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Съёмка местности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Сравнение данных измерения двух барометров разного типа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Измерение температуры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Измерение количества пыли </a:t>
            </a:r>
            <a:endParaRPr lang="en-US" sz="3200" dirty="0" smtClean="0">
              <a:latin typeface="Haettenschweiler" panose="020B0706040902060204" pitchFamily="34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 smtClean="0">
                <a:latin typeface="Haettenschweiler" panose="020B0706040902060204" pitchFamily="34" charset="0"/>
                <a:cs typeface="Times New Roman" pitchFamily="18" charset="0"/>
              </a:rPr>
              <a:t>Передать телеметрию по радиоканалу на наземную приемную станцию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780108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Цель нашего аппарата и зачем он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нужен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: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410" y="1916832"/>
            <a:ext cx="9048590" cy="3672408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Наш аппарат нужен для </a:t>
            </a: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эко</a:t>
            </a:r>
            <a:r>
              <a:rPr lang="en-US" sz="3600" dirty="0" smtClean="0">
                <a:latin typeface="Haettenschweiler" panose="020B0706040902060204" pitchFamily="34" charset="0"/>
                <a:cs typeface="Times New Roman" pitchFamily="18" charset="0"/>
              </a:rPr>
              <a:t>-</a:t>
            </a: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мониторинга</a:t>
            </a:r>
            <a:endParaRPr lang="ru-RU" sz="3600" dirty="0" smtClean="0">
              <a:latin typeface="Haettenschweiler" panose="020B0706040902060204" pitchFamily="34" charset="0"/>
              <a:cs typeface="Times New Roman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Наш аппарат измеряет количество пыли в местности.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Мы хотим сделать наш город Якутск экологически чистым и стараемся бороться с нашей главной проблемой в городе – пылью и смогом</a:t>
            </a: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.</a:t>
            </a:r>
            <a:endParaRPr lang="en-US" sz="3600" dirty="0" smtClean="0">
              <a:latin typeface="Haettenschweiler" panose="020B0706040902060204" pitchFamily="34" charset="0"/>
              <a:cs typeface="Times New Roman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ru-RU" sz="3600" dirty="0" smtClean="0">
                <a:latin typeface="Haettenschweiler" panose="020B0706040902060204" pitchFamily="34" charset="0"/>
                <a:cs typeface="Times New Roman" pitchFamily="18" charset="0"/>
              </a:rPr>
              <a:t>В ближайшем будущем  мы хотим взяться за очистку нашего города, а потом и городами у которых проблемы с пылью</a:t>
            </a:r>
            <a:endParaRPr lang="ru-RU" sz="3600" dirty="0">
              <a:latin typeface="Haettenschweiler" panose="020B070604090206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600"/>
            <a:ext cx="7772400" cy="178010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Что мы 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используем</a:t>
            </a: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  <a:latin typeface="Impact" panose="020B0806030902050204" pitchFamily="34" charset="0"/>
                <a:cs typeface="Times New Roman" pitchFamily="18" charset="0"/>
              </a:rPr>
              <a:t>?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Impact" panose="020B0806030902050204" pitchFamily="34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132856"/>
            <a:ext cx="7488832" cy="3240360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US" dirty="0">
                <a:latin typeface="Haettenschweiler" panose="020B0706040902060204" pitchFamily="34" charset="0"/>
              </a:rPr>
              <a:t/>
            </a:r>
            <a:br>
              <a:rPr lang="en-US" dirty="0">
                <a:latin typeface="Haettenschweiler" panose="020B0706040902060204" pitchFamily="34" charset="0"/>
              </a:rPr>
            </a:br>
            <a:r>
              <a:rPr lang="ru-RU" sz="9800" dirty="0">
                <a:latin typeface="Haettenschweiler" panose="020B0706040902060204" pitchFamily="34" charset="0"/>
                <a:cs typeface="Times New Roman" pitchFamily="18" charset="0"/>
              </a:rPr>
              <a:t>Мы используем для программирования нашего аппарата язык </a:t>
            </a:r>
            <a:r>
              <a:rPr lang="en-US" sz="9800" dirty="0">
                <a:latin typeface="Haettenschweiler" panose="020B0706040902060204" pitchFamily="34" charset="0"/>
                <a:cs typeface="Times New Roman" pitchFamily="18" charset="0"/>
              </a:rPr>
              <a:t>C++ </a:t>
            </a:r>
            <a:r>
              <a:rPr lang="ru-RU" sz="9800" dirty="0">
                <a:latin typeface="Haettenschweiler" panose="020B0706040902060204" pitchFamily="34" charset="0"/>
                <a:cs typeface="Times New Roman" pitchFamily="18" charset="0"/>
              </a:rPr>
              <a:t/>
            </a:r>
            <a:br>
              <a:rPr lang="ru-RU" sz="9800" dirty="0">
                <a:latin typeface="Haettenschweiler" panose="020B0706040902060204" pitchFamily="34" charset="0"/>
                <a:cs typeface="Times New Roman" pitchFamily="18" charset="0"/>
              </a:rPr>
            </a:br>
            <a:r>
              <a:rPr lang="ru-RU" sz="9800" dirty="0">
                <a:latin typeface="Haettenschweiler" panose="020B0706040902060204" pitchFamily="34" charset="0"/>
                <a:cs typeface="Times New Roman" pitchFamily="18" charset="0"/>
              </a:rPr>
              <a:t>в основном наш аппарат стандартный и отличается от базового конструктора </a:t>
            </a:r>
            <a:r>
              <a:rPr lang="ru-RU" sz="9800" dirty="0" smtClean="0">
                <a:latin typeface="Haettenschweiler" panose="020B0706040902060204" pitchFamily="34" charset="0"/>
                <a:cs typeface="Times New Roman" pitchFamily="18" charset="0"/>
              </a:rPr>
              <a:t>тем, </a:t>
            </a:r>
            <a:r>
              <a:rPr lang="ru-RU" sz="9800" dirty="0">
                <a:latin typeface="Haettenschweiler" panose="020B0706040902060204" pitchFamily="34" charset="0"/>
                <a:cs typeface="Times New Roman" pitchFamily="18" charset="0"/>
              </a:rPr>
              <a:t>что в нем встроен </a:t>
            </a:r>
            <a:r>
              <a:rPr lang="en-US" sz="9800" dirty="0">
                <a:latin typeface="Haettenschweiler" panose="020B0706040902060204" pitchFamily="34" charset="0"/>
                <a:cs typeface="Times New Roman" pitchFamily="18" charset="0"/>
              </a:rPr>
              <a:t>GPS </a:t>
            </a:r>
            <a:r>
              <a:rPr lang="ru-RU" sz="9800" dirty="0" smtClean="0">
                <a:latin typeface="Haettenschweiler" panose="020B0706040902060204" pitchFamily="34" charset="0"/>
                <a:cs typeface="Times New Roman" pitchFamily="18" charset="0"/>
              </a:rPr>
              <a:t>модуль, камера</a:t>
            </a:r>
            <a:r>
              <a:rPr lang="ru-RU" sz="9800" dirty="0">
                <a:latin typeface="Haettenschweiler" panose="020B0706040902060204" pitchFamily="34" charset="0"/>
              </a:rPr>
              <a:t> </a:t>
            </a:r>
            <a:r>
              <a:rPr lang="ru-RU" sz="9800" dirty="0" smtClean="0">
                <a:latin typeface="Haettenschweiler" panose="020B0706040902060204" pitchFamily="34" charset="0"/>
              </a:rPr>
              <a:t>и датчик пыли.</a:t>
            </a:r>
            <a:endParaRPr lang="ru-RU" sz="9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39451"/>
              </p:ext>
            </p:extLst>
          </p:nvPr>
        </p:nvGraphicFramePr>
        <p:xfrm>
          <a:off x="251520" y="116632"/>
          <a:ext cx="8496944" cy="70758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320"/>
                <a:gridCol w="1872208"/>
                <a:gridCol w="1872208"/>
                <a:gridCol w="1872208"/>
              </a:tblGrid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Устройство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Напряжение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Сила</a:t>
                      </a:r>
                      <a:r>
                        <a:rPr lang="ru-RU" sz="32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 тока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Мощность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</a:tr>
              <a:tr h="68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GPS 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NEO-6M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DHT11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GP2Y1010AU0F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2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10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DS18B20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Atmega128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0,10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L3GD20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0,02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LSM303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0,00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E01-ML01SP2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3,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6</a:t>
                      </a:r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</a:t>
                      </a:r>
                      <a:endParaRPr lang="ru-RU" sz="3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02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</a:t>
                      </a:r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10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  <a:cs typeface="Times New Roman" pitchFamily="18" charset="0"/>
                        </a:rPr>
                        <a:t>Итого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3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  <a:p>
                      <a:pPr algn="l" fontAlgn="b"/>
                      <a:endParaRPr lang="ru-RU" sz="3200" b="0" i="0" u="none" strike="noStrike" dirty="0" smtClean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Haettenschweiler" panose="020B070604090206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Haettenschweiler" panose="020B0706040902060204" pitchFamily="34" charset="0"/>
                        </a:rPr>
                        <a:t>0,89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ansat 2017\Данные с аппарата июль 17г\S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9" y="1196752"/>
            <a:ext cx="8640960" cy="53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188640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+mj-ea"/>
                <a:cs typeface="+mj-cs"/>
              </a:rPr>
              <a:t>Траектория полёта</a:t>
            </a:r>
            <a:endParaRPr kumimoji="0" lang="ru-RU" sz="4000" b="1" i="0" u="none" strike="noStrike" kern="0" cap="none" spc="0" normalizeH="0" baseline="0" noProof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powerpointstore.com_15</Template>
  <TotalTime>1637</TotalTime>
  <Words>809</Words>
  <Application>Microsoft Office PowerPoint</Application>
  <PresentationFormat>Экран (4:3)</PresentationFormat>
  <Paragraphs>148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Команда «Кыырай» Республика (Саха) Якутия г. Якутск МАОУ « Саха политехнический лицей »  </vt:lpstr>
      <vt:lpstr>Состав команды «Кыырай»</vt:lpstr>
      <vt:lpstr>Что такое CanSat?</vt:lpstr>
      <vt:lpstr>Работа над проектом:</vt:lpstr>
      <vt:lpstr>Презентация PowerPoint</vt:lpstr>
      <vt:lpstr>Цель нашего аппарата и зачем он нужен:</vt:lpstr>
      <vt:lpstr>Что мы используем?</vt:lpstr>
      <vt:lpstr>Презентация PowerPoint</vt:lpstr>
      <vt:lpstr>Презентация PowerPoint</vt:lpstr>
      <vt:lpstr>Система спасения</vt:lpstr>
      <vt:lpstr>Расчёт купола парашюта</vt:lpstr>
      <vt:lpstr>Датчик пыли -  GP2Y1010AU0F </vt:lpstr>
      <vt:lpstr>Микроконтроллер:</vt:lpstr>
      <vt:lpstr>Микроконтроллер:</vt:lpstr>
      <vt:lpstr>Датчик температуры DS18B20</vt:lpstr>
      <vt:lpstr>Датчик давления BMP280</vt:lpstr>
      <vt:lpstr>Акселерометр ADXL345</vt:lpstr>
      <vt:lpstr>Радиомодуль E01-ML01SP2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Depo</dc:creator>
  <cp:lastModifiedBy>авы</cp:lastModifiedBy>
  <cp:revision>94</cp:revision>
  <dcterms:created xsi:type="dcterms:W3CDTF">2017-01-16T06:21:57Z</dcterms:created>
  <dcterms:modified xsi:type="dcterms:W3CDTF">2019-01-26T05:28:54Z</dcterms:modified>
</cp:coreProperties>
</file>