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11" r:id="rId6"/>
    <p:sldId id="283" r:id="rId7"/>
    <p:sldId id="274" r:id="rId8"/>
    <p:sldId id="316" r:id="rId9"/>
    <p:sldId id="278" r:id="rId10"/>
    <p:sldId id="304" r:id="rId11"/>
    <p:sldId id="288" r:id="rId12"/>
    <p:sldId id="281" r:id="rId13"/>
    <p:sldId id="307" r:id="rId14"/>
    <p:sldId id="287" r:id="rId15"/>
    <p:sldId id="30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ru-RU" altLang="en-US"/>
              <a:t>Всем привет. </a:t>
            </a:r>
            <a:endParaRPr lang="ru-RU" altLang="en-US"/>
          </a:p>
          <a:p>
            <a:r>
              <a:rPr lang="ru-RU" altLang="en-US"/>
              <a:t>Тема моей дипломной работы - «Разработка защищенного видео чата на основе стандарта WebRTC» </a:t>
            </a:r>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en-US" altLang="ru-RU">
                <a:sym typeface="+mn-ea"/>
              </a:rPr>
              <a:t>DTLS и SRTP</a:t>
            </a:r>
            <a:endParaRPr lang="ru-R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en-US" altLang="ru-RU"/>
              <a:t>Целью данной работы является </a:t>
            </a:r>
            <a:r>
              <a:rPr lang="en-US" altLang="en-US">
                <a:sym typeface="+mn-ea"/>
              </a:rPr>
              <a:t>с</a:t>
            </a:r>
            <a:r>
              <a:rPr lang="en-US" altLang="ru-RU">
                <a:sym typeface="+mn-ea"/>
              </a:rPr>
              <a:t>оздание </a:t>
            </a:r>
            <a:r>
              <a:rPr lang="en-US" altLang="en-US">
                <a:sym typeface="+mn-ea"/>
              </a:rPr>
              <a:t>видео чата </a:t>
            </a:r>
            <a:r>
              <a:rPr lang="en-US" altLang="ru-RU">
                <a:sym typeface="+mn-ea"/>
              </a:rPr>
              <a:t>на основ</a:t>
            </a:r>
            <a:r>
              <a:rPr lang="en-US" altLang="en-US">
                <a:sym typeface="+mn-ea"/>
              </a:rPr>
              <a:t>е</a:t>
            </a:r>
            <a:r>
              <a:rPr lang="en-US" altLang="ru-RU">
                <a:sym typeface="+mn-ea"/>
              </a:rPr>
              <a:t> webRTC стандарта для установления соединения  и обмена информацией между конечными пользователями.</a:t>
            </a:r>
            <a:endParaRPr lang="en-US" altLang="ru-RU"/>
          </a:p>
          <a:p>
            <a:endParaRPr lang="en-US" altLang="ru-RU"/>
          </a:p>
          <a:p>
            <a:r>
              <a:rPr lang="en-US" altLang="ru-RU"/>
              <a:t>Цель данной работы вытекает из того факта, что на сегодн</a:t>
            </a:r>
            <a:r>
              <a:rPr lang="" altLang="en-US"/>
              <a:t>яшний день большинство приложений, выполняющих функцию видеочата подвержены угрозам со стороны злоумышленника, имеют закрытый исходный код, либо имеют какое-либо ограничение в плане кроссплатформенности</a:t>
            </a:r>
            <a:endParaRPr lan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en-US" altLang="ru-RU"/>
              <a:t>На данный момент одним из популярных решений создания видео чатов является adobe flash player/</a:t>
            </a:r>
            <a:endParaRPr lang="en-US" altLang="ru-RU"/>
          </a:p>
          <a:p>
            <a:endParaRPr lang="en-US" altLang="ru-RU"/>
          </a:p>
          <a:p>
            <a:r>
              <a:rPr lang="en-US" altLang="ru-RU"/>
              <a:t>Основным недостатком flash-приложений является чрезмерная нагрузка на центральный процессор, Это связано с неэффективностью виртуальной машины Flash Player. Но стоит отметить, что в иногда имеет место тот факт, что flash-приложения недостаточно оптимизированы их разработчиками из-за использования «генераторов» flash-приложений.</a:t>
            </a:r>
            <a:endParaRPr lang="en-US" altLang="ru-RU"/>
          </a:p>
          <a:p>
            <a:endParaRPr lang="en-US" altLang="ru-RU"/>
          </a:p>
          <a:p>
            <a:r>
              <a:rPr lang="en-US" altLang="ru-RU"/>
              <a:t>Так же к недостаткам можно причислить</a:t>
            </a:r>
            <a:endParaRPr lang="en-US" altLang="ru-RU"/>
          </a:p>
          <a:p>
            <a:r>
              <a:rPr lang="en-US" altLang="ru-RU"/>
              <a:t>1) Задержка трафика из-за использования протокола RTMP;</a:t>
            </a:r>
            <a:endParaRPr lang="en-US" altLang="ru-RU"/>
          </a:p>
          <a:p>
            <a:r>
              <a:rPr lang="en-US" altLang="ru-RU"/>
              <a:t>2) Обязательно наличие промежуточного сервера;</a:t>
            </a:r>
            <a:endParaRPr lang="en-US" altLang="ru-RU"/>
          </a:p>
          <a:p>
            <a:r>
              <a:rPr lang="en-US" altLang="ru-RU"/>
              <a:t>3) Закрытые средства разработки и проигрывания.</a:t>
            </a:r>
            <a:endParaRPr lang="en-US"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ru-RU" altLang="en-US"/>
              <a:t>Первый клиент желает совершить звонок второму клиенту. WebRTC дает всю необходимую информацию, чтобы себя обозначить. Но остается открытым вопрос, как одному браузеру найти другой, как эту метаинформацию переслать, как проинициализировать вызов. </a:t>
            </a:r>
            <a:endParaRPr lang="ru-RU" altLang="en-US"/>
          </a:p>
          <a:p>
            <a:endParaRPr lang="ru-RU" altLang="en-US"/>
          </a:p>
          <a:p>
            <a:r>
              <a:rPr lang="ru-RU" altLang="en-US"/>
              <a:t>Первый клиент формирует метаинформацию, и с помощью веб-сокетов или HTTP пересылает ее на сигнальный сервер. </a:t>
            </a:r>
            <a:endParaRPr lang="ru-RU" altLang="en-US"/>
          </a:p>
          <a:p>
            <a:endParaRPr lang="ru-RU" altLang="en-US"/>
          </a:p>
          <a:p>
            <a:r>
              <a:rPr lang="ru-RU" altLang="en-US"/>
              <a:t>Второй клиент берет ее, использует, устанавливает себе, формирует ответ, и с помощью сигнального механизма пересылает ее на сигнальный сервер, тот в свою очередь ретранслирует ее первому клиенту. Таким образом оба клиента в данный момент обладают всей необходимой датой и метаинформацией,  </a:t>
            </a:r>
            <a:endParaRPr lang="ru-RU" altLang="en-US"/>
          </a:p>
          <a:p>
            <a:endParaRPr lang="ru-RU" altLang="en-US"/>
          </a:p>
          <a:p>
            <a:r>
              <a:rPr lang="ru-RU" altLang="en-US"/>
              <a:t>STUN — это клиент-серверный протокол. Клиент может включать в себя реализацию клиента STUN, который отправляет запрос серверу STUN. Затем сервер STUN отправляет клиенту обратно информацию о том, каков внешний адрес маршрутизатора NAT, и какой порт открыт на NAT для приема входящих запросов обратно во внутреннюю сеть.</a:t>
            </a:r>
            <a:endParaRPr lang="ru-RU" altLang="en-US"/>
          </a:p>
          <a:p>
            <a:endParaRPr lang="ru-RU" altLang="en-US"/>
          </a:p>
          <a:p>
            <a:r>
              <a:rPr lang="ru-RU" altLang="en-US"/>
              <a:t>Таким образом, в процессе установки P2P соединения, каждый из клиентов должен сделать по запросу к этому STUN-серверу, чтобы узнать свой IP-адрес</a:t>
            </a:r>
            <a:endParaRPr lang="ru-R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 altLang="ru-RU"/>
              <a:t>На данном слайде представлен интерфейс приложения</a:t>
            </a:r>
            <a:endParaRPr lang=""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ru-RU" altLang="en-US"/>
              <a:t>Центральным объектом в API служит RTCPeerConnection. Когда выполняется соединение, то берем класс RTCPeerConnection, который возвращает объект peerConnection. В качестве конфигурации указывается набор ICE-серверов, то есть STUN- и TURN-серверов, к которым клиент будет обращаться в процессе установки. И есть важный ивент onicecandidate, который триггерится каждый раз, когда клиенту нужна помощь сигнального механизма. То есть технология WebRTC сделала запрос, например, к STUN-серверу, клиент узнал свой внешний IP-адрес, появился новый сформированный ICECandidate, и нужно переслать его с помощью стороннего механизма, ивент стриггерился.</a:t>
            </a:r>
            <a:endParaRPr lang="ru-RU" altLang="en-US"/>
          </a:p>
          <a:p>
            <a:endParaRPr lang="ru-RU" altLang="en-US"/>
          </a:p>
          <a:p>
            <a:r>
              <a:rPr lang="ru-RU" altLang="en-US"/>
              <a:t>Когда устанавливается соединение и требуется проинициализировать вызов, то используется метод createOffer(), чтобы сформировать начальную SDP, offer SDP, ту самую мета-информацию, которую нужно переслать другому участнику системы.</a:t>
            </a:r>
            <a:endParaRPr lang="ru-R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r>
              <a:rPr lang="ru-RU" altLang="en-US"/>
              <a:t>Когда клиент получил доступ к медиапотоку, он может его передать в уже имеющееся P2P-соединение с помощью метода addStream, а другой клиент узнает об этом, у него стриггерится ивент onaddstream. Он получит наш поток и сможет его отобразить.</a:t>
            </a:r>
            <a:endParaRPr lang="ru-RU" altLang="en-US"/>
          </a:p>
          <a:p>
            <a:endParaRPr lang="ru-RU" altLang="en-US"/>
          </a:p>
          <a:p>
            <a:r>
              <a:rPr lang="ru-RU" altLang="en-US"/>
              <a:t>Существует метод getUserMedia, который принимает на вход набор констрейнтов. Это специальный объект, где клиент указывает, к каким именно устройствам он хочет получить доступ, к какой именно камере, к какому микрофону.</a:t>
            </a:r>
            <a:endParaRPr lang="ru-R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8.png"/><Relationship Id="rId2" Type="http://schemas.microsoft.com/office/2007/relationships/media" Target="/home/srarikov/&#1042;&#1080;&#1076;&#1077;&#1086;/simplescreenrecorder-2019-11-19_17.38.14.mp4" TargetMode="External"/><Relationship Id="rId1" Type="http://schemas.openxmlformats.org/officeDocument/2006/relationships/video" Target="/home/srarikov/&#1042;&#1080;&#1076;&#1077;&#1086;/simplescreenrecorder-2019-11-19_17.38.14.mp4" TargetMode="Externa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ctrTitle"/>
          </p:nvPr>
        </p:nvSpPr>
        <p:spPr>
          <a:xfrm>
            <a:off x="731520" y="2613660"/>
            <a:ext cx="11268710" cy="1630680"/>
          </a:xfrm>
        </p:spPr>
        <p:txBody>
          <a:bodyPr>
            <a:normAutofit/>
          </a:bodyPr>
          <a:p>
            <a:r>
              <a:rPr lang="en-US" altLang="ru-RU" sz="5000"/>
              <a:t>Разработка защищенного видеочата на основе стандарта </a:t>
            </a:r>
            <a:r>
              <a:rPr lang="en-US" altLang="en-US" sz="5000"/>
              <a:t>w</a:t>
            </a:r>
            <a:r>
              <a:rPr lang="en-US" altLang="ru-RU" sz="5000"/>
              <a:t>ebRTC</a:t>
            </a:r>
            <a:endParaRPr lang="en-US" altLang="ru-RU" sz="5000"/>
          </a:p>
        </p:txBody>
      </p:sp>
      <p:sp>
        <p:nvSpPr>
          <p:cNvPr id="3" name="Подзаголовок 2"/>
          <p:cNvSpPr>
            <a:spLocks noGrp="1"/>
          </p:cNvSpPr>
          <p:nvPr>
            <p:ph type="subTitle" idx="1"/>
          </p:nvPr>
        </p:nvSpPr>
        <p:spPr>
          <a:xfrm>
            <a:off x="731520" y="4800600"/>
            <a:ext cx="5231765" cy="1655445"/>
          </a:xfrm>
        </p:spPr>
        <p:txBody>
          <a:bodyPr>
            <a:normAutofit lnSpcReduction="10000"/>
          </a:bodyPr>
          <a:p>
            <a:pPr algn="l"/>
            <a:r>
              <a:rPr lang="en-US" altLang="en-US"/>
              <a:t>Научный руководитель</a:t>
            </a:r>
            <a:endParaRPr lang="en-US" altLang="en-US"/>
          </a:p>
          <a:p>
            <a:pPr algn="l"/>
            <a:r>
              <a:rPr lang="en-US" altLang="en-US"/>
              <a:t>к.т.н. , доцент</a:t>
            </a:r>
            <a:endParaRPr lang="en-US" altLang="en-US"/>
          </a:p>
          <a:p>
            <a:pPr algn="l"/>
            <a:r>
              <a:rPr lang="en-US" altLang="en-US"/>
              <a:t>Ревякина Елена Александровна</a:t>
            </a:r>
            <a:endParaRPr lang="en-US" altLang="en-US"/>
          </a:p>
        </p:txBody>
      </p:sp>
      <p:sp>
        <p:nvSpPr>
          <p:cNvPr id="4" name="Текстовое поле 3"/>
          <p:cNvSpPr txBox="1"/>
          <p:nvPr/>
        </p:nvSpPr>
        <p:spPr>
          <a:xfrm>
            <a:off x="5963285" y="4800600"/>
            <a:ext cx="5357495" cy="1198880"/>
          </a:xfrm>
          <a:prstGeom prst="rect">
            <a:avLst/>
          </a:prstGeom>
          <a:noFill/>
        </p:spPr>
        <p:txBody>
          <a:bodyPr wrap="square" rtlCol="0" anchor="t">
            <a:spAutoFit/>
          </a:bodyPr>
          <a:p>
            <a:pPr algn="r"/>
            <a:r>
              <a:rPr lang="en-US" altLang="en-US" sz="2400">
                <a:sym typeface="+mn-ea"/>
              </a:rPr>
              <a:t>Выполнил</a:t>
            </a:r>
            <a:endParaRPr lang="en-US" altLang="en-US" sz="2400">
              <a:sym typeface="+mn-ea"/>
            </a:endParaRPr>
          </a:p>
          <a:p>
            <a:pPr algn="r"/>
            <a:r>
              <a:rPr lang="en-US" altLang="en-US" sz="2400">
                <a:sym typeface="+mn-ea"/>
              </a:rPr>
              <a:t>студент группы ВКБ62</a:t>
            </a:r>
            <a:endParaRPr lang="en-US" altLang="en-US" sz="2400"/>
          </a:p>
          <a:p>
            <a:pPr algn="r"/>
            <a:r>
              <a:rPr lang="en-US" altLang="en-US" sz="2400">
                <a:sym typeface="+mn-ea"/>
              </a:rPr>
              <a:t>Стариков Владислав Эдуардович</a:t>
            </a:r>
            <a:endParaRPr lang="en-US" altLang="en-US" sz="2400">
              <a:sym typeface="+mn-ea"/>
            </a:endParaRPr>
          </a:p>
        </p:txBody>
      </p:sp>
      <p:sp>
        <p:nvSpPr>
          <p:cNvPr id="5" name="TextBox 3"/>
          <p:cNvSpPr txBox="1"/>
          <p:nvPr/>
        </p:nvSpPr>
        <p:spPr>
          <a:xfrm>
            <a:off x="30760" y="390238"/>
            <a:ext cx="12130480" cy="1569660"/>
          </a:xfrm>
          <a:prstGeom prst="rect">
            <a:avLst/>
          </a:prstGeom>
          <a:noFill/>
        </p:spPr>
        <p:txBody>
          <a:bodyPr wrap="square" rtlCol="0">
            <a:spAutoFit/>
          </a:bodyPr>
          <a:p>
            <a:pPr algn="ctr"/>
            <a:endParaRPr lang="ru-RU" dirty="0"/>
          </a:p>
          <a:p>
            <a:pPr algn="ctr"/>
            <a:endParaRPr lang="ru-RU" dirty="0"/>
          </a:p>
          <a:p>
            <a:pPr algn="ctr"/>
            <a:endParaRPr lang="ru-RU" dirty="0"/>
          </a:p>
          <a:p>
            <a:pPr algn="ctr"/>
            <a:r>
              <a:rPr lang="ru-RU" sz="1400" dirty="0"/>
              <a:t>МИНИСТЕРСТВО НАУКИ И ВЫСШЕГО ОБРАЗОВАНИЯ РОССИЙСКОЙ ФЕДЕРАЦИИ</a:t>
            </a:r>
            <a:endParaRPr lang="ru-RU" sz="1400" dirty="0"/>
          </a:p>
          <a:p>
            <a:pPr algn="ctr"/>
            <a:r>
              <a:rPr lang="ru-RU" sz="1400" dirty="0"/>
              <a:t>ФЕДЕРАЛЬНОЕ ГОСУДАРСТВЕННОЕ БЮДЖЕТНОЕ ОБРАЗОВАТЕЛЬНОЕ УЧРЕЖДЕНИЕ </a:t>
            </a:r>
            <a:endParaRPr lang="ru-RU" sz="1400" dirty="0"/>
          </a:p>
          <a:p>
            <a:pPr algn="ctr"/>
            <a:r>
              <a:rPr lang="ru-RU" sz="1400" dirty="0"/>
              <a:t>ВЫСШЕГО ОБРАЗОВАНИЯ «ДОНСКОЙ ГОСУДАРСТВЕННЫЙ ТЕХНИЧЕСКИЙ УНИВЕРСИТЕТ» (ДГТУ)</a:t>
            </a:r>
            <a:endParaRPr lang="ru-RU" sz="1400" dirty="0"/>
          </a:p>
        </p:txBody>
      </p:sp>
      <p:pic>
        <p:nvPicPr>
          <p:cNvPr id="6" name="Рисунок 4"/>
          <p:cNvPicPr/>
          <p:nvPr/>
        </p:nvPicPr>
        <p:blipFill>
          <a:blip r:embed="rId1" cstate="print"/>
          <a:srcRect/>
          <a:stretch>
            <a:fillRect/>
          </a:stretch>
        </p:blipFill>
        <p:spPr bwMode="auto">
          <a:xfrm>
            <a:off x="5618637" y="194023"/>
            <a:ext cx="954505" cy="83965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sz="3600"/>
              <a:t>Сравнение приложения с популярными сервисами</a:t>
            </a:r>
            <a:endParaRPr lang="en-US" altLang="en-US" sz="3600"/>
          </a:p>
        </p:txBody>
      </p:sp>
      <p:graphicFrame>
        <p:nvGraphicFramePr>
          <p:cNvPr id="6" name="Замещающее содержимое 5"/>
          <p:cNvGraphicFramePr/>
          <p:nvPr>
            <p:ph idx="1"/>
          </p:nvPr>
        </p:nvGraphicFramePr>
        <p:xfrm>
          <a:off x="838200" y="1825625"/>
          <a:ext cx="10515600" cy="4084320"/>
        </p:xfrm>
        <a:graphic>
          <a:graphicData uri="http://schemas.openxmlformats.org/drawingml/2006/table">
            <a:tbl>
              <a:tblPr firstRow="1" bandRow="1">
                <a:tableStyleId>{5C22544A-7EE6-4342-B048-85BDC9FD1C3A}</a:tableStyleId>
              </a:tblPr>
              <a:tblGrid>
                <a:gridCol w="2908300"/>
                <a:gridCol w="2645410"/>
                <a:gridCol w="2415540"/>
                <a:gridCol w="2546350"/>
              </a:tblGrid>
              <a:tr h="510540">
                <a:tc>
                  <a:txBody>
                    <a:bodyPr/>
                    <a:p>
                      <a:pPr indent="0" algn="ctr">
                        <a:lnSpc>
                          <a:spcPct val="190000"/>
                        </a:lnSpc>
                        <a:buNone/>
                      </a:pPr>
                      <a:r>
                        <a:rPr lang="en-US" sz="1600" b="0">
                          <a:latin typeface="Times New Roman" panose="02020603050405020304" charset="0"/>
                          <a:cs typeface="Times New Roman" panose="02020603050405020304" charset="0"/>
                        </a:rPr>
                        <a:t>Критерии</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Видео чат</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Skype</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Google Hangouts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Задержка</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0.</a:t>
                      </a:r>
                      <a:r>
                        <a:rPr lang="en-US" altLang="en-US" sz="1600" b="0">
                          <a:latin typeface="Times New Roman" panose="02020603050405020304" charset="0"/>
                          <a:cs typeface="Times New Roman" panose="02020603050405020304" charset="0"/>
                        </a:rPr>
                        <a:t>4</a:t>
                      </a:r>
                      <a:r>
                        <a:rPr lang="en-US" sz="1600" b="0">
                          <a:latin typeface="Times New Roman" panose="02020603050405020304" charset="0"/>
                          <a:cs typeface="Times New Roman" panose="02020603050405020304" charset="0"/>
                        </a:rPr>
                        <a:t> 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1.4 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1.05 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Максимальное качество</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720р</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1080р</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1080р</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Максимальная частота кадров</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60 кадр./сек.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60 кадр./сек.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60 кадр./сек.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Аудиокодек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 OPUS </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AVC</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AVC</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Видеокодек</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 VP8</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H.264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H.264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Необходимость регистрации</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Нет</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Да</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Да</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r h="510540">
                <a:tc>
                  <a:txBody>
                    <a:bodyPr/>
                    <a:p>
                      <a:pPr indent="0" algn="ctr">
                        <a:lnSpc>
                          <a:spcPct val="190000"/>
                        </a:lnSpc>
                        <a:buNone/>
                      </a:pPr>
                      <a:r>
                        <a:rPr lang="en-US" sz="1600" b="0">
                          <a:latin typeface="Times New Roman" panose="02020603050405020304" charset="0"/>
                          <a:cs typeface="Times New Roman" panose="02020603050405020304" charset="0"/>
                        </a:rPr>
                        <a:t>Необходимость установки ПО</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Нет</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Да</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c>
                  <a:txBody>
                    <a:bodyPr/>
                    <a:p>
                      <a:pPr indent="0" algn="ctr">
                        <a:lnSpc>
                          <a:spcPct val="190000"/>
                        </a:lnSpc>
                        <a:buNone/>
                      </a:pPr>
                      <a:r>
                        <a:rPr lang="en-US" sz="1600" b="0">
                          <a:latin typeface="Times New Roman" panose="02020603050405020304" charset="0"/>
                          <a:cs typeface="Times New Roman" panose="02020603050405020304" charset="0"/>
                        </a:rPr>
                        <a:t>Нет</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en-US" altLang="en-US"/>
              <a:t>Влияние количества участников системы на ресурсы системы</a:t>
            </a:r>
            <a:endParaRPr lang="en-US" altLang="en-US"/>
          </a:p>
        </p:txBody>
      </p:sp>
      <p:pic>
        <p:nvPicPr>
          <p:cNvPr id="34" name="Изображение 7"/>
          <p:cNvPicPr>
            <a:picLocks noChangeAspect="1"/>
          </p:cNvPicPr>
          <p:nvPr>
            <p:ph idx="1"/>
          </p:nvPr>
        </p:nvPicPr>
        <p:blipFill>
          <a:blip r:embed="rId1"/>
          <a:stretch>
            <a:fillRect/>
          </a:stretch>
        </p:blipFill>
        <p:spPr>
          <a:xfrm>
            <a:off x="2677795" y="1860550"/>
            <a:ext cx="6836410" cy="4669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en-US" altLang="en-US" sz="3600"/>
              <a:t>Заключение	</a:t>
            </a:r>
            <a:endParaRPr lang="en-US" altLang="en-US" sz="3600"/>
          </a:p>
        </p:txBody>
      </p:sp>
      <p:sp>
        <p:nvSpPr>
          <p:cNvPr id="3" name="Замещающее содержимое 2"/>
          <p:cNvSpPr/>
          <p:nvPr>
            <p:ph idx="1"/>
          </p:nvPr>
        </p:nvSpPr>
        <p:spPr>
          <a:xfrm>
            <a:off x="524510" y="1825625"/>
            <a:ext cx="11654155" cy="4969510"/>
          </a:xfrm>
        </p:spPr>
        <p:txBody>
          <a:bodyPr>
            <a:normAutofit fontScale="70000"/>
          </a:bodyPr>
          <a:p>
            <a:pPr marL="0" indent="0">
              <a:lnSpc>
                <a:spcPct val="150000"/>
              </a:lnSpc>
              <a:buNone/>
            </a:pPr>
            <a:r>
              <a:rPr lang="" altLang="ru-RU"/>
              <a:t>В данной работе решены прежде поставленные задачи:</a:t>
            </a:r>
            <a:endParaRPr lang="ru-RU" altLang="en-US"/>
          </a:p>
          <a:p>
            <a:pPr marL="0" indent="0">
              <a:lnSpc>
                <a:spcPct val="150000"/>
              </a:lnSpc>
              <a:buNone/>
            </a:pPr>
            <a:endParaRPr lang="ru-RU" altLang="en-US"/>
          </a:p>
          <a:p>
            <a:pPr marL="0" indent="0">
              <a:lnSpc>
                <a:spcPct val="150000"/>
              </a:lnSpc>
              <a:buNone/>
            </a:pPr>
            <a:r>
              <a:rPr lang="ru-RU" altLang="en-US"/>
              <a:t>Разработанный </a:t>
            </a:r>
            <a:r>
              <a:rPr lang="en-US" altLang="ru-RU"/>
              <a:t>продукт </a:t>
            </a:r>
            <a:r>
              <a:rPr lang="ru-RU" altLang="en-US"/>
              <a:t>может  применяться  для  проведения  </a:t>
            </a:r>
            <a:r>
              <a:rPr lang="" altLang="ru-RU"/>
              <a:t>защищенного видео чата</a:t>
            </a:r>
            <a:r>
              <a:rPr lang="ru-RU" altLang="en-US"/>
              <a:t>. </a:t>
            </a:r>
            <a:endParaRPr lang="ru-RU" altLang="en-US"/>
          </a:p>
          <a:p>
            <a:pPr marL="0" indent="0">
              <a:lnSpc>
                <a:spcPct val="150000"/>
              </a:lnSpc>
              <a:buNone/>
            </a:pPr>
            <a:r>
              <a:rPr lang="ru-RU" altLang="en-US"/>
              <a:t>Для организации трансляции требуется только создать комнату и поделиться ссылкой с участниками. </a:t>
            </a:r>
            <a:endParaRPr lang="ru-RU" altLang="en-US"/>
          </a:p>
          <a:p>
            <a:pPr marL="0" indent="0">
              <a:lnSpc>
                <a:spcPct val="150000"/>
              </a:lnSpc>
              <a:buNone/>
            </a:pPr>
            <a:r>
              <a:rPr lang="en-US" altLang="ru-RU"/>
              <a:t>Нет необходимости </a:t>
            </a:r>
            <a:r>
              <a:rPr lang="ru-RU" altLang="en-US"/>
              <a:t>устанавливать дополнительного ПО,</a:t>
            </a:r>
            <a:endParaRPr lang="ru-RU" altLang="en-US"/>
          </a:p>
          <a:p>
            <a:pPr marL="0" indent="0">
              <a:lnSpc>
                <a:spcPct val="150000"/>
              </a:lnSpc>
              <a:buNone/>
            </a:pPr>
            <a:r>
              <a:rPr lang="" altLang="ru-RU"/>
              <a:t>Программный продукт </a:t>
            </a:r>
            <a:r>
              <a:rPr lang="ru-RU" altLang="en-US"/>
              <a:t>является кроссплатформенным, </a:t>
            </a:r>
            <a:endParaRPr lang="ru-RU" altLang="en-US"/>
          </a:p>
          <a:p>
            <a:pPr marL="0" indent="0">
              <a:lnSpc>
                <a:spcPct val="150000"/>
              </a:lnSpc>
              <a:buNone/>
            </a:pPr>
            <a:r>
              <a:rPr lang="" altLang="ru-RU"/>
              <a:t>Д</a:t>
            </a:r>
            <a:r>
              <a:rPr lang="" altLang="ru-RU"/>
              <a:t>анные передаются с помощью </a:t>
            </a:r>
            <a:r>
              <a:rPr lang="" altLang="en-US">
                <a:sym typeface="+mn-ea"/>
              </a:rPr>
              <a:t>протоколов беопасности.</a:t>
            </a:r>
            <a:endParaRPr lan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8200" y="2766060"/>
            <a:ext cx="10515600" cy="1325563"/>
          </a:xfrm>
        </p:spPr>
        <p:txBody>
          <a:bodyPr>
            <a:normAutofit/>
          </a:bodyPr>
          <a:p>
            <a:pPr algn="ctr"/>
            <a:r>
              <a:rPr lang="en-US" altLang="en-US"/>
              <a:t>Спасибо за внимание!</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558165" y="355600"/>
            <a:ext cx="10795635" cy="6287770"/>
          </a:xfrm>
        </p:spPr>
        <p:txBody>
          <a:bodyPr>
            <a:normAutofit fontScale="90000" lnSpcReduction="10000"/>
          </a:bodyPr>
          <a:p>
            <a:pPr marL="0" indent="0">
              <a:lnSpc>
                <a:spcPct val="150000"/>
              </a:lnSpc>
              <a:buNone/>
            </a:pPr>
            <a:r>
              <a:rPr lang="en-US" altLang="ru-RU" sz="2500" b="1">
                <a:sym typeface="+mn-ea"/>
              </a:rPr>
              <a:t>Цель </a:t>
            </a:r>
            <a:r>
              <a:rPr lang="en-US" altLang="en-US" sz="2500" b="1">
                <a:sym typeface="+mn-ea"/>
              </a:rPr>
              <a:t>работы</a:t>
            </a:r>
            <a:r>
              <a:rPr lang="en-US" altLang="en-US" sz="2500">
                <a:sym typeface="+mn-ea"/>
              </a:rPr>
              <a:t> </a:t>
            </a:r>
            <a:r>
              <a:rPr lang="" altLang="en-US" sz="2500">
                <a:sym typeface="+mn-ea"/>
              </a:rPr>
              <a:t>- </a:t>
            </a:r>
            <a:r>
              <a:rPr lang="" altLang="en-US" sz="2500"/>
              <a:t>с</a:t>
            </a:r>
            <a:r>
              <a:rPr lang="en-US" altLang="ru-RU" sz="2500"/>
              <a:t>оздание </a:t>
            </a:r>
            <a:r>
              <a:rPr lang="en-US" altLang="en-US" sz="2500"/>
              <a:t>видео чата </a:t>
            </a:r>
            <a:r>
              <a:rPr lang="en-US" altLang="ru-RU" sz="2500"/>
              <a:t>на основ</a:t>
            </a:r>
            <a:r>
              <a:rPr lang="en-US" altLang="en-US" sz="2500"/>
              <a:t>е</a:t>
            </a:r>
            <a:r>
              <a:rPr lang="en-US" altLang="ru-RU" sz="2500"/>
              <a:t> </a:t>
            </a:r>
            <a:r>
              <a:rPr lang="en-US" altLang="ru-RU" sz="2500">
                <a:sym typeface="+mn-ea"/>
              </a:rPr>
              <a:t>webRTC стандарта </a:t>
            </a:r>
            <a:r>
              <a:rPr lang="en-US" altLang="ru-RU" sz="2500"/>
              <a:t>для установления соединения  и обмена информацией между конечными пользователями.</a:t>
            </a:r>
            <a:endParaRPr lang="en-US" altLang="ru-RU" sz="2500"/>
          </a:p>
          <a:p>
            <a:pPr marL="0" indent="0">
              <a:lnSpc>
                <a:spcPct val="150000"/>
              </a:lnSpc>
              <a:buNone/>
            </a:pPr>
            <a:endParaRPr lang="en-US" altLang="ru-RU" sz="2500"/>
          </a:p>
          <a:p>
            <a:pPr marL="0" indent="0">
              <a:lnSpc>
                <a:spcPct val="150000"/>
              </a:lnSpc>
              <a:buNone/>
            </a:pPr>
            <a:r>
              <a:rPr lang="en-US" altLang="en-US" sz="2500" b="1">
                <a:sym typeface="+mn-ea"/>
              </a:rPr>
              <a:t>Задачи</a:t>
            </a:r>
            <a:r>
              <a:rPr lang="" altLang="en-US" sz="2500" b="1">
                <a:sym typeface="+mn-ea"/>
              </a:rPr>
              <a:t>:</a:t>
            </a:r>
            <a:endParaRPr lang="en-US" altLang="en-US" sz="2500"/>
          </a:p>
          <a:p>
            <a:pPr>
              <a:lnSpc>
                <a:spcPct val="150000"/>
              </a:lnSpc>
            </a:pPr>
            <a:r>
              <a:rPr lang="" altLang="en-US" sz="2500">
                <a:sym typeface="+mn-ea"/>
              </a:rPr>
              <a:t>п</a:t>
            </a:r>
            <a:r>
              <a:rPr lang="en-US" altLang="en-US" sz="2500">
                <a:sym typeface="+mn-ea"/>
              </a:rPr>
              <a:t>роанали</a:t>
            </a:r>
            <a:r>
              <a:rPr lang="" altLang="en-US" sz="2500">
                <a:sym typeface="+mn-ea"/>
              </a:rPr>
              <a:t>з</a:t>
            </a:r>
            <a:r>
              <a:rPr lang="en-US" altLang="en-US" sz="2500">
                <a:sym typeface="+mn-ea"/>
              </a:rPr>
              <a:t>ировать разновидности технологий при создании видео чата</a:t>
            </a:r>
            <a:r>
              <a:rPr lang="" altLang="en-US" sz="2500">
                <a:sym typeface="+mn-ea"/>
              </a:rPr>
              <a:t>;</a:t>
            </a:r>
            <a:endParaRPr lang="en-US" sz="2500"/>
          </a:p>
          <a:p>
            <a:pPr>
              <a:lnSpc>
                <a:spcPct val="150000"/>
              </a:lnSpc>
            </a:pPr>
            <a:r>
              <a:rPr lang="" altLang="en-US" sz="2500">
                <a:sym typeface="+mn-ea"/>
              </a:rPr>
              <a:t>п</a:t>
            </a:r>
            <a:r>
              <a:rPr lang="en-US" altLang="en-US" sz="2500">
                <a:sym typeface="+mn-ea"/>
              </a:rPr>
              <a:t>роанали</a:t>
            </a:r>
            <a:r>
              <a:rPr lang="" altLang="en-US" sz="2500">
                <a:sym typeface="+mn-ea"/>
              </a:rPr>
              <a:t>з</a:t>
            </a:r>
            <a:r>
              <a:rPr lang="en-US" altLang="en-US" sz="2500">
                <a:sym typeface="+mn-ea"/>
              </a:rPr>
              <a:t>ировать </a:t>
            </a:r>
            <a:r>
              <a:rPr lang="en-US" sz="2500">
                <a:sym typeface="+mn-ea"/>
              </a:rPr>
              <a:t>теоретические сведения по стандарту webRTC;</a:t>
            </a:r>
            <a:endParaRPr lang="en-US" sz="2500"/>
          </a:p>
          <a:p>
            <a:pPr>
              <a:lnSpc>
                <a:spcPct val="150000"/>
              </a:lnSpc>
            </a:pPr>
            <a:r>
              <a:rPr lang="" altLang="en-US" sz="2500">
                <a:sym typeface="+mn-ea"/>
              </a:rPr>
              <a:t>р</a:t>
            </a:r>
            <a:r>
              <a:rPr lang="en-US" sz="2500">
                <a:sym typeface="+mn-ea"/>
              </a:rPr>
              <a:t>азработать программный продукт - видео чат - для организации передачи потоковых данных между браузерами </a:t>
            </a:r>
            <a:r>
              <a:rPr lang="en-US" altLang="en-US" sz="2500">
                <a:sym typeface="+mn-ea"/>
              </a:rPr>
              <a:t>на основе стандарта webRTC</a:t>
            </a:r>
            <a:r>
              <a:rPr lang="en-US" sz="2500">
                <a:sym typeface="+mn-ea"/>
              </a:rPr>
              <a:t>;</a:t>
            </a:r>
            <a:endParaRPr lang="en-US" sz="2500"/>
          </a:p>
          <a:p>
            <a:pPr>
              <a:lnSpc>
                <a:spcPct val="150000"/>
              </a:lnSpc>
            </a:pPr>
            <a:r>
              <a:rPr lang="" altLang="en-US" sz="2500">
                <a:sym typeface="+mn-ea"/>
              </a:rPr>
              <a:t>с</a:t>
            </a:r>
            <a:r>
              <a:rPr lang="en-US" sz="2500">
                <a:sym typeface="+mn-ea"/>
              </a:rPr>
              <a:t>равни</a:t>
            </a:r>
            <a:r>
              <a:rPr lang="en-US" altLang="en-US" sz="2500">
                <a:sym typeface="+mn-ea"/>
              </a:rPr>
              <a:t>ть</a:t>
            </a:r>
            <a:r>
              <a:rPr lang="en-US" sz="2500">
                <a:sym typeface="+mn-ea"/>
              </a:rPr>
              <a:t> разработанн</a:t>
            </a:r>
            <a:r>
              <a:rPr lang="en-US" altLang="en-US" sz="2500">
                <a:sym typeface="+mn-ea"/>
              </a:rPr>
              <a:t>ый</a:t>
            </a:r>
            <a:r>
              <a:rPr lang="en-US" sz="2500">
                <a:sym typeface="+mn-ea"/>
              </a:rPr>
              <a:t> </a:t>
            </a:r>
            <a:r>
              <a:rPr lang="en-US" altLang="en-US" sz="2500">
                <a:sym typeface="+mn-ea"/>
              </a:rPr>
              <a:t>продукт </a:t>
            </a:r>
            <a:r>
              <a:rPr lang="en-US" sz="2500">
                <a:sym typeface="+mn-ea"/>
              </a:rPr>
              <a:t>с другими платформами вещания в реальном времени.</a:t>
            </a:r>
            <a:endParaRPr lang="en-US" altLang="ru-RU"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sz="3600"/>
              <a:t>Технологии для реализации видео чатов</a:t>
            </a:r>
            <a:endParaRPr lang="en-US" altLang="en-US" sz="3600"/>
          </a:p>
        </p:txBody>
      </p:sp>
      <p:pic>
        <p:nvPicPr>
          <p:cNvPr id="4" name="Изображение 3"/>
          <p:cNvPicPr>
            <a:picLocks noChangeAspect="1"/>
          </p:cNvPicPr>
          <p:nvPr/>
        </p:nvPicPr>
        <p:blipFill>
          <a:blip r:embed="rId1"/>
          <a:stretch>
            <a:fillRect/>
          </a:stretch>
        </p:blipFill>
        <p:spPr>
          <a:xfrm>
            <a:off x="1142365" y="1691005"/>
            <a:ext cx="1529715" cy="1529715"/>
          </a:xfrm>
          <a:prstGeom prst="rect">
            <a:avLst/>
          </a:prstGeom>
        </p:spPr>
      </p:pic>
      <p:pic>
        <p:nvPicPr>
          <p:cNvPr id="6" name="Изображение 5"/>
          <p:cNvPicPr>
            <a:picLocks noChangeAspect="1"/>
          </p:cNvPicPr>
          <p:nvPr/>
        </p:nvPicPr>
        <p:blipFill>
          <a:blip r:embed="rId2"/>
          <a:stretch>
            <a:fillRect/>
          </a:stretch>
        </p:blipFill>
        <p:spPr>
          <a:xfrm>
            <a:off x="768350" y="3862705"/>
            <a:ext cx="2277110" cy="2723515"/>
          </a:xfrm>
          <a:prstGeom prst="rect">
            <a:avLst/>
          </a:prstGeom>
        </p:spPr>
      </p:pic>
      <p:sp>
        <p:nvSpPr>
          <p:cNvPr id="5" name="Текстовое поле 4"/>
          <p:cNvSpPr txBox="1"/>
          <p:nvPr/>
        </p:nvSpPr>
        <p:spPr>
          <a:xfrm>
            <a:off x="3414395" y="1456055"/>
            <a:ext cx="7719695" cy="1640205"/>
          </a:xfrm>
          <a:prstGeom prst="rect">
            <a:avLst/>
          </a:prstGeom>
          <a:noFill/>
        </p:spPr>
        <p:txBody>
          <a:bodyPr wrap="square" rtlCol="0" anchor="t">
            <a:spAutoFit/>
          </a:bodyPr>
          <a:p>
            <a:pPr>
              <a:lnSpc>
                <a:spcPct val="140000"/>
              </a:lnSpc>
            </a:pPr>
            <a:r>
              <a:rPr lang="" altLang="en-US">
                <a:sym typeface="+mn-ea"/>
              </a:rPr>
              <a:t>Недостатки:</a:t>
            </a:r>
            <a:endParaRPr lang="" altLang="en-US">
              <a:sym typeface="+mn-ea"/>
            </a:endParaRPr>
          </a:p>
          <a:p>
            <a:pPr marL="285750" indent="-285750">
              <a:lnSpc>
                <a:spcPct val="140000"/>
              </a:lnSpc>
              <a:buFont typeface="Arial" panose="020B0604020202020204" pitchFamily="34" charset="0"/>
              <a:buChar char="•"/>
            </a:pPr>
            <a:r>
              <a:rPr lang="" altLang="en-US">
                <a:sym typeface="+mn-ea"/>
              </a:rPr>
              <a:t>р</a:t>
            </a:r>
            <a:r>
              <a:rPr lang="en-US" altLang="en-US">
                <a:sym typeface="+mn-ea"/>
              </a:rPr>
              <a:t>аскрытие персональных данных</a:t>
            </a:r>
            <a:r>
              <a:rPr lang="" altLang="en-US">
                <a:sym typeface="+mn-ea"/>
              </a:rPr>
              <a:t>;</a:t>
            </a:r>
            <a:endParaRPr lang="en-US" altLang="en-US"/>
          </a:p>
          <a:p>
            <a:pPr marL="285750" indent="-285750">
              <a:lnSpc>
                <a:spcPct val="140000"/>
              </a:lnSpc>
              <a:buFont typeface="Arial" panose="020B0604020202020204" pitchFamily="34" charset="0"/>
              <a:buChar char="•"/>
            </a:pPr>
            <a:r>
              <a:rPr lang="" altLang="en-US">
                <a:sym typeface="+mn-ea"/>
              </a:rPr>
              <a:t>п</a:t>
            </a:r>
            <a:r>
              <a:rPr lang="en-US" altLang="en-US">
                <a:sym typeface="+mn-ea"/>
              </a:rPr>
              <a:t>олучение контроля над управлением веб-камерой и микрофоном</a:t>
            </a:r>
            <a:r>
              <a:rPr lang="" altLang="en-US">
                <a:sym typeface="+mn-ea"/>
              </a:rPr>
              <a:t>;</a:t>
            </a:r>
            <a:endParaRPr lang="en-US" altLang="en-US"/>
          </a:p>
          <a:p>
            <a:pPr marL="285750" indent="-285750">
              <a:lnSpc>
                <a:spcPct val="140000"/>
              </a:lnSpc>
              <a:buFont typeface="Arial" panose="020B0604020202020204" pitchFamily="34" charset="0"/>
              <a:buChar char="•"/>
            </a:pPr>
            <a:r>
              <a:rPr lang="" altLang="en-US">
                <a:sym typeface="+mn-ea"/>
              </a:rPr>
              <a:t>в</a:t>
            </a:r>
            <a:r>
              <a:rPr lang="en-US" altLang="en-US">
                <a:sym typeface="+mn-ea"/>
              </a:rPr>
              <a:t>недрение рекламы в операционную систему пользователя</a:t>
            </a:r>
            <a:r>
              <a:rPr lang="" altLang="en-US">
                <a:sym typeface="+mn-ea"/>
              </a:rPr>
              <a:t>.</a:t>
            </a:r>
            <a:endParaRPr lang="" altLang="en-US">
              <a:sym typeface="+mn-ea"/>
            </a:endParaRPr>
          </a:p>
        </p:txBody>
      </p:sp>
      <p:sp>
        <p:nvSpPr>
          <p:cNvPr id="7" name="Текстовое поле 6"/>
          <p:cNvSpPr txBox="1"/>
          <p:nvPr/>
        </p:nvSpPr>
        <p:spPr>
          <a:xfrm>
            <a:off x="3414395" y="3639820"/>
            <a:ext cx="8174990" cy="3189605"/>
          </a:xfrm>
          <a:prstGeom prst="rect">
            <a:avLst/>
          </a:prstGeom>
          <a:noFill/>
        </p:spPr>
        <p:txBody>
          <a:bodyPr wrap="square" rtlCol="0" anchor="t">
            <a:spAutoFit/>
          </a:bodyPr>
          <a:p>
            <a:pPr>
              <a:lnSpc>
                <a:spcPct val="140000"/>
              </a:lnSpc>
            </a:pPr>
            <a:r>
              <a:rPr lang="" altLang="en-US">
                <a:sym typeface="+mn-ea"/>
              </a:rPr>
              <a:t>Преимущества:</a:t>
            </a:r>
            <a:endParaRPr lang="" altLang="en-US">
              <a:sym typeface="+mn-ea"/>
            </a:endParaRPr>
          </a:p>
          <a:p>
            <a:pPr marL="285750" indent="-285750">
              <a:lnSpc>
                <a:spcPct val="140000"/>
              </a:lnSpc>
              <a:buFont typeface="Arial" panose="020B0604020202020204" pitchFamily="34" charset="0"/>
              <a:buChar char="•"/>
            </a:pPr>
            <a:r>
              <a:rPr lang="" altLang="en-US">
                <a:sym typeface="+mn-ea"/>
              </a:rPr>
              <a:t>н</a:t>
            </a:r>
            <a:r>
              <a:rPr lang="en-US" altLang="en-US">
                <a:sym typeface="+mn-ea"/>
              </a:rPr>
              <a:t>е требуется установка ПО</a:t>
            </a:r>
            <a:r>
              <a:rPr lang="" altLang="en-US">
                <a:sym typeface="+mn-ea"/>
              </a:rPr>
              <a:t>;</a:t>
            </a:r>
            <a:endParaRPr lang="en-US" altLang="en-US"/>
          </a:p>
          <a:p>
            <a:pPr marL="285750" indent="-285750">
              <a:lnSpc>
                <a:spcPct val="140000"/>
              </a:lnSpc>
              <a:buFont typeface="Arial" panose="020B0604020202020204" pitchFamily="34" charset="0"/>
              <a:buChar char="•"/>
            </a:pPr>
            <a:r>
              <a:rPr lang="" altLang="en-US">
                <a:sym typeface="+mn-ea"/>
              </a:rPr>
              <a:t>в</a:t>
            </a:r>
            <a:r>
              <a:rPr lang="en-US" altLang="en-US">
                <a:sym typeface="+mn-ea"/>
              </a:rPr>
              <a:t>ысокое качество связи</a:t>
            </a:r>
            <a:r>
              <a:rPr lang="" altLang="en-US">
                <a:sym typeface="+mn-ea"/>
              </a:rPr>
              <a:t>;</a:t>
            </a:r>
            <a:endParaRPr lang="en-US" altLang="en-US"/>
          </a:p>
          <a:p>
            <a:pPr marL="285750" indent="-285750">
              <a:lnSpc>
                <a:spcPct val="140000"/>
              </a:lnSpc>
              <a:buFont typeface="Arial" panose="020B0604020202020204" pitchFamily="34" charset="0"/>
              <a:buChar char="•"/>
            </a:pPr>
            <a:r>
              <a:rPr lang="" altLang="en-US">
                <a:sym typeface="+mn-ea"/>
              </a:rPr>
              <a:t>в</a:t>
            </a:r>
            <a:r>
              <a:rPr lang="en-US" altLang="en-US">
                <a:sym typeface="+mn-ea"/>
              </a:rPr>
              <a:t>ысокий уровень безопасности - все соединения защищены и зашифрованы на протокольном уровне с помощью SSL/TLS и SRTP;</a:t>
            </a:r>
            <a:endParaRPr lang="en-US" altLang="en-US"/>
          </a:p>
          <a:p>
            <a:pPr marL="285750" indent="-285750">
              <a:lnSpc>
                <a:spcPct val="140000"/>
              </a:lnSpc>
              <a:buFont typeface="Arial" panose="020B0604020202020204" pitchFamily="34" charset="0"/>
              <a:buChar char="•"/>
            </a:pPr>
            <a:r>
              <a:rPr lang="" altLang="en-US">
                <a:sym typeface="+mn-ea"/>
              </a:rPr>
              <a:t>е</a:t>
            </a:r>
            <a:r>
              <a:rPr lang="en-US" altLang="en-US">
                <a:sym typeface="+mn-ea"/>
              </a:rPr>
              <a:t>сть встроенный механизм захвата контента</a:t>
            </a:r>
            <a:r>
              <a:rPr lang="" altLang="en-US">
                <a:sym typeface="+mn-ea"/>
              </a:rPr>
              <a:t>;</a:t>
            </a:r>
            <a:endParaRPr lang="en-US" altLang="en-US"/>
          </a:p>
          <a:p>
            <a:pPr marL="285750" indent="-285750">
              <a:lnSpc>
                <a:spcPct val="140000"/>
              </a:lnSpc>
              <a:buFont typeface="Arial" panose="020B0604020202020204" pitchFamily="34" charset="0"/>
              <a:buChar char="•"/>
            </a:pPr>
            <a:r>
              <a:rPr lang="" altLang="en-US">
                <a:sym typeface="+mn-ea"/>
              </a:rPr>
              <a:t>в</a:t>
            </a:r>
            <a:r>
              <a:rPr lang="en-US" altLang="en-US">
                <a:sym typeface="+mn-ea"/>
              </a:rPr>
              <a:t>озможность реализации любого интерфейса управления</a:t>
            </a:r>
            <a:r>
              <a:rPr lang="" altLang="en-US">
                <a:sym typeface="+mn-ea"/>
              </a:rPr>
              <a:t>;</a:t>
            </a:r>
            <a:endParaRPr lang="en-US" altLang="en-US"/>
          </a:p>
          <a:p>
            <a:pPr marL="285750" indent="-285750">
              <a:lnSpc>
                <a:spcPct val="140000"/>
              </a:lnSpc>
              <a:buFont typeface="Arial" panose="020B0604020202020204" pitchFamily="34" charset="0"/>
              <a:buChar char="•"/>
            </a:pPr>
            <a:r>
              <a:rPr lang="" altLang="en-US">
                <a:sym typeface="+mn-ea"/>
              </a:rPr>
              <a:t>к</a:t>
            </a:r>
            <a:r>
              <a:rPr lang="en-US" altLang="en-US">
                <a:sym typeface="+mn-ea"/>
              </a:rPr>
              <a:t>росс-платформенность</a:t>
            </a:r>
            <a:r>
              <a:rPr lang="" altLang="en-US">
                <a:sym typeface="+mn-ea"/>
              </a:rPr>
              <a:t>.</a:t>
            </a:r>
            <a:endParaRPr lang=""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8200" y="365125"/>
            <a:ext cx="11062970" cy="1325880"/>
          </a:xfrm>
        </p:spPr>
        <p:txBody>
          <a:bodyPr/>
          <a:p>
            <a:pPr>
              <a:lnSpc>
                <a:spcPct val="110000"/>
              </a:lnSpc>
            </a:pPr>
            <a:r>
              <a:rPr lang="" altLang="ru-RU" sz="3200">
                <a:sym typeface="+mn-ea"/>
              </a:rPr>
              <a:t>С</a:t>
            </a:r>
            <a:r>
              <a:rPr lang="ru-RU" altLang="en-US" sz="3200">
                <a:sym typeface="+mn-ea"/>
              </a:rPr>
              <a:t>хематический процесс установления р2р соединения </a:t>
            </a:r>
            <a:br>
              <a:rPr lang="ru-RU" altLang="en-US" sz="3200">
                <a:sym typeface="+mn-ea"/>
              </a:rPr>
            </a:br>
            <a:r>
              <a:rPr lang="ru-RU" altLang="en-US" sz="3200">
                <a:sym typeface="+mn-ea"/>
              </a:rPr>
              <a:t>с помощью WebRTC</a:t>
            </a:r>
            <a:endParaRPr lang="ru-RU" altLang="en-US" sz="3200">
              <a:sym typeface="+mn-ea"/>
            </a:endParaRPr>
          </a:p>
        </p:txBody>
      </p:sp>
      <p:pic>
        <p:nvPicPr>
          <p:cNvPr id="5" name="Замещающее содержимое 4"/>
          <p:cNvPicPr>
            <a:picLocks noChangeAspect="1"/>
          </p:cNvPicPr>
          <p:nvPr>
            <p:ph idx="1"/>
          </p:nvPr>
        </p:nvPicPr>
        <p:blipFill>
          <a:blip r:embed="rId1"/>
          <a:stretch>
            <a:fillRect/>
          </a:stretch>
        </p:blipFill>
        <p:spPr>
          <a:xfrm>
            <a:off x="1442085" y="2181225"/>
            <a:ext cx="9491980" cy="3799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8200" y="365125"/>
            <a:ext cx="10515600" cy="1325563"/>
          </a:xfrm>
        </p:spPr>
        <p:txBody>
          <a:bodyPr/>
          <a:p>
            <a:r>
              <a:rPr lang="en-US" altLang="en-US" sz="3600">
                <a:sym typeface="+mn-ea"/>
              </a:rPr>
              <a:t>Демонстрация работы программы</a:t>
            </a:r>
            <a:endParaRPr lang="en-US" altLang="en-US" sz="3600"/>
          </a:p>
        </p:txBody>
      </p:sp>
      <p:pic>
        <p:nvPicPr>
          <p:cNvPr id="6" name="Замещающее содержимое 5"/>
          <p:cNvPicPr>
            <a:picLocks noChangeAspect="1"/>
          </p:cNvPicPr>
          <p:nvPr>
            <p:ph idx="1"/>
          </p:nvPr>
        </p:nvPicPr>
        <p:blipFill>
          <a:blip r:embed="rId1"/>
          <a:stretch>
            <a:fillRect/>
          </a:stretch>
        </p:blipFill>
        <p:spPr>
          <a:xfrm>
            <a:off x="838200" y="1818005"/>
            <a:ext cx="3157855" cy="1257300"/>
          </a:xfrm>
          <a:prstGeom prst="rect">
            <a:avLst/>
          </a:prstGeom>
        </p:spPr>
      </p:pic>
      <p:pic>
        <p:nvPicPr>
          <p:cNvPr id="3" name="Изображение 2"/>
          <p:cNvPicPr>
            <a:picLocks noChangeAspect="1"/>
          </p:cNvPicPr>
          <p:nvPr/>
        </p:nvPicPr>
        <p:blipFill>
          <a:blip r:embed="rId2"/>
          <a:stretch>
            <a:fillRect/>
          </a:stretch>
        </p:blipFill>
        <p:spPr>
          <a:xfrm>
            <a:off x="2867025" y="2332990"/>
            <a:ext cx="4477385" cy="2480310"/>
          </a:xfrm>
          <a:prstGeom prst="rect">
            <a:avLst/>
          </a:prstGeom>
        </p:spPr>
      </p:pic>
      <p:pic>
        <p:nvPicPr>
          <p:cNvPr id="5" name="Замещающее содержимое 4"/>
          <p:cNvPicPr>
            <a:picLocks noChangeAspect="1"/>
          </p:cNvPicPr>
          <p:nvPr/>
        </p:nvPicPr>
        <p:blipFill>
          <a:blip r:embed="rId3"/>
          <a:stretch>
            <a:fillRect/>
          </a:stretch>
        </p:blipFill>
        <p:spPr>
          <a:xfrm>
            <a:off x="6598285" y="4013200"/>
            <a:ext cx="4916170" cy="2727325"/>
          </a:xfrm>
          <a:prstGeom prst="rect">
            <a:avLst/>
          </a:prstGeom>
        </p:spPr>
      </p:pic>
      <p:sp>
        <p:nvSpPr>
          <p:cNvPr id="4" name="Текстовое поле 3"/>
          <p:cNvSpPr txBox="1"/>
          <p:nvPr/>
        </p:nvSpPr>
        <p:spPr>
          <a:xfrm>
            <a:off x="934085" y="2573655"/>
            <a:ext cx="362585" cy="368300"/>
          </a:xfrm>
          <a:prstGeom prst="rect">
            <a:avLst/>
          </a:prstGeom>
          <a:noFill/>
        </p:spPr>
        <p:txBody>
          <a:bodyPr wrap="square" rtlCol="0" anchor="t">
            <a:spAutoFit/>
          </a:bodyPr>
          <a:p>
            <a:r>
              <a:rPr lang="" altLang="en-US" b="1">
                <a:sym typeface="+mn-ea"/>
              </a:rPr>
              <a:t>1</a:t>
            </a:r>
            <a:endParaRPr lang="" altLang="en-US" b="1">
              <a:sym typeface="+mn-ea"/>
            </a:endParaRPr>
          </a:p>
        </p:txBody>
      </p:sp>
      <p:sp>
        <p:nvSpPr>
          <p:cNvPr id="7" name="Текстовое поле 6"/>
          <p:cNvSpPr txBox="1"/>
          <p:nvPr/>
        </p:nvSpPr>
        <p:spPr>
          <a:xfrm>
            <a:off x="2867025" y="4445000"/>
            <a:ext cx="316865" cy="368300"/>
          </a:xfrm>
          <a:prstGeom prst="rect">
            <a:avLst/>
          </a:prstGeom>
          <a:noFill/>
        </p:spPr>
        <p:txBody>
          <a:bodyPr wrap="none" rtlCol="0" anchor="t">
            <a:spAutoFit/>
          </a:bodyPr>
          <a:p>
            <a:r>
              <a:rPr lang="" altLang="en-US" b="1">
                <a:sym typeface="+mn-ea"/>
              </a:rPr>
              <a:t>2</a:t>
            </a:r>
            <a:endParaRPr lang="" altLang="en-US" b="1">
              <a:sym typeface="+mn-ea"/>
            </a:endParaRPr>
          </a:p>
        </p:txBody>
      </p:sp>
      <p:sp>
        <p:nvSpPr>
          <p:cNvPr id="8" name="Текстовое поле 7"/>
          <p:cNvSpPr txBox="1"/>
          <p:nvPr/>
        </p:nvSpPr>
        <p:spPr>
          <a:xfrm>
            <a:off x="6598285" y="6372225"/>
            <a:ext cx="316865" cy="368300"/>
          </a:xfrm>
          <a:prstGeom prst="rect">
            <a:avLst/>
          </a:prstGeom>
          <a:noFill/>
        </p:spPr>
        <p:txBody>
          <a:bodyPr wrap="none" rtlCol="0" anchor="t">
            <a:spAutoFit/>
          </a:bodyPr>
          <a:p>
            <a:r>
              <a:rPr lang="" altLang="en-US" b="1">
                <a:sym typeface="+mn-ea"/>
              </a:rPr>
              <a:t>3</a:t>
            </a:r>
            <a:endParaRPr lang="" altLang="en-US" b="1">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sz="3600">
                <a:sym typeface="+mn-ea"/>
              </a:rPr>
              <a:t>Демонстрация работы программы </a:t>
            </a:r>
            <a:r>
              <a:rPr lang="" altLang="en-US" sz="3600">
                <a:sym typeface="+mn-ea"/>
              </a:rPr>
              <a:t>- видео</a:t>
            </a:r>
            <a:endParaRPr lang="" altLang="en-US" sz="3600">
              <a:sym typeface="+mn-ea"/>
            </a:endParaRPr>
          </a:p>
        </p:txBody>
      </p:sp>
      <p:pic>
        <p:nvPicPr>
          <p:cNvPr id="7" name="simplescreenrecorder-2019-11-19_17.38.14">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2325992" y="1844675"/>
            <a:ext cx="7540017" cy="4351338"/>
          </a:xfrm>
          <a:prstGeom prst="rect">
            <a:avLst/>
          </a:prstGeom>
        </p:spPr>
      </p:pic>
      <p:sp>
        <p:nvSpPr>
          <p:cNvPr id="8" name="Прямоугольник 7"/>
          <p:cNvSpPr/>
          <p:nvPr/>
        </p:nvSpPr>
        <p:spPr>
          <a:xfrm>
            <a:off x="9723120" y="1651635"/>
            <a:ext cx="937895" cy="4738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sz="3600"/>
              <a:t>Реализованные функции программы</a:t>
            </a:r>
            <a:endParaRPr lang="en-US" altLang="en-US" sz="3600"/>
          </a:p>
        </p:txBody>
      </p:sp>
      <p:pic>
        <p:nvPicPr>
          <p:cNvPr id="48" name="Изображение 16"/>
          <p:cNvPicPr>
            <a:picLocks noChangeAspect="1"/>
          </p:cNvPicPr>
          <p:nvPr>
            <p:ph idx="1"/>
          </p:nvPr>
        </p:nvPicPr>
        <p:blipFill>
          <a:blip r:embed="rId1"/>
          <a:stretch>
            <a:fillRect/>
          </a:stretch>
        </p:blipFill>
        <p:spPr>
          <a:xfrm>
            <a:off x="7291705" y="2415540"/>
            <a:ext cx="4267200" cy="2849245"/>
          </a:xfrm>
          <a:prstGeom prst="rect">
            <a:avLst/>
          </a:prstGeom>
          <a:noFill/>
          <a:ln>
            <a:noFill/>
          </a:ln>
        </p:spPr>
      </p:pic>
      <p:sp>
        <p:nvSpPr>
          <p:cNvPr id="6" name="Текстовое поле 5"/>
          <p:cNvSpPr txBox="1"/>
          <p:nvPr/>
        </p:nvSpPr>
        <p:spPr>
          <a:xfrm>
            <a:off x="7291705" y="1783080"/>
            <a:ext cx="3865880" cy="460375"/>
          </a:xfrm>
          <a:prstGeom prst="rect">
            <a:avLst/>
          </a:prstGeom>
          <a:noFill/>
        </p:spPr>
        <p:txBody>
          <a:bodyPr wrap="none" rtlCol="0" anchor="t">
            <a:spAutoFit/>
          </a:bodyPr>
          <a:p>
            <a:r>
              <a:rPr lang="en-US" altLang="en-US" sz="2400">
                <a:sym typeface="+mn-ea"/>
              </a:rPr>
              <a:t>Создание и установка SDP</a:t>
            </a:r>
            <a:endParaRPr lang="en-US" altLang="en-US" sz="2400">
              <a:sym typeface="+mn-ea"/>
            </a:endParaRPr>
          </a:p>
        </p:txBody>
      </p:sp>
      <p:pic>
        <p:nvPicPr>
          <p:cNvPr id="12" name="Изображение 15"/>
          <p:cNvPicPr>
            <a:picLocks noChangeAspect="1"/>
          </p:cNvPicPr>
          <p:nvPr/>
        </p:nvPicPr>
        <p:blipFill>
          <a:blip r:embed="rId2"/>
          <a:stretch>
            <a:fillRect/>
          </a:stretch>
        </p:blipFill>
        <p:spPr>
          <a:xfrm>
            <a:off x="838200" y="2415540"/>
            <a:ext cx="5503545" cy="3679190"/>
          </a:xfrm>
          <a:prstGeom prst="rect">
            <a:avLst/>
          </a:prstGeom>
          <a:noFill/>
          <a:ln>
            <a:noFill/>
          </a:ln>
        </p:spPr>
      </p:pic>
      <p:sp>
        <p:nvSpPr>
          <p:cNvPr id="13" name="Текстовое поле 12"/>
          <p:cNvSpPr txBox="1"/>
          <p:nvPr/>
        </p:nvSpPr>
        <p:spPr>
          <a:xfrm>
            <a:off x="838200" y="1691005"/>
            <a:ext cx="4336415" cy="460375"/>
          </a:xfrm>
          <a:prstGeom prst="rect">
            <a:avLst/>
          </a:prstGeom>
          <a:noFill/>
        </p:spPr>
        <p:txBody>
          <a:bodyPr wrap="square" rtlCol="0" anchor="t">
            <a:spAutoFit/>
          </a:bodyPr>
          <a:p>
            <a:r>
              <a:rPr lang="en-US" altLang="en-US" sz="2400">
                <a:sym typeface="+mn-ea"/>
              </a:rPr>
              <a:t>Создание p2p соединения</a:t>
            </a:r>
            <a:endParaRPr lang="en-US" altLang="en-US" sz="24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en-US" altLang="en-US" sz="3600">
                <a:sym typeface="+mn-ea"/>
              </a:rPr>
              <a:t>Реализованные функции программы</a:t>
            </a:r>
            <a:endParaRPr lang="en-US" altLang="en-US" sz="3600">
              <a:sym typeface="+mn-ea"/>
            </a:endParaRPr>
          </a:p>
        </p:txBody>
      </p:sp>
      <p:pic>
        <p:nvPicPr>
          <p:cNvPr id="7" name="Изображение 18"/>
          <p:cNvPicPr>
            <a:picLocks noChangeAspect="1"/>
          </p:cNvPicPr>
          <p:nvPr/>
        </p:nvPicPr>
        <p:blipFill>
          <a:blip r:embed="rId1"/>
          <a:stretch>
            <a:fillRect/>
          </a:stretch>
        </p:blipFill>
        <p:spPr>
          <a:xfrm>
            <a:off x="746125" y="2151380"/>
            <a:ext cx="4846955" cy="1179195"/>
          </a:xfrm>
          <a:prstGeom prst="rect">
            <a:avLst/>
          </a:prstGeom>
          <a:noFill/>
          <a:ln>
            <a:noFill/>
          </a:ln>
        </p:spPr>
      </p:pic>
      <p:sp>
        <p:nvSpPr>
          <p:cNvPr id="8" name="Текстовое поле 7"/>
          <p:cNvSpPr txBox="1"/>
          <p:nvPr/>
        </p:nvSpPr>
        <p:spPr>
          <a:xfrm>
            <a:off x="838200" y="1691005"/>
            <a:ext cx="5361305" cy="460375"/>
          </a:xfrm>
          <a:prstGeom prst="rect">
            <a:avLst/>
          </a:prstGeom>
          <a:noFill/>
        </p:spPr>
        <p:txBody>
          <a:bodyPr wrap="none" rtlCol="0" anchor="t">
            <a:spAutoFit/>
          </a:bodyPr>
          <a:p>
            <a:r>
              <a:rPr lang="en-US" altLang="en-US" sz="2400">
                <a:sym typeface="+mn-ea"/>
              </a:rPr>
              <a:t>Создание потока и подписка на него</a:t>
            </a:r>
            <a:endParaRPr lang="en-US" altLang="en-US" sz="2400">
              <a:sym typeface="+mn-ea"/>
            </a:endParaRPr>
          </a:p>
        </p:txBody>
      </p:sp>
      <p:pic>
        <p:nvPicPr>
          <p:cNvPr id="43" name="Изображение 13"/>
          <p:cNvPicPr>
            <a:picLocks noChangeAspect="1"/>
          </p:cNvPicPr>
          <p:nvPr/>
        </p:nvPicPr>
        <p:blipFill>
          <a:blip r:embed="rId2"/>
          <a:stretch>
            <a:fillRect/>
          </a:stretch>
        </p:blipFill>
        <p:spPr>
          <a:xfrm>
            <a:off x="931545" y="4952365"/>
            <a:ext cx="8696325" cy="1561465"/>
          </a:xfrm>
          <a:prstGeom prst="rect">
            <a:avLst/>
          </a:prstGeom>
          <a:noFill/>
          <a:ln>
            <a:noFill/>
          </a:ln>
        </p:spPr>
      </p:pic>
      <p:sp>
        <p:nvSpPr>
          <p:cNvPr id="11" name="Текстовое поле 10"/>
          <p:cNvSpPr txBox="1"/>
          <p:nvPr/>
        </p:nvSpPr>
        <p:spPr>
          <a:xfrm>
            <a:off x="931545" y="4507865"/>
            <a:ext cx="8527415" cy="460375"/>
          </a:xfrm>
          <a:prstGeom prst="rect">
            <a:avLst/>
          </a:prstGeom>
          <a:noFill/>
        </p:spPr>
        <p:txBody>
          <a:bodyPr wrap="none" rtlCol="0" anchor="t">
            <a:spAutoFit/>
          </a:bodyPr>
          <a:p>
            <a:r>
              <a:rPr lang="en-US" altLang="en-US" sz="2400">
                <a:sym typeface="+mn-ea"/>
              </a:rPr>
              <a:t>Получение информации о медиаустройствах пользователя</a:t>
            </a:r>
            <a:endParaRPr lang="en-US" altLang="en-US" sz="2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8200" y="365125"/>
            <a:ext cx="10515600" cy="673100"/>
          </a:xfrm>
        </p:spPr>
        <p:txBody>
          <a:bodyPr/>
          <a:p>
            <a:r>
              <a:rPr lang="" altLang="en-US" sz="3600"/>
              <a:t>Преимущества</a:t>
            </a:r>
            <a:r>
              <a:rPr lang="en-US" altLang="en-US" sz="3600"/>
              <a:t> </a:t>
            </a:r>
            <a:r>
              <a:rPr lang="" altLang="en-US" sz="3600"/>
              <a:t>разработанного видеочата</a:t>
            </a:r>
            <a:endParaRPr lang="" altLang="en-US" sz="3600"/>
          </a:p>
        </p:txBody>
      </p:sp>
      <p:sp>
        <p:nvSpPr>
          <p:cNvPr id="3" name="Замещающее содержимое 2"/>
          <p:cNvSpPr/>
          <p:nvPr>
            <p:ph idx="1"/>
          </p:nvPr>
        </p:nvSpPr>
        <p:spPr>
          <a:xfrm>
            <a:off x="838200" y="1955165"/>
            <a:ext cx="10515600" cy="4351338"/>
          </a:xfrm>
        </p:spPr>
        <p:txBody>
          <a:bodyPr/>
          <a:p>
            <a:pPr>
              <a:lnSpc>
                <a:spcPct val="150000"/>
              </a:lnSpc>
            </a:pPr>
            <a:r>
              <a:rPr lang="en-US" altLang="ru-RU" sz="2000">
                <a:solidFill>
                  <a:schemeClr val="tx1"/>
                </a:solidFill>
              </a:rPr>
              <a:t>Работает только по HTTPS</a:t>
            </a:r>
            <a:endParaRPr lang="en-US" altLang="ru-RU" sz="2000">
              <a:solidFill>
                <a:schemeClr val="tx1"/>
              </a:solidFill>
            </a:endParaRPr>
          </a:p>
          <a:p>
            <a:pPr>
              <a:lnSpc>
                <a:spcPct val="150000"/>
              </a:lnSpc>
            </a:pPr>
            <a:r>
              <a:rPr lang="en-US" altLang="ru-RU" sz="2000">
                <a:solidFill>
                  <a:schemeClr val="tx1"/>
                </a:solidFill>
              </a:rPr>
              <a:t>Медиа потоки шифруются (DTLS и SRTP)</a:t>
            </a:r>
            <a:endParaRPr lang="en-US" altLang="ru-RU" sz="2000">
              <a:solidFill>
                <a:schemeClr val="tx1"/>
              </a:solidFill>
            </a:endParaRPr>
          </a:p>
          <a:p>
            <a:pPr>
              <a:lnSpc>
                <a:spcPct val="150000"/>
              </a:lnSpc>
            </a:pPr>
            <a:r>
              <a:rPr lang="en-US" altLang="ru-RU" sz="2000">
                <a:solidFill>
                  <a:schemeClr val="tx1"/>
                </a:solidFill>
              </a:rPr>
              <a:t>Технология не требует установки плагинов</a:t>
            </a:r>
            <a:endParaRPr lang="en-US" altLang="ru-RU" sz="2000">
              <a:solidFill>
                <a:schemeClr val="tx1"/>
              </a:solidFill>
            </a:endParaRPr>
          </a:p>
          <a:p>
            <a:pPr>
              <a:lnSpc>
                <a:spcPct val="150000"/>
              </a:lnSpc>
            </a:pPr>
            <a:r>
              <a:rPr lang="en-US" altLang="ru-RU" sz="2000">
                <a:solidFill>
                  <a:schemeClr val="tx1"/>
                </a:solidFill>
              </a:rPr>
              <a:t>Не получится сделать шпионское приложение</a:t>
            </a:r>
            <a:endParaRPr lang="en-US" altLang="ru-RU" sz="2000">
              <a:solidFill>
                <a:schemeClr val="tx1"/>
              </a:solidFill>
            </a:endParaRPr>
          </a:p>
        </p:txBody>
      </p:sp>
      <p:sp>
        <p:nvSpPr>
          <p:cNvPr id="4" name="Текстовое поле 3"/>
          <p:cNvSpPr txBox="1"/>
          <p:nvPr/>
        </p:nvSpPr>
        <p:spPr>
          <a:xfrm>
            <a:off x="838200" y="1494790"/>
            <a:ext cx="2078355" cy="460375"/>
          </a:xfrm>
          <a:prstGeom prst="rect">
            <a:avLst/>
          </a:prstGeom>
          <a:noFill/>
        </p:spPr>
        <p:txBody>
          <a:bodyPr wrap="none" rtlCol="0" anchor="t">
            <a:spAutoFit/>
          </a:bodyPr>
          <a:p>
            <a:r>
              <a:rPr lang="" sz="2400">
                <a:sym typeface="+mn-ea"/>
              </a:rPr>
              <a:t>Б</a:t>
            </a:r>
            <a:r>
              <a:rPr lang="en-US" altLang="en-US" sz="2400">
                <a:sym typeface="+mn-ea"/>
              </a:rPr>
              <a:t>езопасност</a:t>
            </a:r>
            <a:r>
              <a:rPr lang="" altLang="en-US" sz="2400">
                <a:sym typeface="+mn-ea"/>
              </a:rPr>
              <a:t>ь</a:t>
            </a:r>
            <a:endParaRPr lang="" altLang="en-US" sz="2400">
              <a:sym typeface="+mn-ea"/>
            </a:endParaRPr>
          </a:p>
        </p:txBody>
      </p:sp>
      <p:graphicFrame>
        <p:nvGraphicFramePr>
          <p:cNvPr id="5" name="Таблица 4"/>
          <p:cNvGraphicFramePr/>
          <p:nvPr/>
        </p:nvGraphicFramePr>
        <p:xfrm>
          <a:off x="977900" y="5690870"/>
          <a:ext cx="9093200" cy="944880"/>
        </p:xfrm>
        <a:graphic>
          <a:graphicData uri="http://schemas.openxmlformats.org/drawingml/2006/table">
            <a:tbl>
              <a:tblPr firstRow="1" bandRow="1">
                <a:effectLst>
                  <a:outerShdw blurRad="114300" dist="25400" dir="5340000" algn="tl" rotWithShape="0">
                    <a:prstClr val="black">
                      <a:alpha val="29000"/>
                    </a:prstClr>
                  </a:outerShdw>
                </a:effectLst>
                <a:tableStyleId>{5C22544A-7EE6-4342-B048-85BDC9FD1C3A}</a:tableStyleId>
              </a:tblPr>
              <a:tblGrid>
                <a:gridCol w="2273300"/>
                <a:gridCol w="2273300"/>
                <a:gridCol w="2273300"/>
                <a:gridCol w="2273300"/>
              </a:tblGrid>
              <a:tr h="472440">
                <a:tc>
                  <a:txBody>
                    <a:bodyPr/>
                    <a:p>
                      <a:pPr>
                        <a:buNone/>
                      </a:pPr>
                      <a:r>
                        <a:rPr lang="en-US" altLang="ru-RU" sz="1800" b="0">
                          <a:solidFill>
                            <a:schemeClr val="tx1"/>
                          </a:solidFill>
                        </a:rPr>
                        <a:t>Chrome</a:t>
                      </a:r>
                      <a:endParaRPr lang="en-US" altLang="ru-RU" sz="1800" b="0">
                        <a:solidFill>
                          <a:schemeClr val="tx1"/>
                        </a:solidFill>
                      </a:endParaRPr>
                    </a:p>
                  </a:txBody>
                  <a:tcPr>
                    <a:noFill/>
                  </a:tcPr>
                </a:tc>
                <a:tc>
                  <a:txBody>
                    <a:bodyPr/>
                    <a:p>
                      <a:pPr>
                        <a:buNone/>
                      </a:pPr>
                      <a:r>
                        <a:rPr lang="en-US" altLang="ru-RU" sz="1800" b="0">
                          <a:solidFill>
                            <a:schemeClr val="tx1"/>
                          </a:solidFill>
                        </a:rPr>
                        <a:t>Safari</a:t>
                      </a:r>
                      <a:endParaRPr lang="en-US" altLang="ru-RU" sz="1800" b="0">
                        <a:solidFill>
                          <a:schemeClr val="tx1"/>
                        </a:solidFill>
                      </a:endParaRPr>
                    </a:p>
                  </a:txBody>
                  <a:tcPr>
                    <a:noFill/>
                  </a:tcPr>
                </a:tc>
                <a:tc>
                  <a:txBody>
                    <a:bodyPr/>
                    <a:p>
                      <a:pPr>
                        <a:buNone/>
                      </a:pPr>
                      <a:r>
                        <a:rPr lang="en-US" altLang="ru-RU" sz="1800" b="0">
                          <a:solidFill>
                            <a:schemeClr val="tx1"/>
                          </a:solidFill>
                        </a:rPr>
                        <a:t>Firefox</a:t>
                      </a:r>
                      <a:endParaRPr lang="en-US" altLang="ru-RU" sz="1800" b="0">
                        <a:solidFill>
                          <a:schemeClr val="tx1"/>
                        </a:solidFill>
                      </a:endParaRPr>
                    </a:p>
                  </a:txBody>
                  <a:tcPr>
                    <a:noFill/>
                  </a:tcPr>
                </a:tc>
                <a:tc>
                  <a:txBody>
                    <a:bodyPr/>
                    <a:p>
                      <a:pPr>
                        <a:buNone/>
                      </a:pPr>
                      <a:r>
                        <a:rPr lang="en-US" altLang="ru-RU" sz="1800" b="0">
                          <a:solidFill>
                            <a:schemeClr val="tx1"/>
                          </a:solidFill>
                        </a:rPr>
                        <a:t>Opera</a:t>
                      </a:r>
                      <a:endParaRPr lang="en-US" altLang="ru-RU" sz="1800" b="0">
                        <a:solidFill>
                          <a:schemeClr val="tx1"/>
                        </a:solidFill>
                      </a:endParaRPr>
                    </a:p>
                  </a:txBody>
                  <a:tcPr>
                    <a:noFill/>
                  </a:tcPr>
                </a:tc>
              </a:tr>
              <a:tr h="472440">
                <a:tc>
                  <a:txBody>
                    <a:bodyPr/>
                    <a:p>
                      <a:pPr>
                        <a:buNone/>
                      </a:pPr>
                      <a:r>
                        <a:rPr lang="en-US" altLang="ru-RU" sz="1800">
                          <a:solidFill>
                            <a:schemeClr val="tx1"/>
                          </a:solidFill>
                        </a:rPr>
                        <a:t>23+</a:t>
                      </a:r>
                      <a:endParaRPr lang="en-US" altLang="ru-RU" sz="1800">
                        <a:solidFill>
                          <a:schemeClr val="tx1"/>
                        </a:solidFill>
                      </a:endParaRPr>
                    </a:p>
                  </a:txBody>
                  <a:tcPr>
                    <a:noFill/>
                  </a:tcPr>
                </a:tc>
                <a:tc>
                  <a:txBody>
                    <a:bodyPr/>
                    <a:p>
                      <a:pPr>
                        <a:buNone/>
                      </a:pPr>
                      <a:r>
                        <a:rPr lang="en-US" altLang="ru-RU" sz="1800">
                          <a:solidFill>
                            <a:schemeClr val="tx1"/>
                          </a:solidFill>
                        </a:rPr>
                        <a:t>11+</a:t>
                      </a:r>
                      <a:endParaRPr lang="en-US" altLang="ru-RU" sz="1800">
                        <a:solidFill>
                          <a:schemeClr val="tx1"/>
                        </a:solidFill>
                      </a:endParaRPr>
                    </a:p>
                  </a:txBody>
                  <a:tcPr>
                    <a:noFill/>
                  </a:tcPr>
                </a:tc>
                <a:tc>
                  <a:txBody>
                    <a:bodyPr/>
                    <a:p>
                      <a:pPr>
                        <a:buNone/>
                      </a:pPr>
                      <a:r>
                        <a:rPr lang="en-US" altLang="ru-RU" sz="1800">
                          <a:solidFill>
                            <a:schemeClr val="tx1"/>
                          </a:solidFill>
                        </a:rPr>
                        <a:t>38+</a:t>
                      </a:r>
                      <a:endParaRPr lang="en-US" altLang="ru-RU" sz="1800">
                        <a:solidFill>
                          <a:schemeClr val="tx1"/>
                        </a:solidFill>
                      </a:endParaRPr>
                    </a:p>
                  </a:txBody>
                  <a:tcPr>
                    <a:noFill/>
                  </a:tcPr>
                </a:tc>
                <a:tc>
                  <a:txBody>
                    <a:bodyPr/>
                    <a:p>
                      <a:pPr>
                        <a:buNone/>
                      </a:pPr>
                      <a:r>
                        <a:rPr lang="en-US" altLang="ru-RU" sz="1800">
                          <a:solidFill>
                            <a:schemeClr val="tx1"/>
                          </a:solidFill>
                        </a:rPr>
                        <a:t>12+</a:t>
                      </a:r>
                      <a:endParaRPr lang="en-US" altLang="ru-RU" sz="1800">
                        <a:solidFill>
                          <a:schemeClr val="tx1"/>
                        </a:solidFill>
                      </a:endParaRPr>
                    </a:p>
                  </a:txBody>
                  <a:tcPr>
                    <a:noFill/>
                  </a:tcPr>
                </a:tc>
              </a:tr>
            </a:tbl>
          </a:graphicData>
        </a:graphic>
      </p:graphicFrame>
      <p:sp>
        <p:nvSpPr>
          <p:cNvPr id="6" name="Текстовое поле 5"/>
          <p:cNvSpPr txBox="1"/>
          <p:nvPr/>
        </p:nvSpPr>
        <p:spPr>
          <a:xfrm>
            <a:off x="838200" y="4994910"/>
            <a:ext cx="3532505" cy="460375"/>
          </a:xfrm>
          <a:prstGeom prst="rect">
            <a:avLst/>
          </a:prstGeom>
          <a:noFill/>
        </p:spPr>
        <p:txBody>
          <a:bodyPr wrap="none" rtlCol="0" anchor="t">
            <a:spAutoFit/>
          </a:bodyPr>
          <a:p>
            <a:r>
              <a:rPr lang="" sz="2400">
                <a:sym typeface="+mn-ea"/>
              </a:rPr>
              <a:t>К</a:t>
            </a:r>
            <a:r>
              <a:rPr lang="" altLang="en-US" sz="2400">
                <a:sym typeface="+mn-ea"/>
              </a:rPr>
              <a:t>россплатформенность</a:t>
            </a:r>
            <a:endParaRPr lang="" altLang="en-US" sz="240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2727</Words>
  <Application>WPS Presentation</Application>
  <PresentationFormat>Widescreen</PresentationFormat>
  <Paragraphs>170</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Times New Roman</vt:lpstr>
      <vt:lpstr>Calibri Light</vt:lpstr>
      <vt:lpstr>Calibri</vt:lpstr>
      <vt:lpstr>Trebuchet MS</vt:lpstr>
      <vt:lpstr>微软雅黑</vt:lpstr>
      <vt:lpstr>Arial Unicode MS</vt:lpstr>
      <vt:lpstr>文泉驿微米黑</vt:lpstr>
      <vt:lpstr>Office Theme</vt:lpstr>
      <vt:lpstr>Разработка защищенного видеочата на основе стандарта webRTC</vt:lpstr>
      <vt:lpstr>Цель работы</vt:lpstr>
      <vt:lpstr>Технологии для реализации видео чатов</vt:lpstr>
      <vt:lpstr>WebRTC (Web Real-Time Communications) </vt:lpstr>
      <vt:lpstr>Интерфейс приложения</vt:lpstr>
      <vt:lpstr>Демонстрация работы программы</vt:lpstr>
      <vt:lpstr>Реализованные функции программы</vt:lpstr>
      <vt:lpstr>Реализованные функции программы</vt:lpstr>
      <vt:lpstr>Безопасность	</vt:lpstr>
      <vt:lpstr>Сравнение приложения с популярными сервисами</vt:lpstr>
      <vt:lpstr>Влияние количества участников системы на ресурсы системы</vt:lpstr>
      <vt:lpstr>Заключение	</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Презентэйшн</dc:title>
  <dc:creator>srarikov</dc:creator>
  <cp:lastModifiedBy>srarikov</cp:lastModifiedBy>
  <cp:revision>46</cp:revision>
  <dcterms:created xsi:type="dcterms:W3CDTF">2019-11-19T19:32:14Z</dcterms:created>
  <dcterms:modified xsi:type="dcterms:W3CDTF">2019-11-19T19:32:14Z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1049-11.1.0.8865</vt:lpwstr>
  </property>
</Properties>
</file>