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60" r:id="rId7"/>
    <p:sldId id="259" r:id="rId8"/>
    <p:sldId id="267" r:id="rId9"/>
    <p:sldId id="263" r:id="rId10"/>
    <p:sldId id="265" r:id="rId11"/>
    <p:sldId id="264" r:id="rId12"/>
    <p:sldId id="266" r:id="rId13"/>
    <p:sldId id="268" r:id="rId14"/>
    <p:sldId id="284" r:id="rId15"/>
    <p:sldId id="288" r:id="rId16"/>
    <p:sldId id="272" r:id="rId17"/>
    <p:sldId id="275" r:id="rId18"/>
    <p:sldId id="274" r:id="rId19"/>
    <p:sldId id="276" r:id="rId20"/>
    <p:sldId id="278" r:id="rId21"/>
    <p:sldId id="279" r:id="rId22"/>
    <p:sldId id="280" r:id="rId23"/>
    <p:sldId id="282" r:id="rId24"/>
    <p:sldId id="28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2738"/>
            <a:ext cx="9144000" cy="2387600"/>
          </a:xfrm>
        </p:spPr>
        <p:txBody>
          <a:bodyPr>
            <a:normAutofit fontScale="90000"/>
          </a:bodyPr>
          <a:p>
            <a:r>
              <a:rPr lang="en-US" altLang="ru-RU"/>
              <a:t>Разработка защищенного видеочата на основе стандарта WebRTC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20" y="4800600"/>
            <a:ext cx="5231765" cy="1655445"/>
          </a:xfrm>
        </p:spPr>
        <p:txBody>
          <a:bodyPr>
            <a:normAutofit lnSpcReduction="10000"/>
          </a:bodyPr>
          <a:p>
            <a:pPr algn="l"/>
            <a:r>
              <a:rPr lang="" altLang="en-US"/>
              <a:t>Научный руководитель</a:t>
            </a:r>
            <a:endParaRPr lang="" altLang="en-US"/>
          </a:p>
          <a:p>
            <a:pPr algn="l"/>
            <a:r>
              <a:rPr lang="" altLang="en-US"/>
              <a:t>к.т.н. , доцент</a:t>
            </a:r>
            <a:endParaRPr lang="" altLang="en-US"/>
          </a:p>
          <a:p>
            <a:pPr algn="l"/>
            <a:r>
              <a:rPr lang="" altLang="en-US"/>
              <a:t>Ревякина Елена Александровна</a:t>
            </a:r>
            <a:endParaRPr lang="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963285" y="4800600"/>
            <a:ext cx="53574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" altLang="en-US" sz="2400">
                <a:sym typeface="+mn-ea"/>
              </a:rPr>
              <a:t>Выполнил</a:t>
            </a:r>
            <a:endParaRPr lang="" altLang="en-US" sz="2400">
              <a:sym typeface="+mn-ea"/>
            </a:endParaRPr>
          </a:p>
          <a:p>
            <a:pPr algn="r"/>
            <a:r>
              <a:rPr lang="" altLang="en-US" sz="2400">
                <a:sym typeface="+mn-ea"/>
              </a:rPr>
              <a:t>студент группы ВКБ62</a:t>
            </a:r>
            <a:endParaRPr lang="en-US" altLang="en-US" sz="2400"/>
          </a:p>
          <a:p>
            <a:pPr algn="r"/>
            <a:r>
              <a:rPr lang="" altLang="en-US" sz="2400">
                <a:sym typeface="+mn-ea"/>
              </a:rPr>
              <a:t>Стариков Владислав Эдуардович</a:t>
            </a:r>
            <a:endParaRPr lang="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1610" y="1475740"/>
            <a:ext cx="346329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TURN </a:t>
            </a:r>
            <a:r>
              <a:rPr sz="2500"/>
              <a:t>(</a:t>
            </a:r>
            <a:r>
              <a:rPr sz="2500">
                <a:sym typeface="+mn-ea"/>
              </a:rPr>
              <a:t>Traversal Using Relays around NAT </a:t>
            </a:r>
            <a:r>
              <a:rPr sz="2500"/>
              <a:t>) предназначен для обхода ограничения "Симметричный NAT" путём открытия соединения с TURN сервером и ретрансляции всей информации через этот сервер. </a:t>
            </a:r>
            <a:r>
              <a:rPr lang="en-US" sz="2500"/>
              <a:t>Cоздается </a:t>
            </a:r>
            <a:r>
              <a:rPr sz="2500"/>
              <a:t>соединение с TURN сервером и </a:t>
            </a:r>
            <a:r>
              <a:rPr lang="en-US" sz="2500"/>
              <a:t>сообщается </a:t>
            </a:r>
            <a:r>
              <a:rPr sz="2500"/>
              <a:t>всем узлам слать пакеты этому серверу, которые затем будут переправлены </a:t>
            </a:r>
            <a:r>
              <a:rPr lang="en-US" sz="2500"/>
              <a:t>участникам системы</a:t>
            </a:r>
            <a:r>
              <a:rPr sz="2500"/>
              <a:t>. 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875" y="1597660"/>
            <a:ext cx="504825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Угрозы при работе с webRTC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ru-RU" altLang="en-US">
                <a:solidFill>
                  <a:schemeClr val="bg1"/>
                </a:solidFill>
              </a:rPr>
              <a:t>Незашифрованные медиа-данные или другие данные могут быть перехвачены по пути между браузерами, или между браузером и сервером.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Безопасность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Работает только по HTTPS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Медиа потоки шифруются (DTLS и SRTP)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Технология не требует установки плагинов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Не получится сделать шпионское приложение</a:t>
            </a:r>
            <a:endParaRPr lang="en-US" alt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ru-RU">
                <a:sym typeface="+mn-ea"/>
              </a:rPr>
              <a:t>Стек технологий</a:t>
            </a:r>
            <a:endParaRPr lang="en-US" altLang="en-US">
              <a:sym typeface="+mn-ea"/>
            </a:endParaRPr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ru-RU"/>
              <a:t>JavaScript - язык программированния</a:t>
            </a:r>
            <a:endParaRPr lang="en-US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/>
              <a:t>Vue.js - фреймворк для создания интерфейсов</a:t>
            </a:r>
            <a:endParaRPr lang="en-US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/>
              <a:t>Node.js </a:t>
            </a:r>
            <a:r>
              <a:rPr lang="en-US" altLang="ru-RU">
                <a:sym typeface="+mn-ea"/>
              </a:rPr>
              <a:t>- язык программированния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Требования при работе с ПО</a:t>
            </a:r>
            <a:endParaRPr lang="en-US" altLang="en-US"/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en-US"/>
              <a:t>Для пользования продуктом необходимо лишь установить браузер и иметь сетевое соединение.</a:t>
            </a: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/>
              <a:t>Поддержка в браузерах:</a:t>
            </a: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endParaRPr lang="en-US" altLang="en-US"/>
          </a:p>
        </p:txBody>
      </p:sp>
      <p:graphicFrame>
        <p:nvGraphicFramePr>
          <p:cNvPr id="4" name="Таблица 3"/>
          <p:cNvGraphicFramePr/>
          <p:nvPr/>
        </p:nvGraphicFramePr>
        <p:xfrm>
          <a:off x="838200" y="5194300"/>
          <a:ext cx="10515600" cy="124333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25400" dir="5340000" algn="tl" rotWithShape="0">
                    <a:prstClr val="black">
                      <a:alpha val="29000"/>
                    </a:prstClr>
                  </a:out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Chrome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Safari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Firefox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Opera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23+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11+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38+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12+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 приложения</a:t>
            </a:r>
            <a:endParaRPr lang="en-US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2051685"/>
            <a:ext cx="10100310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 приложения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2305" y="1379220"/>
            <a:ext cx="5787390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Открытие сокет-соединения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5025"/>
            <a:ext cx="829564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Цель, объект, предмет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ru-RU" sz="2500"/>
              <a:t>Цель - создание программного продукта на основании </a:t>
            </a:r>
            <a:r>
              <a:rPr lang="en-US" altLang="ru-RU" sz="2500">
                <a:sym typeface="+mn-ea"/>
              </a:rPr>
              <a:t>webRTC стандарта </a:t>
            </a:r>
            <a:r>
              <a:rPr lang="en-US" altLang="ru-RU" sz="2500"/>
              <a:t>для установления соединения  и обмена информацией между конечными пользователями.</a:t>
            </a:r>
            <a:endParaRPr lang="en-US" altLang="ru-RU" sz="25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О</a:t>
            </a:r>
            <a:r>
              <a:rPr lang="en-US" altLang="ru-RU" sz="2500">
                <a:sym typeface="+mn-ea"/>
              </a:rPr>
              <a:t>бъ</a:t>
            </a:r>
            <a:r>
              <a:rPr lang="en-US" altLang="en-US" sz="2500">
                <a:sym typeface="+mn-ea"/>
              </a:rPr>
              <a:t>е</a:t>
            </a:r>
            <a:r>
              <a:rPr lang="en-US" altLang="ru-RU" sz="2500">
                <a:sym typeface="+mn-ea"/>
              </a:rPr>
              <a:t>кт </a:t>
            </a:r>
            <a:r>
              <a:rPr lang="en-US" altLang="en-US" sz="2500">
                <a:sym typeface="+mn-ea"/>
              </a:rPr>
              <a:t>- онлайн конференция</a:t>
            </a:r>
            <a:endParaRPr lang="en-US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П</a:t>
            </a:r>
            <a:r>
              <a:rPr lang="en-US" altLang="ru-RU" sz="2500">
                <a:sym typeface="+mn-ea"/>
              </a:rPr>
              <a:t>редмет </a:t>
            </a:r>
            <a:r>
              <a:rPr lang="en-US" altLang="en-US" sz="2500">
                <a:sym typeface="+mn-ea"/>
              </a:rPr>
              <a:t>- области применения использования данного стандарта при реализации программных продуктов</a:t>
            </a:r>
            <a:endParaRPr lang="en-US" altLang="ru-RU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Подключение backend части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0245"/>
            <a:ext cx="712343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Работа с состоянием на стороне клиента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675"/>
            <a:ext cx="7065010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Определение разметки </a:t>
            </a:r>
            <a:br>
              <a:rPr lang="en-US" altLang="en-US"/>
            </a:br>
            <a:r>
              <a:rPr lang="en-US" altLang="en-US">
                <a:sym typeface="+mn-ea"/>
              </a:rPr>
              <a:t>видео-чата </a:t>
            </a:r>
            <a:r>
              <a:rPr lang="en-US" altLang="en-US"/>
              <a:t>компонента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3400"/>
            <a:ext cx="78263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Работа  приложения по протоколу ICE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1315" y="1825625"/>
            <a:ext cx="63893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Заключение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/>
              <a:t>Разработанный </a:t>
            </a:r>
            <a:r>
              <a:rPr lang="en-US" altLang="ru-RU"/>
              <a:t>продукт </a:t>
            </a:r>
            <a:r>
              <a:rPr lang="ru-RU" altLang="en-US"/>
              <a:t>может  применяться  для  проведения  онлайн-конференций в учебных целях. Для организации трансляции требуется только создать комнату и поделиться ссылкой с ее участниками. </a:t>
            </a:r>
            <a:endParaRPr lang="ru-RU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/>
              <a:t>Нет необходимости </a:t>
            </a:r>
            <a:r>
              <a:rPr lang="ru-RU" altLang="en-US"/>
              <a:t>устанавливать дополнительного ПО, сервис является кроссплатформенным, поддерживается большинством браузеров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en-US" altLang="ru-RU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3395" cy="48736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/>
              <a:t>WebRTC - </a:t>
            </a:r>
            <a:r>
              <a:rPr lang="en-US" altLang="ru-RU" sz="2500"/>
              <a:t>стандарт</a:t>
            </a:r>
            <a:r>
              <a:rPr lang="ru-RU" altLang="en-US" sz="2500"/>
              <a:t>, </a:t>
            </a:r>
            <a:r>
              <a:rPr lang="en-US" altLang="ru-RU" sz="2500"/>
              <a:t>позволяющий</a:t>
            </a:r>
            <a:r>
              <a:rPr lang="ru-RU" altLang="en-US" sz="2500"/>
              <a:t>  построить соединение в режиме узел-узел</a:t>
            </a:r>
            <a:r>
              <a:rPr lang="en-US" altLang="ru-RU" sz="2500"/>
              <a:t>, </a:t>
            </a:r>
            <a:r>
              <a:rPr lang="ru-RU" altLang="en-US" sz="2500"/>
              <a:t>захватывать и вещать аудио и видео медиа-потоки, а также передавать между браузерами произвольные данные, без обязательного использования посредников.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en-US" altLang="ru-RU"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1825625"/>
            <a:ext cx="83566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ICE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</a:t>
            </a:r>
            <a:r>
              <a:rPr lang="ru-RU" altLang="en-US" sz="2500"/>
              <a:t>(</a:t>
            </a:r>
            <a:r>
              <a:rPr lang="ru-RU" altLang="en-US" sz="2500">
                <a:sym typeface="+mn-ea"/>
              </a:rPr>
              <a:t>Interactive Connectivity Establishment </a:t>
            </a:r>
            <a:r>
              <a:rPr lang="ru-RU" altLang="en-US" sz="2500"/>
              <a:t>) </a:t>
            </a:r>
            <a:r>
              <a:rPr lang="en-US" altLang="ru-RU" sz="2500"/>
              <a:t>-</a:t>
            </a:r>
            <a:r>
              <a:rPr lang="ru-RU" altLang="en-US" sz="2500"/>
              <a:t> "Установка интерактивного подключения" представляет собой каркас, позволяющий веб-браузеру соединяться с узлами. </a:t>
            </a:r>
            <a:r>
              <a:rPr lang="en-US" altLang="ru-RU" sz="2500"/>
              <a:t>Соединение </a:t>
            </a:r>
            <a:r>
              <a:rPr lang="ru-RU" altLang="en-US" sz="2500">
                <a:sym typeface="+mn-ea"/>
              </a:rPr>
              <a:t>должно обойти межсетевые экраны, </a:t>
            </a:r>
            <a:r>
              <a:rPr lang="en-US" altLang="ru-RU" sz="2500">
                <a:sym typeface="+mn-ea"/>
              </a:rPr>
              <a:t>препятствующие</a:t>
            </a:r>
            <a:r>
              <a:rPr lang="ru-RU" altLang="en-US" sz="2500">
                <a:sym typeface="+mn-ea"/>
              </a:rPr>
              <a:t> открытию соединений, </a:t>
            </a:r>
            <a:r>
              <a:rPr lang="en-US" altLang="ru-RU" sz="2500">
                <a:sym typeface="+mn-ea"/>
              </a:rPr>
              <a:t>предоставить </a:t>
            </a:r>
            <a:r>
              <a:rPr lang="ru-RU" altLang="en-US" sz="2500">
                <a:sym typeface="+mn-ea"/>
              </a:rPr>
              <a:t>уникальный </a:t>
            </a:r>
            <a:r>
              <a:rPr lang="en-US" altLang="ru-RU" sz="2500">
                <a:sym typeface="+mn-ea"/>
              </a:rPr>
              <a:t>IP-</a:t>
            </a:r>
            <a:r>
              <a:rPr lang="ru-RU" altLang="en-US" sz="2500">
                <a:sym typeface="+mn-ea"/>
              </a:rPr>
              <a:t>адре</a:t>
            </a:r>
            <a:r>
              <a:rPr lang="en-US" altLang="ru-RU" sz="2500">
                <a:sym typeface="+mn-ea"/>
              </a:rPr>
              <a:t>с </a:t>
            </a:r>
            <a:r>
              <a:rPr lang="ru-RU" altLang="en-US" sz="2500">
                <a:sym typeface="+mn-ea"/>
              </a:rPr>
              <a:t>, и передавать данные через сервер. </a:t>
            </a:r>
            <a:endParaRPr lang="ru-RU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использует некоторые из следующих технических приёмов, описанных ниже, для достижения этой цели:</a:t>
            </a:r>
            <a:endParaRPr lang="ru-RU" altLang="en-US" sz="2500"/>
          </a:p>
          <a:p>
            <a:pPr marL="0" indent="0">
              <a:buNone/>
            </a:pPr>
            <a:endParaRPr lang="ru-RU" altLang="en-US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NAT (Network Address Translation)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065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ru-RU" sz="2500">
                <a:sym typeface="+mn-ea"/>
              </a:rPr>
              <a:t>NAT используется для того, чтобы дать устройству публичный IP-адрес.</a:t>
            </a:r>
            <a:endParaRPr lang="en-US" altLang="ru-RU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/>
              <a:t>Маршрутизатор имеет публичный IP-адрес, а каждое устройство, подключённое к маршрутизатору имеет частный IP-адрес. Запросы будут транслированы от частного IP-адреса устройства к публичному IP-адресу маршрутизатора (с уникальным портом)</a:t>
            </a:r>
            <a:endParaRPr lang="ru-RU" altLang="en-US" sz="2500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2500">
                <a:solidFill>
                  <a:schemeClr val="bg1"/>
                </a:solidFill>
              </a:rPr>
              <a:t>У нат есть ограничение "Симметричный NAT". Это будет подводкой к тому, зачем нам нужен TURN. Тут можно описать и ругие проблемы NAT</a:t>
            </a:r>
            <a:endParaRPr lang="en-US" altLang="ru-RU" sz="25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ICE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</a:t>
            </a:r>
            <a:r>
              <a:rPr lang="ru-RU" altLang="en-US" sz="2500"/>
              <a:t>(</a:t>
            </a:r>
            <a:r>
              <a:rPr lang="ru-RU" altLang="en-US" sz="2500">
                <a:sym typeface="+mn-ea"/>
              </a:rPr>
              <a:t>Interactive Connectivity Establishment </a:t>
            </a:r>
            <a:r>
              <a:rPr lang="ru-RU" altLang="en-US" sz="2500"/>
              <a:t>) </a:t>
            </a:r>
            <a:r>
              <a:rPr lang="en-US" altLang="ru-RU" sz="2500"/>
              <a:t>-</a:t>
            </a:r>
            <a:r>
              <a:rPr lang="ru-RU" altLang="en-US" sz="2500"/>
              <a:t> "Установка интерактивного подключения" представляет собой каркас, позволяющий веб-браузеру соединяться с узлами. </a:t>
            </a:r>
            <a:r>
              <a:rPr lang="en-US" altLang="ru-RU" sz="2500"/>
              <a:t>Соединение </a:t>
            </a:r>
            <a:r>
              <a:rPr lang="ru-RU" altLang="en-US" sz="2500">
                <a:sym typeface="+mn-ea"/>
              </a:rPr>
              <a:t>должно обойти межсетевые экраны, </a:t>
            </a:r>
            <a:r>
              <a:rPr lang="en-US" altLang="ru-RU" sz="2500">
                <a:sym typeface="+mn-ea"/>
              </a:rPr>
              <a:t>препятствующие</a:t>
            </a:r>
            <a:r>
              <a:rPr lang="ru-RU" altLang="en-US" sz="2500">
                <a:sym typeface="+mn-ea"/>
              </a:rPr>
              <a:t> открытию соединений, </a:t>
            </a:r>
            <a:r>
              <a:rPr lang="en-US" altLang="ru-RU" sz="2500">
                <a:sym typeface="+mn-ea"/>
              </a:rPr>
              <a:t>предоставить </a:t>
            </a:r>
            <a:r>
              <a:rPr lang="ru-RU" altLang="en-US" sz="2500">
                <a:sym typeface="+mn-ea"/>
              </a:rPr>
              <a:t>уникальный </a:t>
            </a:r>
            <a:r>
              <a:rPr lang="en-US" altLang="ru-RU" sz="2500">
                <a:sym typeface="+mn-ea"/>
              </a:rPr>
              <a:t>IP-</a:t>
            </a:r>
            <a:r>
              <a:rPr lang="ru-RU" altLang="en-US" sz="2500">
                <a:sym typeface="+mn-ea"/>
              </a:rPr>
              <a:t>адре</a:t>
            </a:r>
            <a:r>
              <a:rPr lang="en-US" altLang="ru-RU" sz="2500">
                <a:sym typeface="+mn-ea"/>
              </a:rPr>
              <a:t>с </a:t>
            </a:r>
            <a:r>
              <a:rPr lang="ru-RU" altLang="en-US" sz="2500">
                <a:sym typeface="+mn-ea"/>
              </a:rPr>
              <a:t>, и передавать данные через сервер. </a:t>
            </a:r>
            <a:endParaRPr lang="ru-RU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использует некоторые из следующих технических приёмов, описанных ниже, для достижения этой цели:</a:t>
            </a:r>
            <a:endParaRPr lang="ru-RU" altLang="en-US" sz="2500"/>
          </a:p>
          <a:p>
            <a:pPr marL="0" indent="0">
              <a:buNone/>
            </a:pPr>
            <a:endParaRPr lang="ru-RU" alt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STUN </a:t>
            </a:r>
            <a:r>
              <a:rPr sz="2500"/>
              <a:t>(</a:t>
            </a:r>
            <a:r>
              <a:rPr sz="2500">
                <a:sym typeface="+mn-ea"/>
              </a:rPr>
              <a:t>Session Traversal Utilities for NAT</a:t>
            </a:r>
            <a:r>
              <a:rPr sz="2500"/>
              <a:t>) </a:t>
            </a:r>
            <a:r>
              <a:rPr lang="en-US" sz="2500"/>
              <a:t>-</a:t>
            </a:r>
            <a:r>
              <a:rPr sz="2500"/>
              <a:t> это протокол для нахождения и определения публичного адреса </a:t>
            </a:r>
            <a:r>
              <a:rPr lang="en-US" sz="2500"/>
              <a:t>устройства </a:t>
            </a:r>
            <a:r>
              <a:rPr sz="2500"/>
              <a:t>и любых ограничений в маршрутизаторе, которые препятствуют прямому соединению с узлом.</a:t>
            </a:r>
            <a:endParaRPr sz="2500"/>
          </a:p>
          <a:p>
            <a:pPr marL="0" indent="0">
              <a:lnSpc>
                <a:spcPct val="150000"/>
              </a:lnSpc>
              <a:buNone/>
            </a:pPr>
            <a:r>
              <a:rPr sz="2500"/>
              <a:t>Клиент отправит запрос к STUN серверу в интернете, который ответит публичным адресом клиента и, доступен ли, или нет, клиент за NAT маршрутизатором.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STUN </a:t>
            </a:r>
            <a:r>
              <a:rPr sz="2500"/>
              <a:t>(</a:t>
            </a:r>
            <a:r>
              <a:rPr sz="2500">
                <a:sym typeface="+mn-ea"/>
              </a:rPr>
              <a:t>Session Traversal Utilities for NAT</a:t>
            </a:r>
            <a:r>
              <a:rPr sz="2500"/>
              <a:t>) </a:t>
            </a:r>
            <a:r>
              <a:rPr lang="en-US" sz="2500"/>
              <a:t>-</a:t>
            </a:r>
            <a:r>
              <a:rPr sz="2500"/>
              <a:t> это протокол для нахождения и определения публичного адреса </a:t>
            </a:r>
            <a:r>
              <a:rPr lang="en-US" sz="2500"/>
              <a:t>устройства </a:t>
            </a:r>
            <a:r>
              <a:rPr sz="2500"/>
              <a:t>и любых ограничений в маршрутизаторе, которые препятствуют прямому соединению с узлом.</a:t>
            </a:r>
            <a:endParaRPr sz="2500"/>
          </a:p>
          <a:p>
            <a:pPr marL="0" indent="0">
              <a:lnSpc>
                <a:spcPct val="150000"/>
              </a:lnSpc>
              <a:buNone/>
            </a:pPr>
            <a:r>
              <a:rPr sz="2500"/>
              <a:t>Клиент отправит запрос к STUN серверу в интернете, который ответит публичным адресом клиента и, доступен ли, или нет, клиент за NAT маршрутизатором.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4392</Words>
  <Application>WPS Presentation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文泉驿微米黑</vt:lpstr>
      <vt:lpstr>Times New Roman</vt:lpstr>
      <vt:lpstr>Office Theme</vt:lpstr>
      <vt:lpstr>Презентэйшн</vt:lpstr>
      <vt:lpstr>Цель, объект, предмет</vt:lpstr>
      <vt:lpstr>WebRTC (Web Real-Time Communications) </vt:lpstr>
      <vt:lpstr>WebRTC (Web Real-Time Communications) </vt:lpstr>
      <vt:lpstr>Протоколы WebRTC - ICE</vt:lpstr>
      <vt:lpstr>NAT (Network Address Translation)</vt:lpstr>
      <vt:lpstr>Протоколы WebRTC - ICE</vt:lpstr>
      <vt:lpstr>Протоколы WebRTC - STUN</vt:lpstr>
      <vt:lpstr>Протоколы WebRTC - STUN</vt:lpstr>
      <vt:lpstr>Протоколы WebRTC - STUN</vt:lpstr>
      <vt:lpstr>Протоколы WebRTC - TURN</vt:lpstr>
      <vt:lpstr>Протоколы WebRTC - TURN</vt:lpstr>
      <vt:lpstr>Угрозы при работе с webRTC	</vt:lpstr>
      <vt:lpstr>Безопасность	</vt:lpstr>
      <vt:lpstr>Стек технологий</vt:lpstr>
      <vt:lpstr>Требования при работе с ПО</vt:lpstr>
      <vt:lpstr>Интерфейс приложения</vt:lpstr>
      <vt:lpstr>Интерфейс приложения</vt:lpstr>
      <vt:lpstr>Открытие сокет-соединения</vt:lpstr>
      <vt:lpstr>Подключение backend части</vt:lpstr>
      <vt:lpstr>Работа с состоянием на стороне клиента</vt:lpstr>
      <vt:lpstr>Определение разметки  видео-чата компонента</vt:lpstr>
      <vt:lpstr>Работа  приложения по протоколу ICE</vt:lpstr>
      <vt:lpstr>Заключение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Презентэйшн</dc:title>
  <dc:creator>srarikov</dc:creator>
  <cp:lastModifiedBy>srarikov</cp:lastModifiedBy>
  <cp:revision>16</cp:revision>
  <dcterms:created xsi:type="dcterms:W3CDTF">2019-11-18T21:53:32Z</dcterms:created>
  <dcterms:modified xsi:type="dcterms:W3CDTF">2019-11-18T21:53:32Z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1049-11.1.0.8865</vt:lpwstr>
  </property>
</Properties>
</file>