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4" r:id="rId6"/>
    <p:sldId id="310" r:id="rId7"/>
    <p:sldId id="311" r:id="rId8"/>
    <p:sldId id="313" r:id="rId9"/>
    <p:sldId id="258" r:id="rId10"/>
    <p:sldId id="283" r:id="rId11"/>
    <p:sldId id="265" r:id="rId12"/>
    <p:sldId id="317" r:id="rId13"/>
    <p:sldId id="274" r:id="rId14"/>
    <p:sldId id="276" r:id="rId15"/>
    <p:sldId id="315" r:id="rId16"/>
    <p:sldId id="316" r:id="rId17"/>
    <p:sldId id="278" r:id="rId18"/>
    <p:sldId id="304" r:id="rId19"/>
    <p:sldId id="288" r:id="rId20"/>
    <p:sldId id="312" r:id="rId21"/>
    <p:sldId id="281" r:id="rId22"/>
    <p:sldId id="307" r:id="rId23"/>
    <p:sldId id="287" r:id="rId24"/>
    <p:sldId id="30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Всем привет. </a:t>
            </a:r>
            <a:endParaRPr lang="ru-RU" altLang="en-US"/>
          </a:p>
          <a:p>
            <a:r>
              <a:rPr lang="ru-RU" altLang="en-US"/>
              <a:t>Тема моей дипломной работы - «Разработка защищенного видео чата на основе стандарта WebRTC» </a:t>
            </a:r>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 altLang="ru-RU"/>
              <a:t>Целью данной работы является </a:t>
            </a:r>
            <a:r>
              <a:rPr lang="" altLang="en-US">
                <a:sym typeface="+mn-ea"/>
              </a:rPr>
              <a:t>с</a:t>
            </a:r>
            <a:r>
              <a:rPr lang="en-US" altLang="ru-RU">
                <a:sym typeface="+mn-ea"/>
              </a:rPr>
              <a:t>оздание </a:t>
            </a:r>
            <a:r>
              <a:rPr lang="en-US" altLang="en-US">
                <a:sym typeface="+mn-ea"/>
              </a:rPr>
              <a:t>видео чата </a:t>
            </a:r>
            <a:r>
              <a:rPr lang="en-US" altLang="ru-RU">
                <a:sym typeface="+mn-ea"/>
              </a:rPr>
              <a:t>на основ</a:t>
            </a:r>
            <a:r>
              <a:rPr lang="en-US" altLang="en-US">
                <a:sym typeface="+mn-ea"/>
              </a:rPr>
              <a:t>е</a:t>
            </a:r>
            <a:r>
              <a:rPr lang="en-US" altLang="ru-RU">
                <a:sym typeface="+mn-ea"/>
              </a:rPr>
              <a:t> </a:t>
            </a:r>
            <a:r>
              <a:rPr lang="en-US" altLang="ru-RU">
                <a:sym typeface="+mn-ea"/>
              </a:rPr>
              <a:t>webRTC стандарта </a:t>
            </a:r>
            <a:r>
              <a:rPr lang="en-US" altLang="ru-RU">
                <a:sym typeface="+mn-ea"/>
              </a:rPr>
              <a:t>для установления соединения  и обмена информацией между конечными пользователями.</a:t>
            </a:r>
            <a:endParaRPr lang="en-US" altLang="ru-RU"/>
          </a:p>
          <a:p>
            <a:endParaRPr lang="" altLang="ru-RU"/>
          </a:p>
          <a:p>
            <a:r>
              <a:rPr lang="" altLang="ru-RU"/>
              <a:t>Цель данной работы вытекает из того факта, что на сегодняя</a:t>
            </a:r>
            <a:endParaRPr lang=""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en-US" altLang="ru-RU"/>
              <a:t>Целью данной работы является </a:t>
            </a:r>
            <a:r>
              <a:rPr lang="en-US" altLang="en-US">
                <a:sym typeface="+mn-ea"/>
              </a:rPr>
              <a:t>с</a:t>
            </a:r>
            <a:r>
              <a:rPr lang="en-US" altLang="ru-RU">
                <a:sym typeface="+mn-ea"/>
              </a:rPr>
              <a:t>оздание </a:t>
            </a:r>
            <a:r>
              <a:rPr lang="en-US" altLang="en-US">
                <a:sym typeface="+mn-ea"/>
              </a:rPr>
              <a:t>видео чата </a:t>
            </a:r>
            <a:r>
              <a:rPr lang="en-US" altLang="ru-RU">
                <a:sym typeface="+mn-ea"/>
              </a:rPr>
              <a:t>на основ</a:t>
            </a:r>
            <a:r>
              <a:rPr lang="en-US" altLang="en-US">
                <a:sym typeface="+mn-ea"/>
              </a:rPr>
              <a:t>е</a:t>
            </a:r>
            <a:r>
              <a:rPr lang="en-US" altLang="ru-RU">
                <a:sym typeface="+mn-ea"/>
              </a:rPr>
              <a:t> webRTC стандарта для установления соединения  и обмена информацией между конечными пользователями.</a:t>
            </a:r>
            <a:endParaRPr lang="en-US" altLang="ru-RU"/>
          </a:p>
          <a:p>
            <a:endParaRPr lang="en-US" altLang="ru-RU"/>
          </a:p>
          <a:p>
            <a:r>
              <a:rPr lang="en-US" altLang="ru-RU"/>
              <a:t>Цель данной работы вытекает из того факта, что на сегодняя</a:t>
            </a:r>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 altLang="ru-RU"/>
              <a:t>Для того, чтобы понять область исследование следует разобраться с тем, что из себ представляет видеочат.</a:t>
            </a:r>
            <a:endParaRPr lang="" altLang="ru-RU"/>
          </a:p>
          <a:p>
            <a:r>
              <a:rPr lang="" altLang="ru-RU"/>
              <a:t>Видео чат это </a:t>
            </a:r>
            <a:r>
              <a:rPr lang="" altLang="en-US">
                <a:sym typeface="+mn-ea"/>
              </a:rPr>
              <a:t>о</a:t>
            </a:r>
            <a:r>
              <a:rPr lang="en-US">
                <a:sym typeface="+mn-ea"/>
              </a:rPr>
              <a:t>нлайн-сервис, позволяющий пользователям Интернета общаться, в дополнение к текстовой переписке, в аудио и видео (посредством веб-камеры) режиме.</a:t>
            </a:r>
            <a:endParaRPr lang="en-US"/>
          </a:p>
          <a:p>
            <a:endParaRPr lang="" altLang="ru-RU"/>
          </a:p>
          <a:p>
            <a:endParaRPr lang=""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 altLang="ru-RU"/>
              <a:t>На данный момент одним из популярных решений создания видео чатов является adobe flash player/</a:t>
            </a:r>
            <a:endParaRPr lang="" altLang="ru-RU"/>
          </a:p>
          <a:p>
            <a:endParaRPr lang="" altLang="ru-RU"/>
          </a:p>
          <a:p>
            <a:r>
              <a:rPr lang="" altLang="ru-RU"/>
              <a:t>Основным недостатком flash-приложений является чрезмерная нагрузка на центральный процессор, Это связано с неэффективностью виртуальной машины Flash Player. Но стоит отметить, что в иногда имеет место тот факт, что flash-приложения недостаточно оптимизированы их разработчиками из-за использования «генераторов» flash-приложений.</a:t>
            </a:r>
            <a:endParaRPr lang="" altLang="ru-RU"/>
          </a:p>
          <a:p>
            <a:endParaRPr lang="" altLang="ru-RU"/>
          </a:p>
          <a:p>
            <a:r>
              <a:rPr lang="" altLang="ru-RU"/>
              <a:t>Так же к недостаткам можно причислить</a:t>
            </a:r>
            <a:endParaRPr lang="" altLang="ru-RU"/>
          </a:p>
          <a:p>
            <a:r>
              <a:rPr lang="" altLang="ru-RU"/>
              <a:t>1) Задержка трафика из-за использования протокола RTMP;</a:t>
            </a:r>
            <a:endParaRPr lang="" altLang="ru-RU"/>
          </a:p>
          <a:p>
            <a:r>
              <a:rPr lang="" altLang="ru-RU"/>
              <a:t>2) Обязательно наличие промежуточного сервера;</a:t>
            </a:r>
            <a:endParaRPr lang="" altLang="ru-RU"/>
          </a:p>
          <a:p>
            <a:r>
              <a:rPr lang="" altLang="ru-RU"/>
              <a:t>3) Закрытые средства разработки и проигрывания.</a:t>
            </a:r>
            <a:endParaRPr lang=""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en-US" altLang="ru-RU"/>
              <a:t>В реализациях Adobe Flash время от времени находят </a:t>
            </a:r>
            <a:r>
              <a:rPr lang="" altLang="en-US"/>
              <a:t>уязвимости</a:t>
            </a:r>
            <a:r>
              <a:rPr lang="en-US" altLang="ru-RU"/>
              <a:t>, позволяющие злоумышленникам производить разнообразные действия с системой. </a:t>
            </a:r>
            <a:endParaRPr lang="en-US" altLang="ru-RU"/>
          </a:p>
          <a:p>
            <a:endParaRPr lang="en-US" altLang="ru-RU"/>
          </a:p>
          <a:p>
            <a:r>
              <a:rPr lang="" altLang="en-US"/>
              <a:t>В</a:t>
            </a:r>
            <a:r>
              <a:rPr lang="en-US" altLang="ru-RU"/>
              <a:t> </a:t>
            </a:r>
            <a:r>
              <a:rPr lang="" altLang="en-US"/>
              <a:t>ноябре </a:t>
            </a:r>
            <a:r>
              <a:rPr lang="en-US" altLang="ru-RU"/>
              <a:t>20</a:t>
            </a:r>
            <a:r>
              <a:rPr lang="" altLang="en-US"/>
              <a:t>16</a:t>
            </a:r>
            <a:r>
              <a:rPr lang="en-US" altLang="ru-RU"/>
              <a:t> года была найдена уязвимость, позволяющая удалённо управлять веб-камерой и микрофоном.</a:t>
            </a:r>
            <a:endParaRPr lang="en-US" altLang="ru-RU"/>
          </a:p>
          <a:p>
            <a:endParaRPr lang="en-US" altLang="ru-RU"/>
          </a:p>
          <a:p>
            <a:r>
              <a:rPr lang="en-US" altLang="ru-RU"/>
              <a:t>В октябре 2015 года в плагине Adobe Flash Player была найдена уязвимость, с помощью которой вредоносное программное обеспечение способно встраиваться в протоколы проигрывателя и проникать на компьютеры жертв. </a:t>
            </a:r>
            <a:endParaRPr lang="en-US" altLang="ru-RU"/>
          </a:p>
          <a:p>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 altLang="ru-RU"/>
              <a:t>А теперь немного подробнее рассмотрим и остановимся на webrtc стандарте для передачи потоковых данных</a:t>
            </a:r>
            <a:endParaRPr lang="" altLang="ru-RU"/>
          </a:p>
          <a:p>
            <a:endParaRPr lang="" altLang="ru-RU"/>
          </a:p>
          <a:p>
            <a:r>
              <a:rPr lang="ru-RU" altLang="en-US">
                <a:sym typeface="+mn-ea"/>
              </a:rPr>
              <a:t>WebRTC - </a:t>
            </a:r>
            <a:r>
              <a:rPr lang="en-US" altLang="ru-RU">
                <a:sym typeface="+mn-ea"/>
              </a:rPr>
              <a:t>стандарт</a:t>
            </a:r>
            <a:r>
              <a:rPr lang="ru-RU" altLang="en-US">
                <a:sym typeface="+mn-ea"/>
              </a:rPr>
              <a:t>, </a:t>
            </a:r>
            <a:r>
              <a:rPr lang="en-US" altLang="ru-RU">
                <a:sym typeface="+mn-ea"/>
              </a:rPr>
              <a:t>позволяющий</a:t>
            </a:r>
            <a:r>
              <a:rPr lang="ru-RU" altLang="en-US">
                <a:sym typeface="+mn-ea"/>
              </a:rPr>
              <a:t>  построить соединение в режиме узел-узел</a:t>
            </a:r>
            <a:r>
              <a:rPr lang="en-US" altLang="ru-RU">
                <a:sym typeface="+mn-ea"/>
              </a:rPr>
              <a:t>, </a:t>
            </a:r>
            <a:r>
              <a:rPr lang="ru-RU" altLang="en-US">
                <a:sym typeface="+mn-ea"/>
              </a:rPr>
              <a:t>захватывать и вещать аудио и видео медиа-потоки, а также передавать между браузерами произвольные данные, без обязательного использования посредников. </a:t>
            </a:r>
            <a:endParaRPr lang="ru-RU" altLang="en-US"/>
          </a:p>
          <a:p>
            <a:endParaRPr lang="" altLang="ru-RU"/>
          </a:p>
          <a:p>
            <a:r>
              <a:rPr lang="" altLang="ru-RU"/>
              <a:t>Webrtc использует уже SRTP (Secure Real-time Transport Protocol) протокол передачи данных, который предназначен для шифрования, установления подлинности сообщения, целостности,</a:t>
            </a:r>
            <a:endParaRPr lang=""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Первый клиент желает совершить звонок второму клиенту. WebRTC дает всю необходимую информацию, чтобы себя обозначить. Но остается открытым вопрос, как одному браузеру найти другой, как эту метаинформацию переслать, как проинициализировать вызов. </a:t>
            </a:r>
            <a:endParaRPr lang="ru-RU" altLang="en-US"/>
          </a:p>
          <a:p>
            <a:endParaRPr lang="ru-RU" altLang="en-US"/>
          </a:p>
          <a:p>
            <a:r>
              <a:rPr lang="ru-RU" altLang="en-US"/>
              <a:t>Первый клиент формирует метаинформацию, и с помощью веб-сокетов или HTTP пересылает ее на сигнальный сервер. </a:t>
            </a:r>
            <a:endParaRPr lang="ru-RU" altLang="en-US"/>
          </a:p>
          <a:p>
            <a:endParaRPr lang="ru-RU" altLang="en-US"/>
          </a:p>
          <a:p>
            <a:r>
              <a:rPr lang="ru-RU" altLang="en-US"/>
              <a:t>Второй клиент берет ее, использует, устанавливает себе, формирует ответ, и с помощью сигнального механизма пересылает ее на сигнальный сервер, тот в свою очередь ретранслирует ее первому клиенту. Таким образом оба клиента в данный момент обладают всей необходимой датой и метаинформацией,  </a:t>
            </a:r>
            <a:endParaRPr lang="ru-RU" altLang="en-US"/>
          </a:p>
          <a:p>
            <a:endParaRPr lang="ru-RU" altLang="en-US"/>
          </a:p>
          <a:p>
            <a:r>
              <a:rPr lang="ru-RU" altLang="en-US"/>
              <a:t>STUN — это клиент-серверный протокол. Клиент может включать в себя реализацию клиента STUN, который отправляет запрос серверу STUN. Затем сервер STUN отправляет клиенту обратно информацию о том, каков внешний адрес маршрутизатора NAT, и какой порт открыт на NAT для приема входящих запросов обратно во внутреннюю сеть.</a:t>
            </a:r>
            <a:endParaRPr lang="ru-RU" altLang="en-US"/>
          </a:p>
          <a:p>
            <a:endParaRPr lang="ru-RU" altLang="en-US"/>
          </a:p>
          <a:p>
            <a:r>
              <a:rPr lang="ru-RU" altLang="en-US"/>
              <a:t>Таким образом, в процессе установки P2P соединения, каждый из клиентов должен сделать по запросу к этому STUN-серверу, чтобы узнать свой IP-адрес</a:t>
            </a:r>
            <a:endParaRPr lang="ru-R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microsoft.com/office/2007/relationships/media" Target="/home/srarikov/&#1042;&#1080;&#1076;&#1077;&#1086;/simplescreenrecorder-2019-11-19_17.38.14.mp4" TargetMode="External"/><Relationship Id="rId1" Type="http://schemas.openxmlformats.org/officeDocument/2006/relationships/video" Target="/home/srarikov/&#1042;&#1080;&#1076;&#1077;&#1086;/simplescreenrecorder-2019-11-19_17.38.14.mp4"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ctrTitle"/>
          </p:nvPr>
        </p:nvSpPr>
        <p:spPr>
          <a:xfrm>
            <a:off x="731520" y="2613660"/>
            <a:ext cx="11268710" cy="1630680"/>
          </a:xfrm>
        </p:spPr>
        <p:txBody>
          <a:bodyPr>
            <a:normAutofit/>
          </a:bodyPr>
          <a:p>
            <a:r>
              <a:rPr lang="en-US" altLang="ru-RU" sz="5000"/>
              <a:t>Разработка защищенного видеочата на основе стандарта </a:t>
            </a:r>
            <a:r>
              <a:rPr lang="" altLang="en-US" sz="5000"/>
              <a:t>w</a:t>
            </a:r>
            <a:r>
              <a:rPr lang="en-US" altLang="ru-RU" sz="5000"/>
              <a:t>ebRTC</a:t>
            </a:r>
            <a:endParaRPr lang="en-US" altLang="ru-RU" sz="5000"/>
          </a:p>
        </p:txBody>
      </p:sp>
      <p:sp>
        <p:nvSpPr>
          <p:cNvPr id="3" name="Подзаголовок 2"/>
          <p:cNvSpPr>
            <a:spLocks noGrp="1"/>
          </p:cNvSpPr>
          <p:nvPr>
            <p:ph type="subTitle" idx="1"/>
          </p:nvPr>
        </p:nvSpPr>
        <p:spPr>
          <a:xfrm>
            <a:off x="731520" y="4800600"/>
            <a:ext cx="5231765" cy="1655445"/>
          </a:xfrm>
        </p:spPr>
        <p:txBody>
          <a:bodyPr>
            <a:normAutofit lnSpcReduction="10000"/>
          </a:bodyPr>
          <a:p>
            <a:pPr algn="l"/>
            <a:r>
              <a:rPr lang="" altLang="en-US"/>
              <a:t>Научный руководитель</a:t>
            </a:r>
            <a:endParaRPr lang="" altLang="en-US"/>
          </a:p>
          <a:p>
            <a:pPr algn="l"/>
            <a:r>
              <a:rPr lang="" altLang="en-US"/>
              <a:t>к.т.н. , доцент</a:t>
            </a:r>
            <a:endParaRPr lang="" altLang="en-US"/>
          </a:p>
          <a:p>
            <a:pPr algn="l"/>
            <a:r>
              <a:rPr lang="" altLang="en-US"/>
              <a:t>Ревякина Елена Александровна</a:t>
            </a:r>
            <a:endParaRPr lang="" altLang="en-US"/>
          </a:p>
        </p:txBody>
      </p:sp>
      <p:sp>
        <p:nvSpPr>
          <p:cNvPr id="4" name="Текстовое поле 3"/>
          <p:cNvSpPr txBox="1"/>
          <p:nvPr/>
        </p:nvSpPr>
        <p:spPr>
          <a:xfrm>
            <a:off x="5963285" y="4800600"/>
            <a:ext cx="5357495" cy="1198880"/>
          </a:xfrm>
          <a:prstGeom prst="rect">
            <a:avLst/>
          </a:prstGeom>
          <a:noFill/>
        </p:spPr>
        <p:txBody>
          <a:bodyPr wrap="square" rtlCol="0" anchor="t">
            <a:spAutoFit/>
          </a:bodyPr>
          <a:p>
            <a:pPr algn="r"/>
            <a:r>
              <a:rPr lang="" altLang="en-US" sz="2400">
                <a:sym typeface="+mn-ea"/>
              </a:rPr>
              <a:t>Выполнил</a:t>
            </a:r>
            <a:endParaRPr lang="" altLang="en-US" sz="2400">
              <a:sym typeface="+mn-ea"/>
            </a:endParaRPr>
          </a:p>
          <a:p>
            <a:pPr algn="r"/>
            <a:r>
              <a:rPr lang="" altLang="en-US" sz="2400">
                <a:sym typeface="+mn-ea"/>
              </a:rPr>
              <a:t>студент группы ВКБ62</a:t>
            </a:r>
            <a:endParaRPr lang="en-US" altLang="en-US" sz="2400"/>
          </a:p>
          <a:p>
            <a:pPr algn="r"/>
            <a:r>
              <a:rPr lang="" altLang="en-US" sz="2400">
                <a:sym typeface="+mn-ea"/>
              </a:rPr>
              <a:t>Стариков Владислав Эдуардович</a:t>
            </a:r>
            <a:endParaRPr lang="" altLang="en-US" sz="2400">
              <a:sym typeface="+mn-ea"/>
            </a:endParaRPr>
          </a:p>
        </p:txBody>
      </p:sp>
      <p:sp>
        <p:nvSpPr>
          <p:cNvPr id="5" name="TextBox 3"/>
          <p:cNvSpPr txBox="1"/>
          <p:nvPr/>
        </p:nvSpPr>
        <p:spPr>
          <a:xfrm>
            <a:off x="30760" y="390238"/>
            <a:ext cx="12130480" cy="1569660"/>
          </a:xfrm>
          <a:prstGeom prst="rect">
            <a:avLst/>
          </a:prstGeom>
          <a:noFill/>
        </p:spPr>
        <p:txBody>
          <a:bodyPr wrap="square" rtlCol="0">
            <a:spAutoFit/>
          </a:bodyPr>
          <a:p>
            <a:pPr algn="ctr"/>
            <a:endParaRPr lang="ru-RU" dirty="0"/>
          </a:p>
          <a:p>
            <a:pPr algn="ctr"/>
            <a:endParaRPr lang="ru-RU" dirty="0"/>
          </a:p>
          <a:p>
            <a:pPr algn="ctr"/>
            <a:endParaRPr lang="ru-RU" dirty="0"/>
          </a:p>
          <a:p>
            <a:pPr algn="ctr"/>
            <a:r>
              <a:rPr lang="ru-RU" sz="1400" dirty="0"/>
              <a:t>МИНИСТЕРСТВО НАУКИ И ВЫСШЕГО ОБРАЗОВАНИЯ РОССИЙСКОЙ ФЕДЕРАЦИИ</a:t>
            </a:r>
            <a:endParaRPr lang="ru-RU" sz="1400" dirty="0"/>
          </a:p>
          <a:p>
            <a:pPr algn="ctr"/>
            <a:r>
              <a:rPr lang="ru-RU" sz="1400" dirty="0"/>
              <a:t>ФЕДЕРАЛЬНОЕ ГОСУДАРСТВЕННОЕ БЮДЖЕТНОЕ ОБРАЗОВАТЕЛЬНОЕ УЧРЕЖДЕНИЕ </a:t>
            </a:r>
            <a:endParaRPr lang="ru-RU" sz="1400" dirty="0"/>
          </a:p>
          <a:p>
            <a:pPr algn="ctr"/>
            <a:r>
              <a:rPr lang="ru-RU" sz="1400" dirty="0"/>
              <a:t>ВЫСШЕГО ОБРАЗОВАНИЯ «ДОНСКОЙ ГОСУДАРСТВЕННЫЙ ТЕХНИЧЕСКИЙ УНИВЕРСИТЕТ» (ДГТУ)</a:t>
            </a:r>
            <a:endParaRPr lang="ru-RU" sz="1400" dirty="0"/>
          </a:p>
        </p:txBody>
      </p:sp>
      <p:pic>
        <p:nvPicPr>
          <p:cNvPr id="6" name="Рисунок 4"/>
          <p:cNvPicPr/>
          <p:nvPr/>
        </p:nvPicPr>
        <p:blipFill>
          <a:blip r:embed="rId1" cstate="print"/>
          <a:srcRect/>
          <a:stretch>
            <a:fillRect/>
          </a:stretch>
        </p:blipFill>
        <p:spPr bwMode="auto">
          <a:xfrm>
            <a:off x="5618637" y="194023"/>
            <a:ext cx="954505" cy="8396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2766060"/>
            <a:ext cx="10515600" cy="1325563"/>
          </a:xfrm>
        </p:spPr>
        <p:txBody>
          <a:bodyPr/>
          <a:p>
            <a:r>
              <a:rPr lang="" altLang="en-US"/>
              <a:t>Реализация видео чата</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Интерфейс приложения</a:t>
            </a:r>
            <a:endParaRPr lang="en-US" altLang="en-US"/>
          </a:p>
        </p:txBody>
      </p:sp>
      <p:pic>
        <p:nvPicPr>
          <p:cNvPr id="6" name="Замещающее содержимое 5"/>
          <p:cNvPicPr>
            <a:picLocks noChangeAspect="1"/>
          </p:cNvPicPr>
          <p:nvPr>
            <p:ph idx="1"/>
          </p:nvPr>
        </p:nvPicPr>
        <p:blipFill>
          <a:blip r:embed="rId1"/>
          <a:stretch>
            <a:fillRect/>
          </a:stretch>
        </p:blipFill>
        <p:spPr>
          <a:xfrm>
            <a:off x="1198880" y="2051685"/>
            <a:ext cx="10100310" cy="4021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 altLang="en-US"/>
              <a:t>Демонстрация работы программы</a:t>
            </a:r>
            <a:endParaRPr lang="" altLang="en-US"/>
          </a:p>
        </p:txBody>
      </p:sp>
      <p:pic>
        <p:nvPicPr>
          <p:cNvPr id="4" name="Изображение 3"/>
          <p:cNvPicPr>
            <a:picLocks noChangeAspect="1"/>
          </p:cNvPicPr>
          <p:nvPr>
            <p:ph idx="1"/>
          </p:nvPr>
        </p:nvPicPr>
        <p:blipFill>
          <a:blip r:embed="rId1"/>
          <a:stretch>
            <a:fillRect/>
          </a:stretch>
        </p:blipFill>
        <p:spPr>
          <a:xfrm>
            <a:off x="3339465" y="2032635"/>
            <a:ext cx="4958080" cy="4351655"/>
          </a:xfrm>
          <a:prstGeom prst="rect">
            <a:avLst/>
          </a:prstGeom>
          <a:noFill/>
          <a:ln>
            <a:noFill/>
          </a:ln>
        </p:spPr>
      </p:pic>
      <p:pic>
        <p:nvPicPr>
          <p:cNvPr id="6" name="Изображение 5"/>
          <p:cNvPicPr>
            <a:picLocks noChangeAspect="1"/>
          </p:cNvPicPr>
          <p:nvPr/>
        </p:nvPicPr>
        <p:blipFill>
          <a:blip r:embed="rId2"/>
          <a:stretch>
            <a:fillRect/>
          </a:stretch>
        </p:blipFill>
        <p:spPr>
          <a:xfrm>
            <a:off x="1898650" y="1691005"/>
            <a:ext cx="8394700" cy="4650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sym typeface="+mn-ea"/>
              </a:rPr>
              <a:t>Демонстрация работы программы</a:t>
            </a:r>
            <a:endParaRPr lang="en-US" altLang="en-US"/>
          </a:p>
        </p:txBody>
      </p:sp>
      <p:pic>
        <p:nvPicPr>
          <p:cNvPr id="5" name="Замещающее содержимое 4"/>
          <p:cNvPicPr>
            <a:picLocks noChangeAspect="1"/>
          </p:cNvPicPr>
          <p:nvPr>
            <p:ph idx="1"/>
          </p:nvPr>
        </p:nvPicPr>
        <p:blipFill>
          <a:blip r:embed="rId1"/>
          <a:stretch>
            <a:fillRect/>
          </a:stretch>
        </p:blipFill>
        <p:spPr>
          <a:xfrm>
            <a:off x="2172970" y="1825625"/>
            <a:ext cx="784479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sym typeface="+mn-ea"/>
              </a:rPr>
              <a:t>Демонстрация работы программы</a:t>
            </a:r>
            <a:endParaRPr lang="en-US" altLang="en-US"/>
          </a:p>
        </p:txBody>
      </p:sp>
      <p:pic>
        <p:nvPicPr>
          <p:cNvPr id="7" name="simplescreenrecorder-2019-11-19_17.38.14">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2325992" y="1844675"/>
            <a:ext cx="7540017" cy="4351338"/>
          </a:xfrm>
          <a:prstGeom prst="rect">
            <a:avLst/>
          </a:prstGeom>
        </p:spPr>
      </p:pic>
      <p:sp>
        <p:nvSpPr>
          <p:cNvPr id="8" name="Прямоугольник 7"/>
          <p:cNvSpPr/>
          <p:nvPr/>
        </p:nvSpPr>
        <p:spPr>
          <a:xfrm>
            <a:off x="9723120" y="1651635"/>
            <a:ext cx="937895" cy="4738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 altLang="en-US"/>
              <a:t>Реализованные функции программы</a:t>
            </a:r>
            <a:endParaRPr lang="" altLang="en-US"/>
          </a:p>
        </p:txBody>
      </p:sp>
      <p:pic>
        <p:nvPicPr>
          <p:cNvPr id="48" name="Изображение 16"/>
          <p:cNvPicPr>
            <a:picLocks noChangeAspect="1"/>
          </p:cNvPicPr>
          <p:nvPr>
            <p:ph idx="1"/>
          </p:nvPr>
        </p:nvPicPr>
        <p:blipFill>
          <a:blip r:embed="rId1"/>
          <a:stretch>
            <a:fillRect/>
          </a:stretch>
        </p:blipFill>
        <p:spPr>
          <a:xfrm>
            <a:off x="6910070" y="1564005"/>
            <a:ext cx="4267200" cy="2849245"/>
          </a:xfrm>
          <a:prstGeom prst="rect">
            <a:avLst/>
          </a:prstGeom>
          <a:noFill/>
          <a:ln>
            <a:noFill/>
          </a:ln>
        </p:spPr>
      </p:pic>
      <p:sp>
        <p:nvSpPr>
          <p:cNvPr id="6" name="Текстовое поле 5"/>
          <p:cNvSpPr txBox="1"/>
          <p:nvPr/>
        </p:nvSpPr>
        <p:spPr>
          <a:xfrm>
            <a:off x="7310120" y="4413250"/>
            <a:ext cx="2943225" cy="368300"/>
          </a:xfrm>
          <a:prstGeom prst="rect">
            <a:avLst/>
          </a:prstGeom>
          <a:noFill/>
        </p:spPr>
        <p:txBody>
          <a:bodyPr wrap="none" rtlCol="0" anchor="t">
            <a:spAutoFit/>
          </a:bodyPr>
          <a:p>
            <a:r>
              <a:rPr lang="en-US" altLang="en-US">
                <a:sym typeface="+mn-ea"/>
              </a:rPr>
              <a:t>Создание и установка SDP</a:t>
            </a:r>
            <a:endParaRPr lang="ru-RU" altLang="en-US"/>
          </a:p>
        </p:txBody>
      </p:sp>
      <p:pic>
        <p:nvPicPr>
          <p:cNvPr id="12" name="Изображение 15"/>
          <p:cNvPicPr>
            <a:picLocks noChangeAspect="1"/>
          </p:cNvPicPr>
          <p:nvPr/>
        </p:nvPicPr>
        <p:blipFill>
          <a:blip r:embed="rId2"/>
          <a:stretch>
            <a:fillRect/>
          </a:stretch>
        </p:blipFill>
        <p:spPr>
          <a:xfrm>
            <a:off x="838200" y="1564005"/>
            <a:ext cx="5503545" cy="3679190"/>
          </a:xfrm>
          <a:prstGeom prst="rect">
            <a:avLst/>
          </a:prstGeom>
          <a:noFill/>
          <a:ln>
            <a:noFill/>
          </a:ln>
        </p:spPr>
      </p:pic>
      <p:sp>
        <p:nvSpPr>
          <p:cNvPr id="13" name="Текстовое поле 12"/>
          <p:cNvSpPr txBox="1"/>
          <p:nvPr/>
        </p:nvSpPr>
        <p:spPr>
          <a:xfrm>
            <a:off x="2009140" y="5243195"/>
            <a:ext cx="2961005" cy="368300"/>
          </a:xfrm>
          <a:prstGeom prst="rect">
            <a:avLst/>
          </a:prstGeom>
          <a:noFill/>
        </p:spPr>
        <p:txBody>
          <a:bodyPr wrap="square" rtlCol="0" anchor="t">
            <a:spAutoFit/>
          </a:bodyPr>
          <a:p>
            <a:r>
              <a:rPr lang="en-US" altLang="en-US">
                <a:sym typeface="+mn-ea"/>
              </a:rPr>
              <a:t>Создание p2p соединения</a:t>
            </a:r>
            <a:endParaRPr lang="ru-R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en-US" altLang="en-US">
                <a:sym typeface="+mn-ea"/>
              </a:rPr>
              <a:t>Реализованные функции программы</a:t>
            </a:r>
            <a:endParaRPr lang="" altLang="en-US"/>
          </a:p>
        </p:txBody>
      </p:sp>
      <p:pic>
        <p:nvPicPr>
          <p:cNvPr id="7" name="Изображение 18"/>
          <p:cNvPicPr>
            <a:picLocks noChangeAspect="1"/>
          </p:cNvPicPr>
          <p:nvPr/>
        </p:nvPicPr>
        <p:blipFill>
          <a:blip r:embed="rId1"/>
          <a:stretch>
            <a:fillRect/>
          </a:stretch>
        </p:blipFill>
        <p:spPr>
          <a:xfrm>
            <a:off x="582295" y="1691005"/>
            <a:ext cx="4846955" cy="1179195"/>
          </a:xfrm>
          <a:prstGeom prst="rect">
            <a:avLst/>
          </a:prstGeom>
          <a:noFill/>
          <a:ln>
            <a:noFill/>
          </a:ln>
        </p:spPr>
      </p:pic>
      <p:sp>
        <p:nvSpPr>
          <p:cNvPr id="8" name="Текстовое поле 7"/>
          <p:cNvSpPr txBox="1"/>
          <p:nvPr/>
        </p:nvSpPr>
        <p:spPr>
          <a:xfrm>
            <a:off x="848360" y="3034665"/>
            <a:ext cx="4064000" cy="368300"/>
          </a:xfrm>
          <a:prstGeom prst="rect">
            <a:avLst/>
          </a:prstGeom>
          <a:noFill/>
        </p:spPr>
        <p:txBody>
          <a:bodyPr wrap="none" rtlCol="0" anchor="t">
            <a:spAutoFit/>
          </a:bodyPr>
          <a:p>
            <a:r>
              <a:rPr lang="en-US" altLang="en-US">
                <a:sym typeface="+mn-ea"/>
              </a:rPr>
              <a:t>Создание </a:t>
            </a:r>
            <a:r>
              <a:rPr lang="" altLang="en-US">
                <a:sym typeface="+mn-ea"/>
              </a:rPr>
              <a:t>потока</a:t>
            </a:r>
            <a:r>
              <a:rPr lang="en-US" altLang="en-US">
                <a:sym typeface="+mn-ea"/>
              </a:rPr>
              <a:t> и подписка на </a:t>
            </a:r>
            <a:r>
              <a:rPr lang="" altLang="en-US">
                <a:sym typeface="+mn-ea"/>
              </a:rPr>
              <a:t>него</a:t>
            </a:r>
            <a:endParaRPr lang="" altLang="en-US">
              <a:sym typeface="+mn-ea"/>
            </a:endParaRPr>
          </a:p>
        </p:txBody>
      </p:sp>
      <p:pic>
        <p:nvPicPr>
          <p:cNvPr id="43" name="Изображение 13"/>
          <p:cNvPicPr>
            <a:picLocks noChangeAspect="1"/>
          </p:cNvPicPr>
          <p:nvPr/>
        </p:nvPicPr>
        <p:blipFill>
          <a:blip r:embed="rId2"/>
          <a:stretch>
            <a:fillRect/>
          </a:stretch>
        </p:blipFill>
        <p:spPr>
          <a:xfrm>
            <a:off x="838200" y="4521200"/>
            <a:ext cx="8696325" cy="1561465"/>
          </a:xfrm>
          <a:prstGeom prst="rect">
            <a:avLst/>
          </a:prstGeom>
          <a:noFill/>
          <a:ln>
            <a:noFill/>
          </a:ln>
        </p:spPr>
      </p:pic>
      <p:sp>
        <p:nvSpPr>
          <p:cNvPr id="11" name="Текстовое поле 10"/>
          <p:cNvSpPr txBox="1"/>
          <p:nvPr/>
        </p:nvSpPr>
        <p:spPr>
          <a:xfrm>
            <a:off x="838200" y="6082665"/>
            <a:ext cx="6441440" cy="368300"/>
          </a:xfrm>
          <a:prstGeom prst="rect">
            <a:avLst/>
          </a:prstGeom>
          <a:noFill/>
        </p:spPr>
        <p:txBody>
          <a:bodyPr wrap="none" rtlCol="0" anchor="t">
            <a:spAutoFit/>
          </a:bodyPr>
          <a:p>
            <a:r>
              <a:rPr lang="" altLang="en-US">
                <a:sym typeface="+mn-ea"/>
              </a:rPr>
              <a:t>Получение информации о медиаустройствах пользователя</a:t>
            </a:r>
            <a:endParaRPr lang=""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Безопасность	</a:t>
            </a:r>
            <a:endParaRPr lang="en-US" altLang="en-US"/>
          </a:p>
        </p:txBody>
      </p:sp>
      <p:sp>
        <p:nvSpPr>
          <p:cNvPr id="3" name="Замещающее содержимое 2"/>
          <p:cNvSpPr/>
          <p:nvPr>
            <p:ph idx="1"/>
          </p:nvPr>
        </p:nvSpPr>
        <p:spPr/>
        <p:txBody>
          <a:bodyPr/>
          <a:p>
            <a:pPr>
              <a:lnSpc>
                <a:spcPct val="150000"/>
              </a:lnSpc>
            </a:pPr>
            <a:r>
              <a:rPr lang="en-US" altLang="ru-RU">
                <a:solidFill>
                  <a:schemeClr val="tx1"/>
                </a:solidFill>
              </a:rPr>
              <a:t>Работает только по HTTPS</a:t>
            </a:r>
            <a:endParaRPr lang="en-US" altLang="ru-RU">
              <a:solidFill>
                <a:schemeClr val="tx1"/>
              </a:solidFill>
            </a:endParaRPr>
          </a:p>
          <a:p>
            <a:pPr>
              <a:lnSpc>
                <a:spcPct val="150000"/>
              </a:lnSpc>
            </a:pPr>
            <a:r>
              <a:rPr lang="en-US" altLang="ru-RU">
                <a:solidFill>
                  <a:schemeClr val="tx1"/>
                </a:solidFill>
              </a:rPr>
              <a:t>Медиа потоки шифруются (DTLS и SRTP)</a:t>
            </a:r>
            <a:endParaRPr lang="en-US" altLang="ru-RU">
              <a:solidFill>
                <a:schemeClr val="tx1"/>
              </a:solidFill>
            </a:endParaRPr>
          </a:p>
          <a:p>
            <a:pPr>
              <a:lnSpc>
                <a:spcPct val="150000"/>
              </a:lnSpc>
            </a:pPr>
            <a:r>
              <a:rPr lang="en-US" altLang="ru-RU">
                <a:solidFill>
                  <a:schemeClr val="tx1"/>
                </a:solidFill>
              </a:rPr>
              <a:t>Технология не требует установки плагинов</a:t>
            </a:r>
            <a:endParaRPr lang="en-US" altLang="ru-RU">
              <a:solidFill>
                <a:schemeClr val="tx1"/>
              </a:solidFill>
            </a:endParaRPr>
          </a:p>
          <a:p>
            <a:pPr>
              <a:lnSpc>
                <a:spcPct val="150000"/>
              </a:lnSpc>
            </a:pPr>
            <a:r>
              <a:rPr lang="en-US" altLang="ru-RU">
                <a:solidFill>
                  <a:schemeClr val="tx1"/>
                </a:solidFill>
              </a:rPr>
              <a:t>Не получится сделать шпионское приложение</a:t>
            </a:r>
            <a:endParaRPr lang="en-US" altLang="ru-RU">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Требования при работе с ПО</a:t>
            </a:r>
            <a:endParaRPr lang="en-US" altLang="en-US"/>
          </a:p>
        </p:txBody>
      </p:sp>
      <p:sp>
        <p:nvSpPr>
          <p:cNvPr id="7" name="Замещающее содержимое 6"/>
          <p:cNvSpPr/>
          <p:nvPr>
            <p:ph idx="1"/>
          </p:nvPr>
        </p:nvSpPr>
        <p:spPr/>
        <p:txBody>
          <a:bodyPr/>
          <a:p>
            <a:pPr marL="0" indent="0">
              <a:lnSpc>
                <a:spcPct val="150000"/>
              </a:lnSpc>
              <a:buNone/>
            </a:pPr>
            <a:r>
              <a:rPr lang="en-US" altLang="en-US"/>
              <a:t>Для пользования продуктом необходимо лишь установить браузер и иметь сетевое соединение.</a:t>
            </a:r>
            <a:endParaRPr lang="en-US" altLang="en-US"/>
          </a:p>
          <a:p>
            <a:pPr marL="0" indent="0">
              <a:lnSpc>
                <a:spcPct val="150000"/>
              </a:lnSpc>
              <a:buNone/>
            </a:pPr>
            <a:endParaRPr lang="en-US" altLang="en-US"/>
          </a:p>
          <a:p>
            <a:pPr marL="0" indent="0">
              <a:lnSpc>
                <a:spcPct val="150000"/>
              </a:lnSpc>
              <a:buNone/>
            </a:pPr>
            <a:r>
              <a:rPr lang="en-US" altLang="en-US"/>
              <a:t>Поддержка в браузерах:</a:t>
            </a:r>
            <a:endParaRPr lang="en-US" altLang="en-US"/>
          </a:p>
          <a:p>
            <a:pPr marL="0" indent="0">
              <a:lnSpc>
                <a:spcPct val="150000"/>
              </a:lnSpc>
              <a:buNone/>
            </a:pPr>
            <a:endParaRPr lang="en-US" altLang="en-US"/>
          </a:p>
        </p:txBody>
      </p:sp>
      <p:graphicFrame>
        <p:nvGraphicFramePr>
          <p:cNvPr id="4" name="Таблица 3"/>
          <p:cNvGraphicFramePr/>
          <p:nvPr/>
        </p:nvGraphicFramePr>
        <p:xfrm>
          <a:off x="838200" y="5194300"/>
          <a:ext cx="10515600" cy="1243330"/>
        </p:xfrm>
        <a:graphic>
          <a:graphicData uri="http://schemas.openxmlformats.org/drawingml/2006/table">
            <a:tbl>
              <a:tblPr firstRow="1" bandRow="1">
                <a:effectLst>
                  <a:outerShdw blurRad="114300" dist="25400" dir="5340000" algn="tl" rotWithShape="0">
                    <a:prstClr val="black">
                      <a:alpha val="29000"/>
                    </a:prstClr>
                  </a:outerShdw>
                </a:effectLst>
                <a:tableStyleId>{5C22544A-7EE6-4342-B048-85BDC9FD1C3A}</a:tableStyleId>
              </a:tblPr>
              <a:tblGrid>
                <a:gridCol w="2628900"/>
                <a:gridCol w="2628900"/>
                <a:gridCol w="2628900"/>
                <a:gridCol w="2628900"/>
              </a:tblGrid>
              <a:tr h="621665">
                <a:tc>
                  <a:txBody>
                    <a:bodyPr/>
                    <a:p>
                      <a:pPr>
                        <a:buNone/>
                      </a:pPr>
                      <a:r>
                        <a:rPr lang="en-US" altLang="ru-RU" sz="2500">
                          <a:solidFill>
                            <a:schemeClr val="tx1"/>
                          </a:solidFill>
                        </a:rPr>
                        <a:t>Chrome</a:t>
                      </a:r>
                      <a:endParaRPr lang="en-US" altLang="ru-RU" sz="2500">
                        <a:solidFill>
                          <a:schemeClr val="tx1"/>
                        </a:solidFill>
                      </a:endParaRPr>
                    </a:p>
                  </a:txBody>
                  <a:tcPr>
                    <a:noFill/>
                  </a:tcPr>
                </a:tc>
                <a:tc>
                  <a:txBody>
                    <a:bodyPr/>
                    <a:p>
                      <a:pPr>
                        <a:buNone/>
                      </a:pPr>
                      <a:r>
                        <a:rPr lang="en-US" altLang="ru-RU" sz="2500">
                          <a:solidFill>
                            <a:schemeClr val="tx1"/>
                          </a:solidFill>
                        </a:rPr>
                        <a:t>Safari</a:t>
                      </a:r>
                      <a:endParaRPr lang="en-US" altLang="ru-RU" sz="2500">
                        <a:solidFill>
                          <a:schemeClr val="tx1"/>
                        </a:solidFill>
                      </a:endParaRPr>
                    </a:p>
                  </a:txBody>
                  <a:tcPr>
                    <a:noFill/>
                  </a:tcPr>
                </a:tc>
                <a:tc>
                  <a:txBody>
                    <a:bodyPr/>
                    <a:p>
                      <a:pPr>
                        <a:buNone/>
                      </a:pPr>
                      <a:r>
                        <a:rPr lang="en-US" altLang="ru-RU" sz="2500">
                          <a:solidFill>
                            <a:schemeClr val="tx1"/>
                          </a:solidFill>
                        </a:rPr>
                        <a:t>Firefox</a:t>
                      </a:r>
                      <a:endParaRPr lang="en-US" altLang="ru-RU" sz="2500">
                        <a:solidFill>
                          <a:schemeClr val="tx1"/>
                        </a:solidFill>
                      </a:endParaRPr>
                    </a:p>
                  </a:txBody>
                  <a:tcPr>
                    <a:noFill/>
                  </a:tcPr>
                </a:tc>
                <a:tc>
                  <a:txBody>
                    <a:bodyPr/>
                    <a:p>
                      <a:pPr>
                        <a:buNone/>
                      </a:pPr>
                      <a:r>
                        <a:rPr lang="en-US" altLang="ru-RU" sz="2500">
                          <a:solidFill>
                            <a:schemeClr val="tx1"/>
                          </a:solidFill>
                        </a:rPr>
                        <a:t>Opera</a:t>
                      </a:r>
                      <a:endParaRPr lang="en-US" altLang="ru-RU" sz="2500">
                        <a:solidFill>
                          <a:schemeClr val="tx1"/>
                        </a:solidFill>
                      </a:endParaRPr>
                    </a:p>
                  </a:txBody>
                  <a:tcPr>
                    <a:noFill/>
                  </a:tcPr>
                </a:tc>
              </a:tr>
              <a:tr h="621665">
                <a:tc>
                  <a:txBody>
                    <a:bodyPr/>
                    <a:p>
                      <a:pPr>
                        <a:buNone/>
                      </a:pPr>
                      <a:r>
                        <a:rPr lang="en-US" altLang="ru-RU" sz="2500">
                          <a:solidFill>
                            <a:schemeClr val="tx1"/>
                          </a:solidFill>
                        </a:rPr>
                        <a:t>23+</a:t>
                      </a:r>
                      <a:endParaRPr lang="en-US" altLang="ru-RU" sz="2500">
                        <a:solidFill>
                          <a:schemeClr val="tx1"/>
                        </a:solidFill>
                      </a:endParaRPr>
                    </a:p>
                  </a:txBody>
                  <a:tcPr>
                    <a:noFill/>
                  </a:tcPr>
                </a:tc>
                <a:tc>
                  <a:txBody>
                    <a:bodyPr/>
                    <a:p>
                      <a:pPr>
                        <a:buNone/>
                      </a:pPr>
                      <a:r>
                        <a:rPr lang="en-US" altLang="ru-RU" sz="2500">
                          <a:solidFill>
                            <a:schemeClr val="tx1"/>
                          </a:solidFill>
                        </a:rPr>
                        <a:t>11+</a:t>
                      </a:r>
                      <a:endParaRPr lang="en-US" altLang="ru-RU" sz="2500">
                        <a:solidFill>
                          <a:schemeClr val="tx1"/>
                        </a:solidFill>
                      </a:endParaRPr>
                    </a:p>
                  </a:txBody>
                  <a:tcPr>
                    <a:noFill/>
                  </a:tcPr>
                </a:tc>
                <a:tc>
                  <a:txBody>
                    <a:bodyPr/>
                    <a:p>
                      <a:pPr>
                        <a:buNone/>
                      </a:pPr>
                      <a:r>
                        <a:rPr lang="en-US" altLang="ru-RU" sz="2500">
                          <a:solidFill>
                            <a:schemeClr val="tx1"/>
                          </a:solidFill>
                        </a:rPr>
                        <a:t>38+</a:t>
                      </a:r>
                      <a:endParaRPr lang="en-US" altLang="ru-RU" sz="2500">
                        <a:solidFill>
                          <a:schemeClr val="tx1"/>
                        </a:solidFill>
                      </a:endParaRPr>
                    </a:p>
                  </a:txBody>
                  <a:tcPr>
                    <a:noFill/>
                  </a:tcPr>
                </a:tc>
                <a:tc>
                  <a:txBody>
                    <a:bodyPr/>
                    <a:p>
                      <a:pPr>
                        <a:buNone/>
                      </a:pPr>
                      <a:r>
                        <a:rPr lang="en-US" altLang="ru-RU" sz="2500">
                          <a:solidFill>
                            <a:schemeClr val="tx1"/>
                          </a:solidFill>
                        </a:rPr>
                        <a:t>12+</a:t>
                      </a:r>
                      <a:endParaRPr lang="en-US" altLang="ru-RU" sz="2500">
                        <a:solidFill>
                          <a:schemeClr val="tx1"/>
                        </a:solidFill>
                      </a:endParaRPr>
                    </a:p>
                  </a:txBody>
                  <a:tcP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en-US" altLang="en-US"/>
              <a:t>Сравнение приложения с популярными сервисами</a:t>
            </a:r>
            <a:endParaRPr lang="en-US" altLang="en-US"/>
          </a:p>
        </p:txBody>
      </p:sp>
      <p:graphicFrame>
        <p:nvGraphicFramePr>
          <p:cNvPr id="6" name="Замещающее содержимое 5"/>
          <p:cNvGraphicFramePr/>
          <p:nvPr>
            <p:ph idx="1"/>
          </p:nvPr>
        </p:nvGraphicFramePr>
        <p:xfrm>
          <a:off x="838200" y="1825625"/>
          <a:ext cx="10515600" cy="4084320"/>
        </p:xfrm>
        <a:graphic>
          <a:graphicData uri="http://schemas.openxmlformats.org/drawingml/2006/table">
            <a:tbl>
              <a:tblPr firstRow="1" bandRow="1">
                <a:tableStyleId>{5C22544A-7EE6-4342-B048-85BDC9FD1C3A}</a:tableStyleId>
              </a:tblPr>
              <a:tblGrid>
                <a:gridCol w="2908300"/>
                <a:gridCol w="2645410"/>
                <a:gridCol w="2415540"/>
                <a:gridCol w="2546350"/>
              </a:tblGrid>
              <a:tr h="510540">
                <a:tc>
                  <a:txBody>
                    <a:bodyPr/>
                    <a:p>
                      <a:pPr indent="0" algn="ctr">
                        <a:lnSpc>
                          <a:spcPct val="190000"/>
                        </a:lnSpc>
                        <a:buNone/>
                      </a:pPr>
                      <a:r>
                        <a:rPr lang="en-US" sz="1600" b="0">
                          <a:latin typeface="Times New Roman" panose="02020603050405020304" charset="0"/>
                          <a:cs typeface="Times New Roman" panose="02020603050405020304" charset="0"/>
                        </a:rPr>
                        <a:t>Критерии</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Видео чат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Skype</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Google Hangouts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Задержка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0.</a:t>
                      </a:r>
                      <a:r>
                        <a:rPr lang="" altLang="en-US" sz="1600" b="0">
                          <a:latin typeface="Times New Roman" panose="02020603050405020304" charset="0"/>
                          <a:cs typeface="Times New Roman" panose="02020603050405020304" charset="0"/>
                        </a:rPr>
                        <a:t>4</a:t>
                      </a:r>
                      <a:r>
                        <a:rPr lang="en-US" sz="1600" b="0">
                          <a:latin typeface="Times New Roman" panose="02020603050405020304" charset="0"/>
                          <a:cs typeface="Times New Roman" panose="02020603050405020304" charset="0"/>
                        </a:rPr>
                        <a:t>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1.4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1.05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Максимальное качество</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720р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1080р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1080р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Максимальная частота кадров</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Аудиокодек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 OPUS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AVC</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AVC</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Видеокодек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 VP8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H.264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H.264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Необходимость регистрации</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Необходимость установки ПО</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Цель </a:t>
            </a:r>
            <a:r>
              <a:rPr lang="" altLang="en-US"/>
              <a:t>работы</a:t>
            </a:r>
            <a:endParaRPr lang="" altLang="en-US"/>
          </a:p>
        </p:txBody>
      </p:sp>
      <p:sp>
        <p:nvSpPr>
          <p:cNvPr id="3" name="Замещающее содержимое 2"/>
          <p:cNvSpPr>
            <a:spLocks noGrp="1"/>
          </p:cNvSpPr>
          <p:nvPr>
            <p:ph idx="1"/>
          </p:nvPr>
        </p:nvSpPr>
        <p:spPr/>
        <p:txBody>
          <a:bodyPr>
            <a:normAutofit/>
          </a:bodyPr>
          <a:p>
            <a:pPr marL="0" indent="0">
              <a:lnSpc>
                <a:spcPct val="150000"/>
              </a:lnSpc>
              <a:buNone/>
            </a:pPr>
            <a:r>
              <a:rPr lang="" altLang="en-US" sz="2500"/>
              <a:t>С</a:t>
            </a:r>
            <a:r>
              <a:rPr lang="en-US" altLang="ru-RU" sz="2500"/>
              <a:t>оздание </a:t>
            </a:r>
            <a:r>
              <a:rPr lang="" altLang="en-US" sz="2500"/>
              <a:t>видео чата </a:t>
            </a:r>
            <a:r>
              <a:rPr lang="en-US" altLang="ru-RU" sz="2500"/>
              <a:t>на основ</a:t>
            </a:r>
            <a:r>
              <a:rPr lang="" altLang="en-US" sz="2500"/>
              <a:t>е</a:t>
            </a:r>
            <a:r>
              <a:rPr lang="en-US" altLang="ru-RU" sz="2500"/>
              <a:t> </a:t>
            </a:r>
            <a:r>
              <a:rPr lang="en-US" altLang="ru-RU" sz="2500">
                <a:sym typeface="+mn-ea"/>
              </a:rPr>
              <a:t>webRTC стандарта </a:t>
            </a:r>
            <a:r>
              <a:rPr lang="en-US" altLang="ru-RU" sz="2500"/>
              <a:t>для установления соединения  и обмена информацией между конечными пользователями.</a:t>
            </a:r>
            <a:endParaRPr lang="en-US" altLang="ru-RU"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 altLang="en-US"/>
              <a:t>В</a:t>
            </a:r>
            <a:r>
              <a:rPr lang="en-US" altLang="en-US"/>
              <a:t>лияние количества участников системы на ресурсы системы</a:t>
            </a:r>
            <a:endParaRPr lang="en-US" altLang="en-US"/>
          </a:p>
        </p:txBody>
      </p:sp>
      <p:pic>
        <p:nvPicPr>
          <p:cNvPr id="34" name="Изображение 7"/>
          <p:cNvPicPr>
            <a:picLocks noChangeAspect="1"/>
          </p:cNvPicPr>
          <p:nvPr>
            <p:ph idx="1"/>
          </p:nvPr>
        </p:nvPicPr>
        <p:blipFill>
          <a:blip r:embed="rId1"/>
          <a:stretch>
            <a:fillRect/>
          </a:stretch>
        </p:blipFill>
        <p:spPr>
          <a:xfrm>
            <a:off x="2677795" y="1860550"/>
            <a:ext cx="6836410" cy="46697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en-US" altLang="en-US"/>
              <a:t>Заключение	</a:t>
            </a:r>
            <a:endParaRPr lang="en-US" altLang="en-US"/>
          </a:p>
        </p:txBody>
      </p:sp>
      <p:sp>
        <p:nvSpPr>
          <p:cNvPr id="3" name="Замещающее содержимое 2"/>
          <p:cNvSpPr/>
          <p:nvPr>
            <p:ph idx="1"/>
          </p:nvPr>
        </p:nvSpPr>
        <p:spPr>
          <a:xfrm>
            <a:off x="838200" y="1825625"/>
            <a:ext cx="11073765" cy="4351655"/>
          </a:xfrm>
        </p:spPr>
        <p:txBody>
          <a:bodyPr>
            <a:normAutofit fontScale="90000"/>
          </a:bodyPr>
          <a:p>
            <a:pPr marL="0" indent="0">
              <a:lnSpc>
                <a:spcPct val="150000"/>
              </a:lnSpc>
              <a:buNone/>
            </a:pPr>
            <a:r>
              <a:rPr lang="ru-RU" altLang="en-US"/>
              <a:t>Разработанный </a:t>
            </a:r>
            <a:r>
              <a:rPr lang="en-US" altLang="ru-RU"/>
              <a:t>продукт </a:t>
            </a:r>
            <a:r>
              <a:rPr lang="ru-RU" altLang="en-US"/>
              <a:t>может  применяться  для  проведения  онлайн-конференций в учебных целях. Для организации трансляции требуется только создать комнату и поделиться ссылкой с участниками. </a:t>
            </a:r>
            <a:endParaRPr lang="ru-RU" altLang="en-US"/>
          </a:p>
          <a:p>
            <a:pPr marL="0" indent="0">
              <a:lnSpc>
                <a:spcPct val="150000"/>
              </a:lnSpc>
              <a:buNone/>
            </a:pPr>
            <a:r>
              <a:rPr lang="en-US" altLang="ru-RU"/>
              <a:t>Нет необходимости </a:t>
            </a:r>
            <a:r>
              <a:rPr lang="ru-RU" altLang="en-US"/>
              <a:t>устанавливать дополнительного ПО, сервис является кроссплатформенным, поддерживается большинством браузеров</a:t>
            </a:r>
            <a:r>
              <a:rPr lang="en-US" altLang="ru-RU"/>
              <a:t>.</a:t>
            </a:r>
            <a:endParaRPr lang="en-US" alt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2766060"/>
            <a:ext cx="10515600" cy="1325563"/>
          </a:xfrm>
        </p:spPr>
        <p:txBody>
          <a:bodyPr>
            <a:normAutofit/>
          </a:bodyPr>
          <a:p>
            <a:pPr algn="ctr"/>
            <a:r>
              <a:rPr lang="" altLang="en-US"/>
              <a:t>Спасибо за внимание!</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 altLang="en-US"/>
              <a:t>Задачи</a:t>
            </a:r>
            <a:endParaRPr lang="" altLang="en-US"/>
          </a:p>
        </p:txBody>
      </p:sp>
      <p:sp>
        <p:nvSpPr>
          <p:cNvPr id="3" name="Замещающее содержимое 2"/>
          <p:cNvSpPr>
            <a:spLocks noGrp="1"/>
          </p:cNvSpPr>
          <p:nvPr>
            <p:ph idx="1"/>
          </p:nvPr>
        </p:nvSpPr>
        <p:spPr/>
        <p:txBody>
          <a:bodyPr>
            <a:normAutofit lnSpcReduction="10000"/>
          </a:bodyPr>
          <a:p>
            <a:pPr>
              <a:lnSpc>
                <a:spcPct val="150000"/>
              </a:lnSpc>
            </a:pPr>
            <a:r>
              <a:rPr lang="" altLang="en-US" sz="2500"/>
              <a:t>Изучить разновидности технологий при создании видео чата.</a:t>
            </a:r>
            <a:endParaRPr lang="en-US" sz="2500"/>
          </a:p>
          <a:p>
            <a:pPr>
              <a:lnSpc>
                <a:spcPct val="150000"/>
              </a:lnSpc>
            </a:pPr>
            <a:r>
              <a:rPr lang="en-US" sz="2500"/>
              <a:t>Изучить теоретические сведения по стандарту webRTC;</a:t>
            </a:r>
            <a:endParaRPr lang="en-US" sz="2500"/>
          </a:p>
          <a:p>
            <a:pPr>
              <a:lnSpc>
                <a:spcPct val="150000"/>
              </a:lnSpc>
            </a:pPr>
            <a:r>
              <a:rPr lang="en-US" sz="2500"/>
              <a:t>Разработать программный продукт - видео чат - для организации передачи потоковых данных между браузерами </a:t>
            </a:r>
            <a:r>
              <a:rPr lang="" altLang="en-US" sz="2500"/>
              <a:t>на основе стандарта webRTC</a:t>
            </a:r>
            <a:r>
              <a:rPr lang="en-US" sz="2500"/>
              <a:t>;</a:t>
            </a:r>
            <a:endParaRPr lang="en-US" sz="2500"/>
          </a:p>
          <a:p>
            <a:pPr>
              <a:lnSpc>
                <a:spcPct val="150000"/>
              </a:lnSpc>
            </a:pPr>
            <a:r>
              <a:rPr lang="en-US" sz="2500"/>
              <a:t>Сравнение разработанного проекта с другими платформами вещания в реальном времени.</a:t>
            </a:r>
            <a:endParaRPr 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 altLang="en-US"/>
              <a:t>Видео чат</a:t>
            </a:r>
            <a:endParaRPr lang="" altLang="en-US"/>
          </a:p>
        </p:txBody>
      </p:sp>
      <p:sp>
        <p:nvSpPr>
          <p:cNvPr id="3" name="Замещающее содержимое 2"/>
          <p:cNvSpPr>
            <a:spLocks noGrp="1"/>
          </p:cNvSpPr>
          <p:nvPr>
            <p:ph idx="1"/>
          </p:nvPr>
        </p:nvSpPr>
        <p:spPr/>
        <p:txBody>
          <a:bodyPr>
            <a:normAutofit/>
          </a:bodyPr>
          <a:p>
            <a:pPr marL="0" indent="0">
              <a:lnSpc>
                <a:spcPct val="150000"/>
              </a:lnSpc>
              <a:buNone/>
            </a:pPr>
            <a:r>
              <a:rPr lang="" altLang="en-US" sz="2500"/>
              <a:t>О</a:t>
            </a:r>
            <a:r>
              <a:rPr lang="en-US" sz="2500"/>
              <a:t>нлайн-сервис, позволяющий пользователям Интернета общаться, в дополнение к текстовой переписке, в аудио и видео (посредством веб-камеры) режиме.</a:t>
            </a:r>
            <a:endParaRPr lang="en-US"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 altLang="en-US"/>
              <a:t>Технологии для реализации видео чатов</a:t>
            </a:r>
            <a:endParaRPr lang="" altLang="en-US"/>
          </a:p>
        </p:txBody>
      </p:sp>
      <p:sp>
        <p:nvSpPr>
          <p:cNvPr id="3" name="Замещающее содержимое 2"/>
          <p:cNvSpPr>
            <a:spLocks noGrp="1"/>
          </p:cNvSpPr>
          <p:nvPr>
            <p:ph idx="1"/>
          </p:nvPr>
        </p:nvSpPr>
        <p:spPr/>
        <p:txBody>
          <a:bodyPr>
            <a:normAutofit/>
          </a:bodyPr>
          <a:p>
            <a:pPr marL="0" indent="0">
              <a:lnSpc>
                <a:spcPct val="150000"/>
              </a:lnSpc>
              <a:buNone/>
            </a:pPr>
            <a:r>
              <a:rPr lang="" altLang="en-US" sz="2500"/>
              <a:t>	</a:t>
            </a:r>
            <a:endParaRPr lang="" altLang="en-US" sz="2500"/>
          </a:p>
        </p:txBody>
      </p:sp>
      <p:pic>
        <p:nvPicPr>
          <p:cNvPr id="4" name="Изображение 3"/>
          <p:cNvPicPr>
            <a:picLocks noChangeAspect="1"/>
          </p:cNvPicPr>
          <p:nvPr/>
        </p:nvPicPr>
        <p:blipFill>
          <a:blip r:embed="rId1"/>
          <a:stretch>
            <a:fillRect/>
          </a:stretch>
        </p:blipFill>
        <p:spPr>
          <a:xfrm>
            <a:off x="1758950" y="2719070"/>
            <a:ext cx="1914525" cy="1914525"/>
          </a:xfrm>
          <a:prstGeom prst="rect">
            <a:avLst/>
          </a:prstGeom>
        </p:spPr>
      </p:pic>
      <p:pic>
        <p:nvPicPr>
          <p:cNvPr id="6" name="Изображение 5"/>
          <p:cNvPicPr>
            <a:picLocks noChangeAspect="1"/>
          </p:cNvPicPr>
          <p:nvPr/>
        </p:nvPicPr>
        <p:blipFill>
          <a:blip r:embed="rId2"/>
          <a:stretch>
            <a:fillRect/>
          </a:stretch>
        </p:blipFill>
        <p:spPr>
          <a:xfrm>
            <a:off x="7629525" y="2223770"/>
            <a:ext cx="2428875" cy="290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 altLang="en-US"/>
              <a:t>Угрозы безопасности при использовании </a:t>
            </a:r>
            <a:br>
              <a:rPr lang="" altLang="en-US"/>
            </a:br>
            <a:r>
              <a:rPr lang="" altLang="en-US"/>
              <a:t>Flash player видеочата</a:t>
            </a:r>
            <a:endParaRPr lang="" altLang="en-US"/>
          </a:p>
        </p:txBody>
      </p:sp>
      <p:sp>
        <p:nvSpPr>
          <p:cNvPr id="3" name="Замещающее содержимое 2"/>
          <p:cNvSpPr>
            <a:spLocks noGrp="1"/>
          </p:cNvSpPr>
          <p:nvPr>
            <p:ph idx="1"/>
          </p:nvPr>
        </p:nvSpPr>
        <p:spPr/>
        <p:txBody>
          <a:bodyPr>
            <a:normAutofit/>
          </a:bodyPr>
          <a:p>
            <a:pPr>
              <a:lnSpc>
                <a:spcPct val="150000"/>
              </a:lnSpc>
            </a:pPr>
            <a:r>
              <a:rPr lang="" altLang="en-US" sz="2500"/>
              <a:t>Раскрытие персональных данных</a:t>
            </a:r>
            <a:endParaRPr lang="" altLang="en-US" sz="2500"/>
          </a:p>
          <a:p>
            <a:pPr>
              <a:lnSpc>
                <a:spcPct val="150000"/>
              </a:lnSpc>
            </a:pPr>
            <a:r>
              <a:rPr lang="" altLang="en-US" sz="2500"/>
              <a:t>Получение контроля над управлением веб-камерой и микрофоном.</a:t>
            </a:r>
            <a:endParaRPr lang="" altLang="en-US" sz="2500"/>
          </a:p>
          <a:p>
            <a:pPr>
              <a:lnSpc>
                <a:spcPct val="150000"/>
              </a:lnSpc>
            </a:pPr>
            <a:r>
              <a:rPr lang="" altLang="en-US" sz="2500"/>
              <a:t>Внедрение рекламы в операционную систему пользователя</a:t>
            </a:r>
            <a:endParaRPr lang="" altLang="en-US" sz="2500"/>
          </a:p>
          <a:p>
            <a:pPr>
              <a:lnSpc>
                <a:spcPct val="150000"/>
              </a:lnSpc>
            </a:pPr>
            <a:endParaRPr lang="" altLang="en-US" sz="2500"/>
          </a:p>
          <a:p>
            <a:pPr marL="0" indent="0">
              <a:lnSpc>
                <a:spcPct val="150000"/>
              </a:lnSpc>
              <a:buNone/>
            </a:pPr>
            <a:r>
              <a:rPr lang="en-US" altLang="en-US" sz="2500">
                <a:sym typeface="+mn-ea"/>
              </a:rPr>
              <a:t>181 уязвимость Flash, из которых 152 оценены как критичные.</a:t>
            </a:r>
            <a:endParaRPr lang="" alt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WebRTC (Web Real-Time Communications) </a:t>
            </a:r>
            <a:endParaRPr lang="en-US" altLang="ru-RU">
              <a:sym typeface="+mn-ea"/>
            </a:endParaRPr>
          </a:p>
        </p:txBody>
      </p:sp>
      <p:sp>
        <p:nvSpPr>
          <p:cNvPr id="3" name="Замещающее содержимое 2"/>
          <p:cNvSpPr>
            <a:spLocks noGrp="1"/>
          </p:cNvSpPr>
          <p:nvPr>
            <p:ph idx="1"/>
          </p:nvPr>
        </p:nvSpPr>
        <p:spPr>
          <a:xfrm>
            <a:off x="838200" y="1825625"/>
            <a:ext cx="10653395" cy="4873625"/>
          </a:xfrm>
        </p:spPr>
        <p:txBody>
          <a:bodyPr>
            <a:normAutofit/>
          </a:bodyPr>
          <a:p>
            <a:pPr marL="0" indent="0">
              <a:lnSpc>
                <a:spcPct val="150000"/>
              </a:lnSpc>
              <a:buNone/>
            </a:pPr>
            <a:r>
              <a:rPr lang="ru-RU" altLang="en-US" sz="2500"/>
              <a:t>WebRTC - </a:t>
            </a:r>
            <a:r>
              <a:rPr lang="en-US" altLang="ru-RU" sz="2500"/>
              <a:t>стандарт</a:t>
            </a:r>
            <a:r>
              <a:rPr lang="ru-RU" altLang="en-US" sz="2500"/>
              <a:t>, </a:t>
            </a:r>
            <a:r>
              <a:rPr lang="en-US" altLang="ru-RU" sz="2500"/>
              <a:t>позволяющий</a:t>
            </a:r>
            <a:r>
              <a:rPr lang="ru-RU" altLang="en-US" sz="2500"/>
              <a:t>  построить соединение в режиме узел-узел</a:t>
            </a:r>
            <a:r>
              <a:rPr lang="en-US" altLang="ru-RU" sz="2500"/>
              <a:t>, </a:t>
            </a:r>
            <a:r>
              <a:rPr lang="ru-RU" altLang="en-US" sz="2500"/>
              <a:t>захватывать и вещать аудио и видео медиа-потоки, а также передавать между браузерами произвольные данные, без обязательного использования посредников. </a:t>
            </a:r>
            <a:endParaRPr lang="ru-R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WebRTC (Web Real-Time Communications) </a:t>
            </a:r>
            <a:endParaRPr lang="en-US" altLang="ru-RU">
              <a:sym typeface="+mn-ea"/>
            </a:endParaRPr>
          </a:p>
        </p:txBody>
      </p:sp>
      <p:pic>
        <p:nvPicPr>
          <p:cNvPr id="6" name="Изображение 8"/>
          <p:cNvPicPr>
            <a:picLocks noChangeAspect="1"/>
          </p:cNvPicPr>
          <p:nvPr>
            <p:ph idx="1"/>
          </p:nvPr>
        </p:nvPicPr>
        <p:blipFill>
          <a:blip r:embed="rId1"/>
          <a:stretch>
            <a:fillRect/>
          </a:stretch>
        </p:blipFill>
        <p:spPr>
          <a:xfrm>
            <a:off x="1456690" y="2233930"/>
            <a:ext cx="927735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STUN</a:t>
            </a:r>
            <a:endParaRPr lang="en-US" altLang="ru-RU"/>
          </a:p>
        </p:txBody>
      </p:sp>
      <p:sp>
        <p:nvSpPr>
          <p:cNvPr id="3" name="Замещающее содержимое 2"/>
          <p:cNvSpPr>
            <a:spLocks noGrp="1"/>
          </p:cNvSpPr>
          <p:nvPr>
            <p:ph idx="1"/>
          </p:nvPr>
        </p:nvSpPr>
        <p:spPr>
          <a:xfrm>
            <a:off x="838200" y="1825625"/>
            <a:ext cx="11106150" cy="4351655"/>
          </a:xfrm>
        </p:spPr>
        <p:txBody>
          <a:bodyPr>
            <a:noAutofit/>
          </a:bodyPr>
          <a:p>
            <a:pPr marL="0" indent="0">
              <a:lnSpc>
                <a:spcPct val="150000"/>
              </a:lnSpc>
              <a:buNone/>
            </a:pPr>
            <a:r>
              <a:rPr sz="2500">
                <a:sym typeface="+mn-ea"/>
              </a:rPr>
              <a:t>STUN </a:t>
            </a:r>
            <a:r>
              <a:rPr sz="2500"/>
              <a:t>(</a:t>
            </a:r>
            <a:r>
              <a:rPr sz="2500">
                <a:sym typeface="+mn-ea"/>
              </a:rPr>
              <a:t>Session Traversal Utilities for NAT</a:t>
            </a:r>
            <a:r>
              <a:rPr sz="2500"/>
              <a:t>) </a:t>
            </a:r>
            <a:r>
              <a:rPr lang="en-US" sz="2500"/>
              <a:t>-</a:t>
            </a:r>
            <a:r>
              <a:rPr sz="2500"/>
              <a:t> это протокол для нахождения и определения публичного адреса </a:t>
            </a:r>
            <a:r>
              <a:rPr lang="en-US" sz="2500"/>
              <a:t>устройства </a:t>
            </a:r>
            <a:r>
              <a:rPr sz="2500"/>
              <a:t>и любых ограничений в маршрутизаторе, которые препятствуют прямому соединению с узлом.</a:t>
            </a:r>
            <a:endParaRPr sz="2500"/>
          </a:p>
          <a:p>
            <a:pPr marL="0" indent="0">
              <a:lnSpc>
                <a:spcPct val="150000"/>
              </a:lnSpc>
              <a:buNone/>
            </a:pPr>
            <a:r>
              <a:rPr sz="2500"/>
              <a:t>Клиент </a:t>
            </a:r>
            <a:r>
              <a:rPr lang="" sz="2500"/>
              <a:t>отправляет </a:t>
            </a:r>
            <a:r>
              <a:rPr sz="2500"/>
              <a:t>запрос к STUN серверу в интернете, который ответит публичным адресом клиента и, доступен ли, или нет, клиент за NAT маршрутизатором.</a:t>
            </a:r>
            <a:endParaRPr sz="25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3339</Words>
  <Application>WPS Presentation</Application>
  <PresentationFormat>Widescreen</PresentationFormat>
  <Paragraphs>181</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 Light</vt:lpstr>
      <vt:lpstr>Calibri</vt:lpstr>
      <vt:lpstr>Trebuchet MS</vt:lpstr>
      <vt:lpstr>微软雅黑</vt:lpstr>
      <vt:lpstr>Arial Unicode MS</vt:lpstr>
      <vt:lpstr>文泉驿微米黑</vt:lpstr>
      <vt:lpstr>Times New Roman</vt:lpstr>
      <vt:lpstr>MS Mincho</vt:lpstr>
      <vt:lpstr>Gubbi</vt:lpstr>
      <vt:lpstr>Office Theme</vt:lpstr>
      <vt:lpstr>Презентэйшн</vt:lpstr>
      <vt:lpstr>Цель, объект, предмет</vt:lpstr>
      <vt:lpstr>Цель работы</vt:lpstr>
      <vt:lpstr>Цель работы</vt:lpstr>
      <vt:lpstr>Видео чат</vt:lpstr>
      <vt:lpstr>Технологии для реализации видео чатов</vt:lpstr>
      <vt:lpstr>WebRTC (Web Real-Time Communications) </vt:lpstr>
      <vt:lpstr>WebRTC (Web Real-Time Communications) </vt:lpstr>
      <vt:lpstr>Протоколы WebRTC - STUN</vt:lpstr>
      <vt:lpstr>STUN</vt:lpstr>
      <vt:lpstr>Интерфейс приложения</vt:lpstr>
      <vt:lpstr>Интерфейс приложения</vt:lpstr>
      <vt:lpstr>Интерфейс приложения</vt:lpstr>
      <vt:lpstr>Интерфейс приложения</vt:lpstr>
      <vt:lpstr>Открытие сокет-соединения</vt:lpstr>
      <vt:lpstr>Интерфейс приложения</vt:lpstr>
      <vt:lpstr>Безопасность	</vt:lpstr>
      <vt:lpstr>Требования при работе с ПО</vt:lpstr>
      <vt:lpstr>Работа  приложения по протоколу ICE</vt:lpstr>
      <vt:lpstr>Сравнение приложения с популярными сервисами</vt:lpstr>
      <vt:lpstr>Заключение	</vt:lpstr>
      <vt:lpstr>Заключение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Презентэйшн</dc:title>
  <dc:creator>srarikov</dc:creator>
  <cp:lastModifiedBy>srarikov</cp:lastModifiedBy>
  <cp:revision>32</cp:revision>
  <dcterms:created xsi:type="dcterms:W3CDTF">2019-11-19T15:00:19Z</dcterms:created>
  <dcterms:modified xsi:type="dcterms:W3CDTF">2019-11-19T15:00:19Z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1049-11.1.0.8865</vt:lpwstr>
  </property>
</Properties>
</file>