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65" r:id="rId5"/>
    <p:sldId id="266" r:id="rId6"/>
    <p:sldId id="260" r:id="rId7"/>
    <p:sldId id="261" r:id="rId8"/>
    <p:sldId id="263" r:id="rId9"/>
    <p:sldId id="262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logistic_ma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344170"/>
            <a:ext cx="10058400" cy="61696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>
                <a:latin typeface="Abyssinica SIL" panose="02000000000000000000" charset="0"/>
                <a:cs typeface="Abyssinica SIL" panose="02000000000000000000" charset="0"/>
              </a:rPr>
              <a:t>Constante de Feigenbaum</a:t>
            </a:r>
            <a:endParaRPr lang="en-US">
              <a:latin typeface="Abyssinica SIL" panose="02000000000000000000" charset="0"/>
              <a:cs typeface="Abyssinica SIL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>
                <a:latin typeface="Abyssinica SIL" panose="02000000000000000000" charset="0"/>
                <a:cs typeface="Abyssinica SIL" panose="02000000000000000000" charset="0"/>
              </a:rPr>
              <a:t>Le problème</a:t>
            </a:r>
            <a:endParaRPr lang="" altLang="en-US">
              <a:latin typeface="Abyssinica SIL" panose="02000000000000000000" charset="0"/>
              <a:cs typeface="Abyssinica SIL" panose="0200000000000000000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just">
              <a:buNone/>
            </a:pPr>
            <a:r>
              <a:rPr sz="2400">
                <a:latin typeface="Abyssinica SIL" panose="02000000000000000000" charset="0"/>
                <a:cs typeface="Abyssinica SIL" panose="02000000000000000000" charset="0"/>
              </a:rPr>
              <a:t>La question qui met en marche notre recherche est la suivante: </a:t>
            </a:r>
            <a:endParaRPr sz="2400">
              <a:latin typeface="Abyssinica SIL" panose="02000000000000000000" charset="0"/>
              <a:cs typeface="Abyssinica SIL" panose="02000000000000000000" charset="0"/>
            </a:endParaRPr>
          </a:p>
          <a:p>
            <a:pPr marL="0" indent="0" algn="just">
              <a:buNone/>
            </a:pPr>
            <a:r>
              <a:rPr sz="2400" i="1">
                <a:latin typeface="Abyssinica SIL" panose="02000000000000000000" charset="0"/>
                <a:cs typeface="Abyssinica SIL" panose="02000000000000000000" charset="0"/>
              </a:rPr>
              <a:t>Comment pouvons-nous trouver le nombre de lapins que nous aurons l'année prochaine? Allons plus loin: le nombre de lapins que nous aurons dans n ans. </a:t>
            </a:r>
            <a:endParaRPr sz="2400">
              <a:latin typeface="Abyssinica SIL" panose="02000000000000000000" charset="0"/>
              <a:cs typeface="Abyssinica SIL" panose="02000000000000000000" charset="0"/>
            </a:endParaRPr>
          </a:p>
          <a:p>
            <a:pPr marL="0" indent="0" algn="just">
              <a:buNone/>
            </a:pPr>
            <a:r>
              <a:rPr sz="2400">
                <a:latin typeface="Abyssinica SIL" panose="02000000000000000000" charset="0"/>
                <a:cs typeface="Abyssinica SIL" panose="02000000000000000000" charset="0"/>
              </a:rPr>
              <a:t>On est tentes de suggérer une équation comme celle-ci:</a:t>
            </a:r>
            <a:endParaRPr sz="2400">
              <a:latin typeface="Abyssinica SIL" panose="02000000000000000000" charset="0"/>
              <a:cs typeface="Abyssinica SIL" panose="02000000000000000000" charset="0"/>
            </a:endParaRPr>
          </a:p>
        </p:txBody>
      </p:sp>
      <p:pic>
        <p:nvPicPr>
          <p:cNvPr id="4" name="Picture 3" descr="eq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6980" y="4405630"/>
            <a:ext cx="463804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Content Placeholder 7" descr="plot_eq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1650" y="802005"/>
            <a:ext cx="8773160" cy="5400675"/>
          </a:xfrm>
          <a:prstGeom prst="rect">
            <a:avLst/>
          </a:prstGeom>
        </p:spPr>
      </p:pic>
      <p:pic>
        <p:nvPicPr>
          <p:cNvPr id="9" name="Picture 8" descr="eq1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800" y="1811020"/>
            <a:ext cx="2942590" cy="691515"/>
          </a:xfrm>
          <a:prstGeom prst="rect">
            <a:avLst/>
          </a:prstGeom>
        </p:spPr>
      </p:pic>
      <p:pic>
        <p:nvPicPr>
          <p:cNvPr id="10" name="Picture 9" descr="eq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802005"/>
            <a:ext cx="3096260" cy="330835"/>
          </a:xfrm>
          <a:prstGeom prst="rect">
            <a:avLst/>
          </a:prstGeom>
        </p:spPr>
      </p:pic>
      <p:pic>
        <p:nvPicPr>
          <p:cNvPr id="11" name="Picture 10" descr="r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985" y="1328420"/>
            <a:ext cx="998855" cy="2990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5135"/>
            <a:ext cx="10515600" cy="5732145"/>
          </a:xfrm>
        </p:spPr>
        <p:txBody>
          <a:bodyPr/>
          <a:p>
            <a:pPr marL="0" indent="0">
              <a:buNone/>
            </a:pPr>
            <a:r>
              <a:rPr lang="en-US">
                <a:latin typeface="Abyssinica SIL" panose="02000000000000000000" charset="0"/>
                <a:cs typeface="Abyssinica SIL" panose="02000000000000000000" charset="0"/>
              </a:rPr>
              <a:t>On doit donc ajouter un condition limitante a notre equation.</a:t>
            </a:r>
            <a:endParaRPr lang="en-US">
              <a:latin typeface="Abyssinica SIL" panose="02000000000000000000" charset="0"/>
              <a:cs typeface="Abyssinica SIL" panose="02000000000000000000" charset="0"/>
            </a:endParaRPr>
          </a:p>
          <a:p>
            <a:pPr marL="0" indent="0">
              <a:buNone/>
            </a:pPr>
            <a:endParaRPr lang="en-US">
              <a:latin typeface="Abyssinica SIL" panose="02000000000000000000" charset="0"/>
              <a:cs typeface="Abyssinica SIL" panose="02000000000000000000" charset="0"/>
            </a:endParaRPr>
          </a:p>
        </p:txBody>
      </p:sp>
      <p:pic>
        <p:nvPicPr>
          <p:cNvPr id="4" name="Picture 3" descr="eq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0480" y="1765300"/>
            <a:ext cx="7051675" cy="6146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38200" y="2690495"/>
            <a:ext cx="1109789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sz="2400">
                <a:latin typeface="Abyssinica SIL" panose="02000000000000000000" charset="0"/>
                <a:cs typeface="Abyssinica SIL" panose="02000000000000000000" charset="0"/>
              </a:rPr>
              <a:t>Maintenant, Xn devienne un fraction de l</a:t>
            </a:r>
            <a:r>
              <a:rPr lang="" altLang="en-US" sz="2400">
                <a:latin typeface="Abyssinica SIL" panose="02000000000000000000" charset="0"/>
                <a:cs typeface="Abyssinica SIL" panose="02000000000000000000" charset="0"/>
              </a:rPr>
              <a:t>e</a:t>
            </a:r>
            <a:r>
              <a:rPr lang="en-US" sz="2400">
                <a:latin typeface="Abyssinica SIL" panose="02000000000000000000" charset="0"/>
                <a:cs typeface="Abyssinica SIL" panose="02000000000000000000" charset="0"/>
              </a:rPr>
              <a:t> nombre maximale des lapins </a:t>
            </a:r>
            <a:endParaRPr lang="en-US" sz="2400">
              <a:latin typeface="Abyssinica SIL" panose="02000000000000000000" charset="0"/>
              <a:cs typeface="Abyssinica SIL" panose="02000000000000000000" charset="0"/>
            </a:endParaRPr>
          </a:p>
          <a:p>
            <a:pPr algn="just"/>
            <a:r>
              <a:rPr lang="en-US" sz="2400">
                <a:latin typeface="Abyssinica SIL" panose="02000000000000000000" charset="0"/>
                <a:cs typeface="Abyssinica SIL" panose="02000000000000000000" charset="0"/>
              </a:rPr>
              <a:t>qui pourront viver dans le meme temps</a:t>
            </a:r>
            <a:endParaRPr lang="en-US" sz="2400">
              <a:latin typeface="Abyssinica SIL" panose="02000000000000000000" charset="0"/>
              <a:cs typeface="Abyssinica SIL" panose="02000000000000000000" charset="0"/>
            </a:endParaRPr>
          </a:p>
          <a:p>
            <a:pPr algn="just"/>
            <a:endParaRPr lang="en-US" sz="2400">
              <a:latin typeface="Abyssinica SIL" panose="02000000000000000000" charset="0"/>
              <a:cs typeface="Abyssinica SIL" panose="02000000000000000000" charset="0"/>
            </a:endParaRPr>
          </a:p>
          <a:p>
            <a:pPr algn="just"/>
            <a:endParaRPr lang="en-US" sz="2400">
              <a:latin typeface="Abyssinica SIL" panose="02000000000000000000" charset="0"/>
              <a:cs typeface="Abyssinica SIL" panose="02000000000000000000" charset="0"/>
            </a:endParaRPr>
          </a:p>
          <a:p>
            <a:pPr algn="just"/>
            <a:endParaRPr lang="en-US" sz="2400">
              <a:latin typeface="Abyssinica SIL" panose="02000000000000000000" charset="0"/>
              <a:cs typeface="Abyssinica SIL" panose="0200000000000000000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 descr="gif3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96695" y="18415"/>
            <a:ext cx="9199245" cy="68218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logistic_map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4445" y="471170"/>
            <a:ext cx="9643110" cy="59156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8" name="Content Placeholder 7" descr="800px-LogisticMap_BifurcationDiagr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4005" y="235585"/>
            <a:ext cx="9113520" cy="6387465"/>
          </a:xfrm>
          <a:prstGeom prst="rect">
            <a:avLst/>
          </a:prstGeom>
        </p:spPr>
      </p:pic>
      <p:pic>
        <p:nvPicPr>
          <p:cNvPr id="9" name="Content Placeholder 3" descr="self_replicating_logistic_ma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240" y="136525"/>
            <a:ext cx="3618865" cy="6586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logistic_map_diy_bifuraction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6715" y="365125"/>
            <a:ext cx="9202420" cy="5661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WPS Presentation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SimSun</vt:lpstr>
      <vt:lpstr>Wingdings</vt:lpstr>
      <vt:lpstr/>
      <vt:lpstr>Arial Unicode MS</vt:lpstr>
      <vt:lpstr>Calibri Light</vt:lpstr>
      <vt:lpstr>DejaVu Sans</vt:lpstr>
      <vt:lpstr>Calibri</vt:lpstr>
      <vt:lpstr>微软雅黑</vt:lpstr>
      <vt:lpstr>Droid Sans Fallback</vt:lpstr>
      <vt:lpstr>Gubbi</vt:lpstr>
      <vt:lpstr>Phetsarath OT</vt:lpstr>
      <vt:lpstr>Abyssinica SIL</vt:lpstr>
      <vt:lpstr>aakar</vt:lpstr>
      <vt:lpstr>Ani</vt:lpstr>
      <vt:lpstr>AnjaliOldLipi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Constante de Feigenbaum</dc:title>
  <dc:creator>vlad</dc:creator>
  <cp:lastModifiedBy>vlad</cp:lastModifiedBy>
  <cp:revision>3</cp:revision>
  <dcterms:created xsi:type="dcterms:W3CDTF">2021-03-13T19:35:47Z</dcterms:created>
  <dcterms:modified xsi:type="dcterms:W3CDTF">2021-03-13T19:35:47Z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