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66" r:id="rId6"/>
    <p:sldId id="260" r:id="rId7"/>
    <p:sldId id="261" r:id="rId8"/>
    <p:sldId id="263" r:id="rId9"/>
    <p:sldId id="262" r:id="rId10"/>
    <p:sldId id="272" r:id="rId11"/>
    <p:sldId id="273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logistic_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344170"/>
            <a:ext cx="10058400" cy="6169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latin typeface="Abyssinica SIL" panose="02000000000000000000" charset="0"/>
                <a:cs typeface="Abyssinica SIL" panose="02000000000000000000" charset="0"/>
              </a:rPr>
              <a:t>Constante de Feigenbaum</a:t>
            </a:r>
            <a:endParaRPr lang="en-US"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" altLang="en-US" sz="3200"/>
              <a:t>B</a:t>
            </a:r>
            <a:r>
              <a:rPr lang="en-US" sz="3200"/>
              <a:t>ibliographie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1800"/>
              <a:t>Non-Linear Ordinary Differential Equations: Introduction for Scientists and Engineers (4th Edition), D. W. Jordan, P. Smith, Oxford University Press, 2007, ISBN 978-0-19-920825-8.</a:t>
            </a:r>
            <a:endParaRPr lang="en-US" sz="1800"/>
          </a:p>
          <a:p>
            <a:r>
              <a:rPr lang="en-US" sz="1800"/>
              <a:t>Deep Simplicity Bringing Order to Chaos and Complexity by John Gribbin</a:t>
            </a:r>
            <a:endParaRPr 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Abyssinica SIL" panose="02000000000000000000" charset="0"/>
                <a:cs typeface="Abyssinica SIL" panose="02000000000000000000" charset="0"/>
              </a:rPr>
              <a:t>Le problème</a:t>
            </a:r>
            <a:endParaRPr lang="en-US" altLang="en-US">
              <a:latin typeface="Abyssinica SIL" panose="02000000000000000000" charset="0"/>
              <a:cs typeface="Abyssinica SIL" panose="0200000000000000000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sz="2000">
                <a:latin typeface="Abyssinica SIL" panose="02000000000000000000" charset="0"/>
                <a:cs typeface="Abyssinica SIL" panose="02000000000000000000" charset="0"/>
              </a:rPr>
              <a:t>La question qui met en marche notre recherche est la suivante: </a:t>
            </a:r>
            <a:endParaRPr sz="2000">
              <a:latin typeface="Abyssinica SIL" panose="02000000000000000000" charset="0"/>
              <a:cs typeface="Abyssinica SIL" panose="02000000000000000000" charset="0"/>
            </a:endParaRPr>
          </a:p>
          <a:p>
            <a:pPr marL="0" indent="0" algn="just">
              <a:buNone/>
            </a:pPr>
            <a:r>
              <a:rPr sz="2000" i="1">
                <a:latin typeface="Abyssinica SIL" panose="02000000000000000000" charset="0"/>
                <a:cs typeface="Abyssinica SIL" panose="02000000000000000000" charset="0"/>
              </a:rPr>
              <a:t>Comment pouvons-nous trouver le nombre de lapins que nous aurons l'année prochaine? Allons plus loin: le nombre de lapins que nous aurons dans n ans. </a:t>
            </a:r>
            <a:endParaRPr sz="2000">
              <a:latin typeface="Abyssinica SIL" panose="02000000000000000000" charset="0"/>
              <a:cs typeface="Abyssinica SIL" panose="02000000000000000000" charset="0"/>
            </a:endParaRPr>
          </a:p>
          <a:p>
            <a:pPr marL="0" indent="0" algn="just">
              <a:buNone/>
            </a:pPr>
            <a:r>
              <a:rPr lang="en-US" sz="2000">
                <a:latin typeface="Abyssinica SIL" panose="02000000000000000000" charset="0"/>
                <a:cs typeface="Abyssinica SIL" panose="02000000000000000000" charset="0"/>
              </a:rPr>
              <a:t>N</a:t>
            </a:r>
            <a:r>
              <a:rPr sz="2000">
                <a:latin typeface="Abyssinica SIL" panose="02000000000000000000" charset="0"/>
                <a:cs typeface="Abyssinica SIL" panose="02000000000000000000" charset="0"/>
              </a:rPr>
              <a:t>ous sommes tentés de suggérer une équation comme celle-ci:</a:t>
            </a:r>
            <a:endParaRPr sz="2000">
              <a:latin typeface="Abyssinica SIL" panose="02000000000000000000" charset="0"/>
              <a:cs typeface="Abyssinica SIL" panose="02000000000000000000" charset="0"/>
            </a:endParaRPr>
          </a:p>
        </p:txBody>
      </p:sp>
      <p:pic>
        <p:nvPicPr>
          <p:cNvPr id="4" name="Picture 3" descr="eq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2275" y="3870325"/>
            <a:ext cx="3726815" cy="398145"/>
          </a:xfrm>
          <a:prstGeom prst="rect">
            <a:avLst/>
          </a:prstGeom>
        </p:spPr>
      </p:pic>
      <p:pic>
        <p:nvPicPr>
          <p:cNvPr id="5" name="Picture 4" descr="x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390" y="4712970"/>
            <a:ext cx="6459220" cy="346710"/>
          </a:xfrm>
          <a:prstGeom prst="rect">
            <a:avLst/>
          </a:prstGeom>
        </p:spPr>
      </p:pic>
      <p:pic>
        <p:nvPicPr>
          <p:cNvPr id="6" name="Picture 5" descr="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185" y="5358130"/>
            <a:ext cx="5166995" cy="334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plot_eq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802005"/>
            <a:ext cx="8773160" cy="5400675"/>
          </a:xfrm>
          <a:prstGeom prst="rect">
            <a:avLst/>
          </a:prstGeom>
        </p:spPr>
      </p:pic>
      <p:pic>
        <p:nvPicPr>
          <p:cNvPr id="9" name="Picture 8" descr="eq1_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9800" y="1811020"/>
            <a:ext cx="2942590" cy="691515"/>
          </a:xfrm>
          <a:prstGeom prst="rect">
            <a:avLst/>
          </a:prstGeom>
        </p:spPr>
      </p:pic>
      <p:pic>
        <p:nvPicPr>
          <p:cNvPr id="10" name="Picture 9" descr="eq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02005"/>
            <a:ext cx="3096260" cy="330835"/>
          </a:xfrm>
          <a:prstGeom prst="rect">
            <a:avLst/>
          </a:prstGeom>
        </p:spPr>
      </p:pic>
      <p:pic>
        <p:nvPicPr>
          <p:cNvPr id="11" name="Picture 10" descr="r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1985" y="1328420"/>
            <a:ext cx="998855" cy="2990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5135"/>
            <a:ext cx="10515600" cy="5732145"/>
          </a:xfrm>
        </p:spPr>
        <p:txBody>
          <a:bodyPr/>
          <a:p>
            <a:pPr marL="0" indent="0">
              <a:buNone/>
            </a:pPr>
            <a:r>
              <a:rPr lang="en-US" sz="2400">
                <a:latin typeface="Abyssinica SIL" panose="02000000000000000000" charset="0"/>
                <a:cs typeface="Abyssinica SIL" panose="02000000000000000000" charset="0"/>
              </a:rPr>
              <a:t>Il faut donc ajouter une condition limite à notre équation.</a:t>
            </a:r>
            <a:endParaRPr lang="en-US" sz="2400">
              <a:latin typeface="Abyssinica SIL" panose="02000000000000000000" charset="0"/>
              <a:cs typeface="Abyssinica SIL" panose="02000000000000000000" charset="0"/>
            </a:endParaRPr>
          </a:p>
        </p:txBody>
      </p:sp>
      <p:pic>
        <p:nvPicPr>
          <p:cNvPr id="4" name="Picture 3" descr="eq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6875" y="1758315"/>
            <a:ext cx="6477000" cy="5645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5290" y="2690495"/>
            <a:ext cx="115208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just"/>
            <a:r>
              <a:rPr sz="2000">
                <a:latin typeface="Abyssinica SIL" panose="02000000000000000000" charset="0"/>
                <a:cs typeface="Abyssinica SIL" panose="02000000000000000000" charset="0"/>
              </a:rPr>
              <a:t>Maintenant Xn devient une fraction du nombre maximum de lapins</a:t>
            </a:r>
            <a:endParaRPr sz="2000">
              <a:latin typeface="Abyssinica SIL" panose="02000000000000000000" charset="0"/>
              <a:cs typeface="Abyssinica SIL" panose="02000000000000000000" charset="0"/>
            </a:endParaRPr>
          </a:p>
          <a:p>
            <a:pPr lvl="1" algn="just"/>
            <a:r>
              <a:rPr sz="2000">
                <a:latin typeface="Abyssinica SIL" panose="02000000000000000000" charset="0"/>
                <a:cs typeface="Abyssinica SIL" panose="02000000000000000000" charset="0"/>
              </a:rPr>
              <a:t>qui peut vivre en même temps</a:t>
            </a:r>
            <a:r>
              <a:rPr lang="en-US" sz="2000">
                <a:latin typeface="Abyssinica SIL" panose="02000000000000000000" charset="0"/>
                <a:cs typeface="Abyssinica SIL" panose="02000000000000000000" charset="0"/>
              </a:rPr>
              <a:t>.</a:t>
            </a:r>
            <a:endParaRPr lang="en-US" sz="2000">
              <a:latin typeface="Abyssinica SIL" panose="02000000000000000000" charset="0"/>
              <a:cs typeface="Abyssinica SIL" panose="02000000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6" name="Content Placeholder 5" descr="gif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75" y="240030"/>
            <a:ext cx="9199245" cy="6821805"/>
          </a:xfrm>
          <a:prstGeom prst="rect">
            <a:avLst/>
          </a:prstGeom>
        </p:spPr>
      </p:pic>
      <p:pic>
        <p:nvPicPr>
          <p:cNvPr id="4" name="Picture 3" descr="eq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120" y="606425"/>
            <a:ext cx="2797810" cy="243840"/>
          </a:xfrm>
          <a:prstGeom prst="rect">
            <a:avLst/>
          </a:prstGeom>
        </p:spPr>
      </p:pic>
      <p:pic>
        <p:nvPicPr>
          <p:cNvPr id="3" name="Picture 2" descr="r&lt;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2000" y="1549400"/>
            <a:ext cx="1924050" cy="2254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logistic_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5270" y="471170"/>
            <a:ext cx="9643110" cy="591566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191375" y="736600"/>
            <a:ext cx="37858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" altLang="en-US" sz="1600"/>
              <a:t>Q</a:t>
            </a:r>
            <a:r>
              <a:rPr lang="en-US" sz="1600"/>
              <a:t>uelle est la valeur à laquelle </a:t>
            </a:r>
            <a:r>
              <a:rPr lang="" altLang="en-US" sz="1600"/>
              <a:t>Xn</a:t>
            </a:r>
            <a:r>
              <a:rPr lang="en-US" sz="1600"/>
              <a:t> se stabilise en fonction de r </a:t>
            </a:r>
            <a:r>
              <a:rPr lang="" altLang="en-US" sz="1600"/>
              <a:t>?</a:t>
            </a:r>
            <a:endParaRPr lang="" altLang="en-US"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 descr="800px-LogisticMap_BifurcationDia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05" y="235585"/>
            <a:ext cx="9113520" cy="6387465"/>
          </a:xfrm>
          <a:prstGeom prst="rect">
            <a:avLst/>
          </a:prstGeom>
        </p:spPr>
      </p:pic>
      <p:pic>
        <p:nvPicPr>
          <p:cNvPr id="9" name="Content Placeholder 3" descr="self_replicating_logistic_ma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240" y="136525"/>
            <a:ext cx="3618865" cy="6586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logistic_map_diy_bifuraction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3875" y="365125"/>
            <a:ext cx="9202420" cy="56610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801870" y="1108075"/>
            <a:ext cx="6096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81320" y="1099820"/>
            <a:ext cx="90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15610" y="533400"/>
            <a:ext cx="123825" cy="480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15305" y="819150"/>
            <a:ext cx="142875" cy="271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963795" y="770255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11470" y="26670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b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681345" y="589280"/>
            <a:ext cx="308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</a:t>
            </a:r>
            <a:endParaRPr lang="en-US" altLang="en-US"/>
          </a:p>
        </p:txBody>
      </p:sp>
      <p:pic>
        <p:nvPicPr>
          <p:cNvPr id="14" name="Picture 13" descr="a_b\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0" y="957580"/>
            <a:ext cx="1026795" cy="875665"/>
          </a:xfrm>
          <a:prstGeom prst="rect">
            <a:avLst/>
          </a:prstGeom>
        </p:spPr>
      </p:pic>
      <p:pic>
        <p:nvPicPr>
          <p:cNvPr id="15" name="Picture 14" descr="b_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0" y="2232025"/>
            <a:ext cx="1064260" cy="10833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logistic_map_diy_bifurac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365125"/>
            <a:ext cx="9202420" cy="566102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4801870" y="1108075"/>
            <a:ext cx="60960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481320" y="1099820"/>
            <a:ext cx="908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515610" y="533400"/>
            <a:ext cx="123825" cy="480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615305" y="819150"/>
            <a:ext cx="142875" cy="271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4963795" y="770255"/>
            <a:ext cx="323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a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5411470" y="266700"/>
            <a:ext cx="3282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b</a:t>
            </a:r>
            <a:endParaRPr lang="en-US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5681345" y="589280"/>
            <a:ext cx="3086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c</a:t>
            </a:r>
            <a:endParaRPr lang="en-US" altLang="en-US"/>
          </a:p>
        </p:txBody>
      </p:sp>
      <p:pic>
        <p:nvPicPr>
          <p:cNvPr id="6" name="Content Placeholder 5" descr="d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4955" y="819150"/>
            <a:ext cx="2369820" cy="1104900"/>
          </a:xfrm>
          <a:prstGeom prst="rect">
            <a:avLst/>
          </a:prstGeom>
        </p:spPr>
      </p:pic>
      <p:pic>
        <p:nvPicPr>
          <p:cNvPr id="17" name="Picture 16" descr="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35" y="2769870"/>
            <a:ext cx="4749165" cy="528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WPS Presentation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Abyssinica SIL</vt:lpstr>
      <vt:lpstr>Calibri</vt:lpstr>
      <vt:lpstr>DejaVu Sans</vt:lpstr>
      <vt:lpstr>微软雅黑</vt:lpstr>
      <vt:lpstr>Droid Sans Fallback</vt:lpstr>
      <vt:lpstr/>
      <vt:lpstr>Arial Unicode MS</vt:lpstr>
      <vt:lpstr>Calibri Light</vt:lpstr>
      <vt:lpstr>Gubbi</vt:lpstr>
      <vt:lpstr>Office Theme</vt:lpstr>
      <vt:lpstr>Constante de Feigenbaum</vt:lpstr>
      <vt:lpstr>Le problème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Constante de Feigenbaum</dc:title>
  <dc:creator>vlad</dc:creator>
  <cp:lastModifiedBy>vlad</cp:lastModifiedBy>
  <cp:revision>18</cp:revision>
  <dcterms:created xsi:type="dcterms:W3CDTF">2021-03-15T09:00:20Z</dcterms:created>
  <dcterms:modified xsi:type="dcterms:W3CDTF">2021-03-15T09:00:20Z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