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81" r:id="rId3"/>
  </p:sldMasterIdLst>
  <p:sldIdLst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7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6166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26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60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44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776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81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91544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9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8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126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5989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5731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947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9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8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DE9813-276B-B4B2-B7CD-3B08E2B4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NITRO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CF449-E8A0-4A62-1A5A-66CCEA732A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3480" y="3833365"/>
            <a:ext cx="7056107" cy="144016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: fotbalistii123</a:t>
            </a:r>
          </a:p>
          <a:p>
            <a:r>
              <a:rPr lang="en-US" dirty="0" err="1"/>
              <a:t>Membri</a:t>
            </a:r>
            <a:r>
              <a:rPr lang="en-US" dirty="0"/>
              <a:t>: Anton Marius, Dumitrache Flavian, </a:t>
            </a:r>
          </a:p>
          <a:p>
            <a:r>
              <a:rPr lang="en-US" dirty="0"/>
              <a:t>              </a:t>
            </a:r>
            <a:r>
              <a:rPr lang="en-US" dirty="0" err="1"/>
              <a:t>Ilie</a:t>
            </a:r>
            <a:r>
              <a:rPr lang="en-US" dirty="0"/>
              <a:t> Andrei-Virgil, T</a:t>
            </a:r>
            <a:r>
              <a:rPr lang="ro-RO" dirty="0"/>
              <a:t>ă</a:t>
            </a:r>
            <a:r>
              <a:rPr lang="en-US" dirty="0" err="1"/>
              <a:t>lpig</a:t>
            </a:r>
            <a:r>
              <a:rPr lang="ro-RO" dirty="0"/>
              <a:t>ă</a:t>
            </a:r>
            <a:r>
              <a:rPr lang="en-US" dirty="0"/>
              <a:t> Andrei-Vlad</a:t>
            </a:r>
          </a:p>
        </p:txBody>
      </p:sp>
    </p:spTree>
    <p:extLst>
      <p:ext uri="{BB962C8B-B14F-4D97-AF65-F5344CB8AC3E}">
        <p14:creationId xmlns:p14="http://schemas.microsoft.com/office/powerpoint/2010/main" val="8693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94809-C1D3-8B74-DCA4-227CC1051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i="1" dirty="0" err="1"/>
              <a:t>Primul</a:t>
            </a:r>
            <a:r>
              <a:rPr lang="en-US" sz="4400" b="1" i="1" dirty="0"/>
              <a:t> model ales - </a:t>
            </a:r>
            <a:r>
              <a:rPr lang="en-US" sz="4400" b="1" i="1" dirty="0" err="1"/>
              <a:t>RoBERT</a:t>
            </a:r>
            <a:endParaRPr lang="en-US" sz="44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204E-E16B-EE23-0ECE-F5751DD19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2084" y="845873"/>
            <a:ext cx="11055096" cy="3602701"/>
          </a:xfrm>
        </p:spPr>
        <p:txBody>
          <a:bodyPr/>
          <a:lstStyle/>
          <a:p>
            <a:pPr algn="l"/>
            <a:r>
              <a:rPr lang="en-US" b="1" dirty="0" err="1"/>
              <a:t>Alegerea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: </a:t>
            </a:r>
            <a:r>
              <a:rPr lang="en-US" dirty="0"/>
              <a:t>Am </a:t>
            </a:r>
            <a:r>
              <a:rPr lang="en-US" dirty="0" err="1"/>
              <a:t>evaluat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 de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NLP: </a:t>
            </a:r>
            <a:r>
              <a:rPr lang="en-US" dirty="0" err="1"/>
              <a:t>RoBERT</a:t>
            </a:r>
            <a:r>
              <a:rPr lang="en-US" dirty="0"/>
              <a:t>-small,   </a:t>
            </a:r>
            <a:r>
              <a:rPr lang="en-US" dirty="0" err="1"/>
              <a:t>RoBERT</a:t>
            </a:r>
            <a:r>
              <a:rPr lang="en-US" dirty="0"/>
              <a:t>-base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RoBERT</a:t>
            </a:r>
            <a:r>
              <a:rPr lang="en-US" dirty="0"/>
              <a:t>-large.</a:t>
            </a:r>
          </a:p>
          <a:p>
            <a:pPr algn="l"/>
            <a:endParaRPr lang="en-US" dirty="0"/>
          </a:p>
          <a:p>
            <a:pPr algn="l"/>
            <a:r>
              <a:rPr lang="en-US" b="1" dirty="0" err="1"/>
              <a:t>Testarea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r>
              <a:rPr lang="en-US" b="1" dirty="0"/>
              <a:t> de </a:t>
            </a:r>
            <a:r>
              <a:rPr lang="en-US" b="1" dirty="0" err="1"/>
              <a:t>preprocesare</a:t>
            </a:r>
            <a:r>
              <a:rPr lang="en-US" b="1" dirty="0"/>
              <a:t>: </a:t>
            </a:r>
            <a:r>
              <a:rPr lang="en-US" dirty="0"/>
              <a:t>Am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pe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RoBERT</a:t>
            </a:r>
            <a:r>
              <a:rPr lang="en-US" dirty="0"/>
              <a:t>-small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lor.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Analiza </a:t>
            </a:r>
            <a:r>
              <a:rPr lang="en-US" b="1" dirty="0" err="1"/>
              <a:t>rezultatelor</a:t>
            </a:r>
            <a:r>
              <a:rPr lang="en-US" b="1" dirty="0"/>
              <a:t>: </a:t>
            </a:r>
            <a:r>
              <a:rPr lang="en-US" dirty="0"/>
              <a:t>Am </a:t>
            </a:r>
            <a:r>
              <a:rPr lang="en-US" dirty="0" err="1"/>
              <a:t>comparat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. </a:t>
            </a:r>
            <a:r>
              <a:rPr lang="en-US" dirty="0" err="1"/>
              <a:t>RoBERT</a:t>
            </a:r>
            <a:r>
              <a:rPr lang="en-US" dirty="0"/>
              <a:t>-large a </a:t>
            </a:r>
            <a:r>
              <a:rPr lang="en-US" dirty="0" err="1"/>
              <a:t>evidențiat</a:t>
            </a:r>
            <a:r>
              <a:rPr lang="en-US" dirty="0"/>
              <a:t> o </a:t>
            </a:r>
            <a:r>
              <a:rPr lang="en-US" dirty="0" err="1"/>
              <a:t>acuratețe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RoBERT</a:t>
            </a:r>
            <a:r>
              <a:rPr lang="en-US" dirty="0"/>
              <a:t>-small 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RoBERT</a:t>
            </a:r>
            <a:r>
              <a:rPr lang="en-US" dirty="0"/>
              <a:t>-base.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79F2A4-AAED-F4D7-99EF-142847797FF8}"/>
              </a:ext>
            </a:extLst>
          </p:cNvPr>
          <p:cNvSpPr txBox="1">
            <a:spLocks/>
          </p:cNvSpPr>
          <p:nvPr/>
        </p:nvSpPr>
        <p:spPr>
          <a:xfrm>
            <a:off x="640080" y="4361723"/>
            <a:ext cx="11119104" cy="2496277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Alegerea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finală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Având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rezultatele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obținute</a:t>
            </a:r>
            <a:r>
              <a:rPr lang="en-US" dirty="0">
                <a:solidFill>
                  <a:schemeClr val="bg1"/>
                </a:solidFill>
              </a:rPr>
              <a:t>, am </a:t>
            </a:r>
            <a:r>
              <a:rPr lang="en-US" dirty="0" err="1">
                <a:solidFill>
                  <a:schemeClr val="bg1"/>
                </a:solidFill>
              </a:rPr>
              <a:t>decis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antrenăm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modelul</a:t>
            </a:r>
            <a:r>
              <a:rPr lang="en-US" dirty="0">
                <a:solidFill>
                  <a:schemeClr val="bg1"/>
                </a:solidFill>
              </a:rPr>
              <a:t> final pe </a:t>
            </a:r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RoBERT</a:t>
            </a:r>
            <a:r>
              <a:rPr lang="en-US" dirty="0">
                <a:solidFill>
                  <a:schemeClr val="bg1"/>
                </a:solidFill>
              </a:rPr>
              <a:t>-large, </a:t>
            </a:r>
            <a:r>
              <a:rPr lang="en-US" dirty="0" err="1">
                <a:solidFill>
                  <a:schemeClr val="bg1"/>
                </a:solidFill>
              </a:rPr>
              <a:t>datorită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performanței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superioare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capacității</a:t>
            </a:r>
            <a:r>
              <a:rPr lang="en-US" dirty="0">
                <a:solidFill>
                  <a:schemeClr val="bg1"/>
                </a:solidFill>
              </a:rPr>
              <a:t> sale de a </a:t>
            </a:r>
            <a:r>
              <a:rPr lang="en-US" dirty="0" err="1">
                <a:solidFill>
                  <a:schemeClr val="bg1"/>
                </a:solidFill>
              </a:rPr>
              <a:t>captura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relații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semantice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complexe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text.</a:t>
            </a:r>
          </a:p>
        </p:txBody>
      </p:sp>
    </p:spTree>
    <p:extLst>
      <p:ext uri="{BB962C8B-B14F-4D97-AF65-F5344CB8AC3E}">
        <p14:creationId xmlns:p14="http://schemas.microsoft.com/office/powerpoint/2010/main" val="181915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18033-5EDA-E50C-DD9A-000B86A604F5}"/>
              </a:ext>
            </a:extLst>
          </p:cNvPr>
          <p:cNvSpPr txBox="1"/>
          <p:nvPr/>
        </p:nvSpPr>
        <p:spPr>
          <a:xfrm>
            <a:off x="2505456" y="374904"/>
            <a:ext cx="929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Analiza </a:t>
            </a:r>
            <a:r>
              <a:rPr lang="en-US" sz="2800" b="1" i="1" dirty="0" err="1"/>
              <a:t>datelor</a:t>
            </a:r>
            <a:endParaRPr lang="en-US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3BE56-27A3-617C-7DCF-B18653645B20}"/>
              </a:ext>
            </a:extLst>
          </p:cNvPr>
          <p:cNvSpPr txBox="1"/>
          <p:nvPr/>
        </p:nvSpPr>
        <p:spPr>
          <a:xfrm>
            <a:off x="2505456" y="1554480"/>
            <a:ext cx="9290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Tag-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b="1" dirty="0"/>
              <a:t>&lt;strong&gt;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semnificativ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frecvent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știrile</a:t>
            </a:r>
            <a:r>
              <a:rPr lang="en-US" sz="2000" dirty="0"/>
              <a:t> </a:t>
            </a:r>
            <a:r>
              <a:rPr lang="en-US" sz="2000" dirty="0" err="1"/>
              <a:t>satirice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comparație</a:t>
            </a:r>
            <a:r>
              <a:rPr lang="en-US" sz="2000" dirty="0"/>
              <a:t>  cu </a:t>
            </a:r>
            <a:r>
              <a:rPr lang="en-US" sz="2000" dirty="0" err="1"/>
              <a:t>cele</a:t>
            </a:r>
            <a:r>
              <a:rPr lang="en-US" sz="2000" dirty="0"/>
              <a:t> non-</a:t>
            </a:r>
            <a:r>
              <a:rPr lang="en-US" sz="2000" dirty="0" err="1"/>
              <a:t>satirice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frecvența</a:t>
            </a:r>
            <a:r>
              <a:rPr lang="en-US" sz="2000" dirty="0"/>
              <a:t> </a:t>
            </a:r>
            <a:r>
              <a:rPr lang="en-US" sz="2000" dirty="0" err="1"/>
              <a:t>apariției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tag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aproximativ</a:t>
            </a:r>
            <a:r>
              <a:rPr lang="en-US" sz="2000" dirty="0"/>
              <a:t> 30 de </a:t>
            </a:r>
            <a:r>
              <a:rPr lang="en-US" sz="2000" dirty="0" err="1"/>
              <a:t>ori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știrile</a:t>
            </a:r>
            <a:r>
              <a:rPr lang="en-US" sz="2000" dirty="0"/>
              <a:t> </a:t>
            </a:r>
            <a:r>
              <a:rPr lang="en-US" sz="2000" dirty="0" err="1"/>
              <a:t>satirice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observăm</a:t>
            </a:r>
            <a:r>
              <a:rPr lang="en-US" sz="2000" dirty="0"/>
              <a:t> ca </a:t>
            </a:r>
            <a:r>
              <a:rPr lang="en-US" sz="2000" dirty="0" err="1"/>
              <a:t>tagul</a:t>
            </a:r>
            <a:r>
              <a:rPr lang="en-US" sz="2000" dirty="0"/>
              <a:t> </a:t>
            </a:r>
            <a:r>
              <a:rPr lang="en-US" sz="2000" b="1" dirty="0"/>
              <a:t>&lt;</a:t>
            </a:r>
            <a:r>
              <a:rPr lang="en-US" sz="2000" b="1" dirty="0" err="1"/>
              <a:t>em</a:t>
            </a:r>
            <a:r>
              <a:rPr lang="en-US" sz="2000" b="1" dirty="0"/>
              <a:t>&gt;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întâlnit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știrile</a:t>
            </a:r>
            <a:r>
              <a:rPr lang="en-US" sz="2000" dirty="0"/>
              <a:t> non-</a:t>
            </a:r>
            <a:r>
              <a:rPr lang="en-US" sz="2000" dirty="0" err="1"/>
              <a:t>satirice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Semnele</a:t>
            </a:r>
            <a:r>
              <a:rPr lang="en-US" sz="2000" dirty="0"/>
              <a:t> de </a:t>
            </a:r>
            <a:r>
              <a:rPr lang="en-US" sz="2000" dirty="0" err="1"/>
              <a:t>întrebare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exclamare</a:t>
            </a:r>
            <a:r>
              <a:rPr lang="en-US" sz="2000" dirty="0"/>
              <a:t> multiple apar cu </a:t>
            </a:r>
            <a:r>
              <a:rPr lang="en-US" sz="2000" dirty="0" err="1"/>
              <a:t>predominanță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știrile</a:t>
            </a:r>
            <a:r>
              <a:rPr lang="en-US" sz="2000" dirty="0"/>
              <a:t>     </a:t>
            </a:r>
            <a:r>
              <a:rPr lang="en-US" sz="2000" dirty="0" err="1"/>
              <a:t>satirice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comparație</a:t>
            </a:r>
            <a:r>
              <a:rPr lang="en-US" sz="2000" dirty="0"/>
              <a:t> cu </a:t>
            </a:r>
            <a:r>
              <a:rPr lang="en-US" sz="2000" dirty="0" err="1"/>
              <a:t>cele</a:t>
            </a:r>
            <a:r>
              <a:rPr lang="en-US" sz="2000" dirty="0"/>
              <a:t> non-</a:t>
            </a:r>
            <a:r>
              <a:rPr lang="en-US" sz="2000" dirty="0" err="1"/>
              <a:t>satirice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13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8E4-8457-8056-5472-BF96FA8B417D}"/>
              </a:ext>
            </a:extLst>
          </p:cNvPr>
          <p:cNvSpPr txBox="1"/>
          <p:nvPr/>
        </p:nvSpPr>
        <p:spPr>
          <a:xfrm>
            <a:off x="2606040" y="36576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/>
              <a:t>Preprocesarea</a:t>
            </a:r>
            <a:r>
              <a:rPr lang="en-US" sz="3200" b="1" i="1" dirty="0"/>
              <a:t> </a:t>
            </a:r>
            <a:r>
              <a:rPr lang="en-US" sz="3200" b="1" i="1" dirty="0" err="1"/>
              <a:t>datelor</a:t>
            </a:r>
            <a:endParaRPr lang="en-US" sz="3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B4D3B-9C2A-716E-EA1C-01516ECEBF85}"/>
              </a:ext>
            </a:extLst>
          </p:cNvPr>
          <p:cNvSpPr txBox="1"/>
          <p:nvPr/>
        </p:nvSpPr>
        <p:spPr>
          <a:xfrm>
            <a:off x="2606040" y="1655064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Tag-urile HTML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înlocuite</a:t>
            </a:r>
            <a:r>
              <a:rPr lang="en-US" dirty="0"/>
              <a:t> cu </a:t>
            </a:r>
            <a:r>
              <a:rPr lang="en-US" dirty="0" err="1"/>
              <a:t>echivalentele</a:t>
            </a:r>
            <a:r>
              <a:rPr lang="en-US" dirty="0"/>
              <a:t> lor </a:t>
            </a:r>
            <a:r>
              <a:rPr lang="en-US" dirty="0" err="1"/>
              <a:t>traduse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română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etapă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 are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curăța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le </a:t>
            </a:r>
            <a:r>
              <a:rPr lang="en-US" dirty="0" err="1"/>
              <a:t>aduce</a:t>
            </a:r>
            <a:r>
              <a:rPr lang="en-US" dirty="0"/>
              <a:t> la o 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înțeles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32EE2-E9DE-CE12-8CD5-65B1D7F97F0C}"/>
              </a:ext>
            </a:extLst>
          </p:cNvPr>
          <p:cNvSpPr txBox="1"/>
          <p:nvPr/>
        </p:nvSpPr>
        <p:spPr>
          <a:xfrm>
            <a:off x="2606040" y="4073081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Semnele</a:t>
            </a:r>
            <a:r>
              <a:rPr lang="en-US" dirty="0"/>
              <a:t> de </a:t>
            </a:r>
            <a:r>
              <a:rPr lang="en-US" dirty="0" err="1"/>
              <a:t>întrebare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exclamare</a:t>
            </a:r>
            <a:r>
              <a:rPr lang="en-US" dirty="0"/>
              <a:t> multiple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lăsate</a:t>
            </a:r>
            <a:r>
              <a:rPr lang="en-US" dirty="0"/>
              <a:t> </a:t>
            </a:r>
            <a:r>
              <a:rPr lang="en-US" dirty="0" err="1"/>
              <a:t>neschimbate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pe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română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familiarizat</a:t>
            </a:r>
            <a:r>
              <a:rPr lang="en-US" dirty="0"/>
              <a:t> cu </a:t>
            </a:r>
            <a:r>
              <a:rPr lang="en-US" dirty="0" err="1"/>
              <a:t>subtilitățile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     </a:t>
            </a:r>
            <a:r>
              <a:rPr lang="en-US" dirty="0" err="1"/>
              <a:t>captura</a:t>
            </a:r>
            <a:r>
              <a:rPr lang="en-US" dirty="0"/>
              <a:t> </a:t>
            </a:r>
            <a:r>
              <a:rPr lang="en-US" dirty="0" err="1"/>
              <a:t>tonul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intenția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7DB29C-FC1C-80CD-600D-8DCF40C26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incercari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5EBB9-332C-CB5A-0FC3-7BB1DC1A736B}"/>
              </a:ext>
            </a:extLst>
          </p:cNvPr>
          <p:cNvSpPr/>
          <p:nvPr/>
        </p:nvSpPr>
        <p:spPr>
          <a:xfrm>
            <a:off x="192024" y="2020824"/>
            <a:ext cx="2688336" cy="2276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09B22-C8E4-C792-E57F-9D032210CBD7}"/>
              </a:ext>
            </a:extLst>
          </p:cNvPr>
          <p:cNvSpPr/>
          <p:nvPr/>
        </p:nvSpPr>
        <p:spPr>
          <a:xfrm>
            <a:off x="3096768" y="2020824"/>
            <a:ext cx="2883408" cy="2276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81016-E4D6-4E28-C0E3-1FD54F745B5F}"/>
              </a:ext>
            </a:extLst>
          </p:cNvPr>
          <p:cNvSpPr/>
          <p:nvPr/>
        </p:nvSpPr>
        <p:spPr>
          <a:xfrm>
            <a:off x="6211826" y="2020824"/>
            <a:ext cx="2883408" cy="2276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CCE86-1DF1-2DB8-977C-0D96A7A8896B}"/>
              </a:ext>
            </a:extLst>
          </p:cNvPr>
          <p:cNvSpPr/>
          <p:nvPr/>
        </p:nvSpPr>
        <p:spPr>
          <a:xfrm>
            <a:off x="9308592" y="2020824"/>
            <a:ext cx="2691384" cy="2276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40714-765D-2747-E2F1-14002E09FC26}"/>
              </a:ext>
            </a:extLst>
          </p:cNvPr>
          <p:cNvSpPr txBox="1"/>
          <p:nvPr/>
        </p:nvSpPr>
        <p:spPr>
          <a:xfrm>
            <a:off x="192024" y="1651492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Name Entity Recognition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2B994-4F8F-D0E2-B2DA-55712CDE58EA}"/>
              </a:ext>
            </a:extLst>
          </p:cNvPr>
          <p:cNvSpPr txBox="1"/>
          <p:nvPr/>
        </p:nvSpPr>
        <p:spPr>
          <a:xfrm>
            <a:off x="3112010" y="1651492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Stopwords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1E4BD-38F0-1A19-BAD4-664932783E87}"/>
              </a:ext>
            </a:extLst>
          </p:cNvPr>
          <p:cNvSpPr txBox="1"/>
          <p:nvPr/>
        </p:nvSpPr>
        <p:spPr>
          <a:xfrm>
            <a:off x="6210301" y="1651492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Diacritice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5CD91-13B2-B216-F91C-A0D49CD131AD}"/>
              </a:ext>
            </a:extLst>
          </p:cNvPr>
          <p:cNvSpPr txBox="1"/>
          <p:nvPr/>
        </p:nvSpPr>
        <p:spPr>
          <a:xfrm>
            <a:off x="9308592" y="1651492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</a:rPr>
              <a:t>Combinatii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9815E-6EA4-53DD-741F-2DEA2D830EF0}"/>
              </a:ext>
            </a:extLst>
          </p:cNvPr>
          <p:cNvSpPr txBox="1"/>
          <p:nvPr/>
        </p:nvSpPr>
        <p:spPr>
          <a:xfrm>
            <a:off x="192024" y="2128200"/>
            <a:ext cx="2673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 </a:t>
            </a:r>
            <a:r>
              <a:rPr lang="en-US" sz="1600" dirty="0" err="1"/>
              <a:t>încercat</a:t>
            </a:r>
            <a:r>
              <a:rPr lang="en-US" sz="1600" dirty="0"/>
              <a:t> </a:t>
            </a:r>
            <a:r>
              <a:rPr lang="en-US" sz="1600" dirty="0" err="1"/>
              <a:t>înlocuirea</a:t>
            </a:r>
            <a:r>
              <a:rPr lang="en-US" sz="1600" dirty="0"/>
              <a:t> </a:t>
            </a:r>
            <a:r>
              <a:rPr lang="en-US" sz="1600" dirty="0" err="1"/>
              <a:t>entităților</a:t>
            </a:r>
            <a:r>
              <a:rPr lang="en-US" sz="1600" dirty="0"/>
              <a:t> precum </a:t>
            </a:r>
            <a:r>
              <a:rPr lang="en-US" sz="1600" dirty="0" err="1"/>
              <a:t>numele</a:t>
            </a:r>
            <a:r>
              <a:rPr lang="en-US" sz="1600" dirty="0"/>
              <a:t> de </a:t>
            </a:r>
            <a:r>
              <a:rPr lang="en-US" sz="1600" dirty="0" err="1"/>
              <a:t>persoane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partide</a:t>
            </a:r>
            <a:r>
              <a:rPr lang="en-US" sz="1600" dirty="0"/>
              <a:t> </a:t>
            </a:r>
            <a:r>
              <a:rPr lang="en-US" sz="1600" dirty="0" err="1"/>
              <a:t>politice</a:t>
            </a:r>
            <a:r>
              <a:rPr lang="en-US" sz="1600" dirty="0"/>
              <a:t> cu </a:t>
            </a:r>
            <a:r>
              <a:rPr lang="en-US" sz="1600" dirty="0" err="1"/>
              <a:t>taguri</a:t>
            </a:r>
            <a:r>
              <a:rPr lang="en-US" sz="1600" dirty="0"/>
              <a:t> </a:t>
            </a:r>
            <a:r>
              <a:rPr lang="en-US" sz="1600" dirty="0" err="1"/>
              <a:t>corespunzătoare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ajuta</a:t>
            </a:r>
            <a:r>
              <a:rPr lang="en-US" sz="1600" dirty="0"/>
              <a:t> </a:t>
            </a:r>
            <a:r>
              <a:rPr lang="en-US" sz="1600" dirty="0" err="1"/>
              <a:t>modelul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generalizeze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repede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înțeleagă</a:t>
            </a:r>
            <a:r>
              <a:rPr lang="en-US" sz="1600" dirty="0"/>
              <a:t> </a:t>
            </a:r>
            <a:r>
              <a:rPr lang="en-US" sz="1600" dirty="0" err="1"/>
              <a:t>contextul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relațiile</a:t>
            </a:r>
            <a:r>
              <a:rPr lang="en-US" sz="1600" dirty="0"/>
              <a:t> </a:t>
            </a:r>
            <a:r>
              <a:rPr lang="en-US" sz="1600" dirty="0" err="1"/>
              <a:t>între</a:t>
            </a:r>
            <a:r>
              <a:rPr lang="en-US" sz="1600" dirty="0"/>
              <a:t> </a:t>
            </a:r>
            <a:r>
              <a:rPr lang="en-US" sz="1600" dirty="0" err="1"/>
              <a:t>entități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CA20D-4BDA-14A5-887C-A4DFF82AD8C8}"/>
              </a:ext>
            </a:extLst>
          </p:cNvPr>
          <p:cNvSpPr txBox="1"/>
          <p:nvPr/>
        </p:nvSpPr>
        <p:spPr>
          <a:xfrm>
            <a:off x="3201925" y="2128200"/>
            <a:ext cx="2673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 </a:t>
            </a:r>
            <a:r>
              <a:rPr lang="en-US" sz="1600" dirty="0" err="1"/>
              <a:t>încercat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scoatem</a:t>
            </a:r>
            <a:r>
              <a:rPr lang="en-US" sz="1600" dirty="0"/>
              <a:t> </a:t>
            </a:r>
            <a:r>
              <a:rPr lang="en-US" sz="1600" dirty="0" err="1"/>
              <a:t>cuvintele</a:t>
            </a:r>
            <a:r>
              <a:rPr lang="en-US" sz="1600" dirty="0"/>
              <a:t> de </a:t>
            </a:r>
            <a:r>
              <a:rPr lang="en-US" sz="1600" dirty="0" err="1"/>
              <a:t>legătură</a:t>
            </a:r>
            <a:r>
              <a:rPr lang="en-US" sz="1600" dirty="0"/>
              <a:t>, </a:t>
            </a:r>
            <a:r>
              <a:rPr lang="en-US" sz="1600" dirty="0" err="1"/>
              <a:t>deși</a:t>
            </a:r>
            <a:r>
              <a:rPr lang="en-US" sz="1600" dirty="0"/>
              <a:t> </a:t>
            </a:r>
            <a:r>
              <a:rPr lang="en-US" sz="1600" dirty="0" err="1"/>
              <a:t>acestea</a:t>
            </a:r>
            <a:r>
              <a:rPr lang="en-US" sz="1600" dirty="0"/>
              <a:t> s-au </a:t>
            </a:r>
            <a:r>
              <a:rPr lang="en-US" sz="1600" dirty="0" err="1"/>
              <a:t>dovedit</a:t>
            </a:r>
            <a:r>
              <a:rPr lang="en-US" sz="1600" dirty="0"/>
              <a:t> </a:t>
            </a:r>
            <a:r>
              <a:rPr lang="en-US" sz="1600" dirty="0" err="1"/>
              <a:t>relevante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cazul</a:t>
            </a:r>
            <a:r>
              <a:rPr lang="en-US" sz="1600" dirty="0"/>
              <a:t> </a:t>
            </a:r>
            <a:r>
              <a:rPr lang="en-US" sz="1600" dirty="0" err="1"/>
              <a:t>nostru</a:t>
            </a:r>
            <a:r>
              <a:rPr lang="en-US" sz="1600" dirty="0"/>
              <a:t>. Cu </a:t>
            </a:r>
            <a:r>
              <a:rPr lang="en-US" sz="1600" dirty="0" err="1"/>
              <a:t>toate</a:t>
            </a:r>
            <a:r>
              <a:rPr lang="en-US" sz="1600" dirty="0"/>
              <a:t> </a:t>
            </a:r>
            <a:r>
              <a:rPr lang="en-US" sz="1600" dirty="0" err="1"/>
              <a:t>acestea</a:t>
            </a:r>
            <a:r>
              <a:rPr lang="en-US" sz="1600" dirty="0"/>
              <a:t>, </a:t>
            </a:r>
            <a:r>
              <a:rPr lang="en-US" sz="1600" dirty="0" err="1"/>
              <a:t>eliminarea</a:t>
            </a:r>
            <a:r>
              <a:rPr lang="en-US" sz="1600" dirty="0"/>
              <a:t> lor a </a:t>
            </a:r>
            <a:r>
              <a:rPr lang="en-US" sz="1600" dirty="0" err="1"/>
              <a:t>fost</a:t>
            </a:r>
            <a:r>
              <a:rPr lang="en-US" sz="1600" dirty="0"/>
              <a:t> o </a:t>
            </a:r>
            <a:r>
              <a:rPr lang="en-US" sz="1600" dirty="0" err="1"/>
              <a:t>încercare</a:t>
            </a:r>
            <a:r>
              <a:rPr lang="en-US" sz="1600" dirty="0"/>
              <a:t> de a reduce </a:t>
            </a:r>
            <a:r>
              <a:rPr lang="en-US" sz="1600" dirty="0" err="1"/>
              <a:t>zgomotul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de a </a:t>
            </a:r>
            <a:r>
              <a:rPr lang="en-US" sz="1600" dirty="0" err="1"/>
              <a:t>simplifica</a:t>
            </a:r>
            <a:r>
              <a:rPr lang="en-US" sz="1600" dirty="0"/>
              <a:t> </a:t>
            </a:r>
            <a:r>
              <a:rPr lang="en-US" sz="1600" dirty="0" err="1"/>
              <a:t>textul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model.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73A96-B38F-EDC8-FA57-6BDA13F30588}"/>
              </a:ext>
            </a:extLst>
          </p:cNvPr>
          <p:cNvSpPr txBox="1"/>
          <p:nvPr/>
        </p:nvSpPr>
        <p:spPr>
          <a:xfrm>
            <a:off x="6316983" y="2091623"/>
            <a:ext cx="2673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 </a:t>
            </a:r>
            <a:r>
              <a:rPr lang="en-US" sz="1600" dirty="0" err="1"/>
              <a:t>aplicat</a:t>
            </a:r>
            <a:r>
              <a:rPr lang="en-US" sz="1600" dirty="0"/>
              <a:t> o </a:t>
            </a:r>
            <a:r>
              <a:rPr lang="en-US" sz="1600" dirty="0" err="1"/>
              <a:t>standardizare</a:t>
            </a:r>
            <a:r>
              <a:rPr lang="en-US" sz="1600" dirty="0"/>
              <a:t> a </a:t>
            </a:r>
            <a:r>
              <a:rPr lang="en-US" sz="1600" dirty="0" err="1"/>
              <a:t>diacriticelor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elimina</a:t>
            </a:r>
            <a:r>
              <a:rPr lang="en-US" sz="1600" dirty="0"/>
              <a:t> </a:t>
            </a:r>
            <a:r>
              <a:rPr lang="en-US" sz="1600" dirty="0" err="1"/>
              <a:t>variantele</a:t>
            </a:r>
            <a:r>
              <a:rPr lang="en-US" sz="1600" dirty="0"/>
              <a:t> de </a:t>
            </a:r>
            <a:r>
              <a:rPr lang="en-US" sz="1600" dirty="0" err="1"/>
              <a:t>cuvinte</a:t>
            </a:r>
            <a:r>
              <a:rPr lang="en-US" sz="1600" dirty="0"/>
              <a:t> cu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fără</a:t>
            </a:r>
            <a:r>
              <a:rPr lang="en-US" sz="1600" dirty="0"/>
              <a:t> </a:t>
            </a:r>
            <a:r>
              <a:rPr lang="en-US" sz="1600" dirty="0" err="1"/>
              <a:t>diacritice</a:t>
            </a:r>
            <a:r>
              <a:rPr lang="en-US" sz="1600" dirty="0"/>
              <a:t>, </a:t>
            </a:r>
            <a:r>
              <a:rPr lang="en-US" sz="1600" dirty="0" err="1"/>
              <a:t>astfel</a:t>
            </a:r>
            <a:r>
              <a:rPr lang="en-US" sz="1600" dirty="0"/>
              <a:t> </a:t>
            </a:r>
            <a:r>
              <a:rPr lang="en-US" sz="1600" dirty="0" err="1"/>
              <a:t>încât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reducem</a:t>
            </a:r>
            <a:r>
              <a:rPr lang="en-US" sz="1600" dirty="0"/>
              <a:t> </a:t>
            </a:r>
            <a:r>
              <a:rPr lang="en-US" sz="1600" dirty="0" err="1"/>
              <a:t>redundanța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vocabularul</a:t>
            </a:r>
            <a:r>
              <a:rPr lang="en-US" sz="1600" dirty="0"/>
              <a:t> </a:t>
            </a:r>
            <a:r>
              <a:rPr lang="en-US" sz="1600" dirty="0" err="1"/>
              <a:t>modelului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îmbunătățim</a:t>
            </a:r>
            <a:r>
              <a:rPr lang="en-US" sz="1600" dirty="0"/>
              <a:t> </a:t>
            </a:r>
            <a:r>
              <a:rPr lang="en-US" sz="1600" dirty="0" err="1"/>
              <a:t>generalizarea</a:t>
            </a:r>
            <a:r>
              <a:rPr lang="en-US" sz="1600" dirty="0"/>
              <a:t> </a:t>
            </a:r>
            <a:r>
              <a:rPr lang="en-US" sz="1600" dirty="0" err="1"/>
              <a:t>acestuia</a:t>
            </a:r>
            <a:r>
              <a:rPr lang="en-US" sz="1600" dirty="0"/>
              <a:t>.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21E8-29ED-1E3D-A247-1435035A0DD2}"/>
              </a:ext>
            </a:extLst>
          </p:cNvPr>
          <p:cNvSpPr txBox="1"/>
          <p:nvPr/>
        </p:nvSpPr>
        <p:spPr>
          <a:xfrm>
            <a:off x="9406130" y="2091623"/>
            <a:ext cx="2673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 </a:t>
            </a:r>
            <a:r>
              <a:rPr lang="en-US" sz="1600" dirty="0" err="1"/>
              <a:t>încercat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combinăm</a:t>
            </a:r>
            <a:r>
              <a:rPr lang="en-US" sz="1600" dirty="0"/>
              <a:t> </a:t>
            </a:r>
            <a:r>
              <a:rPr lang="en-US" sz="1600" dirty="0" err="1"/>
              <a:t>aceste</a:t>
            </a:r>
            <a:r>
              <a:rPr lang="en-US" sz="1600" dirty="0"/>
              <a:t> </a:t>
            </a:r>
            <a:r>
              <a:rPr lang="en-US" sz="1600" dirty="0" err="1"/>
              <a:t>tehnici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diferite</a:t>
            </a:r>
            <a:r>
              <a:rPr lang="en-US" sz="1600" dirty="0"/>
              <a:t> </a:t>
            </a:r>
            <a:r>
              <a:rPr lang="en-US" sz="1600" dirty="0" err="1"/>
              <a:t>moduri</a:t>
            </a:r>
            <a:r>
              <a:rPr lang="en-US" sz="1600" dirty="0"/>
              <a:t>, </a:t>
            </a:r>
            <a:r>
              <a:rPr lang="en-US" sz="1600" dirty="0" err="1"/>
              <a:t>dar</a:t>
            </a:r>
            <a:r>
              <a:rPr lang="en-US" sz="1600" dirty="0"/>
              <a:t> am </a:t>
            </a:r>
            <a:r>
              <a:rPr lang="en-US" sz="1600" dirty="0" err="1"/>
              <a:t>observat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avem</a:t>
            </a:r>
            <a:r>
              <a:rPr lang="en-US" sz="1600" dirty="0"/>
              <a:t> </a:t>
            </a:r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mare </a:t>
            </a:r>
            <a:r>
              <a:rPr lang="en-US" sz="1600" dirty="0" err="1"/>
              <a:t>succes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cu </a:t>
            </a:r>
            <a:r>
              <a:rPr lang="en-US" sz="1600" dirty="0" err="1"/>
              <a:t>înlocuirea</a:t>
            </a:r>
            <a:r>
              <a:rPr lang="en-US" sz="1600" dirty="0"/>
              <a:t> </a:t>
            </a:r>
            <a:r>
              <a:rPr lang="en-US" sz="1600" dirty="0" err="1"/>
              <a:t>tagurilor</a:t>
            </a:r>
            <a:r>
              <a:rPr lang="en-US" sz="1600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217547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274AF-BDA4-9017-34EB-61FDF6F7F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antrenarii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B5C7-2FD1-6791-9AD4-362051F1A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920" y="1216187"/>
            <a:ext cx="10332720" cy="768085"/>
          </a:xfrm>
        </p:spPr>
        <p:txBody>
          <a:bodyPr/>
          <a:lstStyle/>
          <a:p>
            <a:pPr algn="l"/>
            <a:r>
              <a:rPr lang="en-US" dirty="0"/>
              <a:t>Am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small </a:t>
            </a:r>
            <a:r>
              <a:rPr lang="en-US" dirty="0" err="1"/>
              <a:t>demonstrează</a:t>
            </a:r>
            <a:r>
              <a:rPr lang="en-US" dirty="0"/>
              <a:t>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pe 10 </a:t>
            </a:r>
            <a:r>
              <a:rPr lang="en-US" dirty="0" err="1"/>
              <a:t>epoci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large sunt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1-2 </a:t>
            </a:r>
            <a:r>
              <a:rPr lang="en-US" dirty="0" err="1"/>
              <a:t>epoci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9564C-DFA3-6FA4-F363-7412447CBC33}"/>
              </a:ext>
            </a:extLst>
          </p:cNvPr>
          <p:cNvSpPr txBox="1"/>
          <p:nvPr/>
        </p:nvSpPr>
        <p:spPr>
          <a:xfrm>
            <a:off x="585216" y="2249424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Cum am </a:t>
            </a:r>
            <a:r>
              <a:rPr lang="en-US" b="1" dirty="0" err="1"/>
              <a:t>putea</a:t>
            </a:r>
            <a:r>
              <a:rPr lang="en-US" b="1" dirty="0"/>
              <a:t> </a:t>
            </a:r>
            <a:r>
              <a:rPr lang="en-US" b="1" dirty="0" err="1"/>
              <a:t>imbunatatii</a:t>
            </a:r>
            <a:r>
              <a:rPr lang="en-US" b="1" dirty="0"/>
              <a:t> </a:t>
            </a:r>
            <a:r>
              <a:rPr lang="en-US" b="1" dirty="0" err="1"/>
              <a:t>rezultatul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04E55-1C1F-E1C2-FFB7-A36061627426}"/>
              </a:ext>
            </a:extLst>
          </p:cNvPr>
          <p:cNvSpPr txBox="1"/>
          <p:nvPr/>
        </p:nvSpPr>
        <p:spPr>
          <a:xfrm>
            <a:off x="585216" y="2852928"/>
            <a:ext cx="578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</a:t>
            </a:r>
            <a:r>
              <a:rPr lang="en-US" dirty="0" err="1"/>
              <a:t>curatam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in </a:t>
            </a:r>
            <a:r>
              <a:rPr lang="en-US" dirty="0" err="1"/>
              <a:t>faza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scapam</a:t>
            </a:r>
            <a:r>
              <a:rPr lang="en-US" dirty="0"/>
              <a:t> de </a:t>
            </a:r>
            <a:r>
              <a:rPr lang="en-US" dirty="0" err="1"/>
              <a:t>linkuri</a:t>
            </a:r>
            <a:r>
              <a:rPr lang="en-US" dirty="0"/>
              <a:t>, de </a:t>
            </a:r>
            <a:r>
              <a:rPr lang="en-US" dirty="0" err="1"/>
              <a:t>tagurile</a:t>
            </a:r>
            <a:r>
              <a:rPr lang="en-US" dirty="0"/>
              <a:t> html in </a:t>
            </a:r>
            <a:r>
              <a:rPr lang="en-US" dirty="0" err="1"/>
              <a:t>totalitate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standardizam</a:t>
            </a:r>
            <a:r>
              <a:rPr lang="en-US" dirty="0"/>
              <a:t> </a:t>
            </a:r>
            <a:r>
              <a:rPr lang="en-US" dirty="0" err="1"/>
              <a:t>acronimele</a:t>
            </a:r>
            <a:r>
              <a:rPr lang="en-US" dirty="0"/>
              <a:t> la lowercase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7B672-A768-0C8D-00DE-9A14408EEB11}"/>
              </a:ext>
            </a:extLst>
          </p:cNvPr>
          <p:cNvSpPr txBox="1"/>
          <p:nvPr/>
        </p:nvSpPr>
        <p:spPr>
          <a:xfrm>
            <a:off x="7077456" y="2829068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</a:t>
            </a:r>
            <a:r>
              <a:rPr lang="en-US" dirty="0" err="1"/>
              <a:t>antrenam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RoBERT</a:t>
            </a:r>
            <a:r>
              <a:rPr lang="en-US" dirty="0"/>
              <a:t> large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epoci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4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94809-C1D3-8B74-DCA4-227CC1051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i="1" dirty="0"/>
              <a:t>Al </a:t>
            </a:r>
            <a:r>
              <a:rPr lang="en-US" sz="4400" b="1" i="1" dirty="0" err="1"/>
              <a:t>doilea</a:t>
            </a:r>
            <a:r>
              <a:rPr lang="en-US" sz="4400" b="1" i="1" dirty="0"/>
              <a:t> model ales - 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204E-E16B-EE23-0ECE-F5751DD19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2084" y="845873"/>
            <a:ext cx="11055096" cy="3602701"/>
          </a:xfrm>
        </p:spPr>
        <p:txBody>
          <a:bodyPr/>
          <a:lstStyle/>
          <a:p>
            <a:pPr algn="l"/>
            <a:r>
              <a:rPr lang="en-US" b="1" dirty="0" err="1"/>
              <a:t>Alegerea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: </a:t>
            </a: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b="1" dirty="0"/>
              <a:t>SVC</a:t>
            </a:r>
            <a:r>
              <a:rPr lang="en-US" dirty="0"/>
              <a:t> (</a:t>
            </a:r>
            <a:r>
              <a:rPr lang="en-GB" dirty="0"/>
              <a:t>Support Vector Classifier</a:t>
            </a:r>
            <a:r>
              <a:rPr lang="en-US" dirty="0"/>
              <a:t>) din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sklearn.svm</a:t>
            </a:r>
            <a:r>
              <a:rPr lang="en-US" dirty="0"/>
              <a:t> (Support Vector      Machines). SVM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metodă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clasificare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kernelul</a:t>
            </a:r>
            <a:r>
              <a:rPr lang="en-US" dirty="0"/>
              <a:t> </a:t>
            </a:r>
            <a:r>
              <a:rPr lang="en-US" dirty="0" err="1"/>
              <a:t>liniar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cu un set mare de </a:t>
            </a:r>
            <a:r>
              <a:rPr lang="en-US" dirty="0" err="1"/>
              <a:t>caracteristici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 err="1"/>
              <a:t>Preprocesare</a:t>
            </a:r>
            <a:r>
              <a:rPr lang="en-US" b="1" dirty="0"/>
              <a:t>: </a:t>
            </a:r>
            <a:r>
              <a:rPr lang="en-US" dirty="0"/>
              <a:t>Am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b="1" dirty="0"/>
              <a:t>TF-IDF</a:t>
            </a:r>
            <a:r>
              <a:rPr lang="en-US" dirty="0"/>
              <a:t> Vectorization din </a:t>
            </a:r>
            <a:r>
              <a:rPr lang="en-GB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feature_extraction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GB" dirty="0"/>
              <a:t> , </a:t>
            </a:r>
            <a:r>
              <a:rPr lang="en-US" dirty="0"/>
              <a:t>cu maxim 1000 de features, </a:t>
            </a:r>
            <a:r>
              <a:rPr lang="en-GB" dirty="0"/>
              <a:t>pe </a:t>
            </a:r>
            <a:r>
              <a:rPr lang="en-GB" dirty="0" err="1"/>
              <a:t>titlurile</a:t>
            </a:r>
            <a:r>
              <a:rPr lang="en-GB" dirty="0"/>
              <a:t> din </a:t>
            </a:r>
            <a:r>
              <a:rPr lang="en-GB" dirty="0" err="1"/>
              <a:t>setul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, </a:t>
            </a:r>
            <a:r>
              <a:rPr lang="en-GB" dirty="0" err="1"/>
              <a:t>respectiv</a:t>
            </a:r>
            <a:r>
              <a:rPr lang="en-GB" dirty="0"/>
              <a:t> pe </a:t>
            </a:r>
            <a:r>
              <a:rPr lang="en-GB" dirty="0" err="1"/>
              <a:t>cel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.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ne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atribuim</a:t>
            </a:r>
            <a:r>
              <a:rPr lang="en-GB" dirty="0"/>
              <a:t> un </a:t>
            </a:r>
            <a:r>
              <a:rPr lang="en-GB" dirty="0" err="1"/>
              <a:t>scor</a:t>
            </a:r>
            <a:r>
              <a:rPr lang="en-GB" dirty="0"/>
              <a:t> </a:t>
            </a:r>
            <a:r>
              <a:rPr lang="en-GB" dirty="0" err="1"/>
              <a:t>fiecărui</a:t>
            </a:r>
            <a:r>
              <a:rPr lang="en-GB" dirty="0"/>
              <a:t> </a:t>
            </a:r>
            <a:r>
              <a:rPr lang="en-GB" dirty="0" err="1"/>
              <a:t>cuvânt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de </a:t>
            </a:r>
            <a:r>
              <a:rPr lang="en-GB" dirty="0" err="1"/>
              <a:t>frecvența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document </a:t>
            </a:r>
            <a:r>
              <a:rPr lang="en-GB" dirty="0" err="1"/>
              <a:t>și</a:t>
            </a:r>
            <a:r>
              <a:rPr lang="en-GB" dirty="0"/>
              <a:t> de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rar</a:t>
            </a:r>
            <a:r>
              <a:rPr lang="en-GB" dirty="0"/>
              <a:t> </a:t>
            </a:r>
            <a:r>
              <a:rPr lang="en-GB" dirty="0" err="1"/>
              <a:t>apare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întregul</a:t>
            </a:r>
            <a:r>
              <a:rPr lang="en-GB" dirty="0"/>
              <a:t> corpus de </a:t>
            </a:r>
            <a:r>
              <a:rPr lang="en-GB" dirty="0" err="1"/>
              <a:t>texte</a:t>
            </a:r>
            <a:r>
              <a:rPr lang="en-GB" dirty="0"/>
              <a:t>. </a:t>
            </a:r>
            <a:r>
              <a:rPr lang="en-GB" dirty="0" err="1"/>
              <a:t>Astfel</a:t>
            </a:r>
            <a:r>
              <a:rPr lang="en-GB" dirty="0"/>
              <a:t>, </a:t>
            </a:r>
            <a:r>
              <a:rPr lang="en-GB" dirty="0" err="1"/>
              <a:t>obținem</a:t>
            </a:r>
            <a:r>
              <a:rPr lang="en-GB" dirty="0"/>
              <a:t> o </a:t>
            </a:r>
            <a:r>
              <a:rPr lang="en-GB" dirty="0" err="1"/>
              <a:t>matrice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rând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un document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coloană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un </a:t>
            </a:r>
            <a:r>
              <a:rPr lang="en-GB" dirty="0" err="1"/>
              <a:t>cuvânt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celulă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scorul</a:t>
            </a:r>
            <a:r>
              <a:rPr lang="en-GB" dirty="0"/>
              <a:t> TF-IDF </a:t>
            </a:r>
            <a:r>
              <a:rPr lang="en-GB" dirty="0" err="1"/>
              <a:t>corespunzător</a:t>
            </a:r>
            <a:r>
              <a:rPr lang="en-GB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79F2A4-AAED-F4D7-99EF-142847797FF8}"/>
              </a:ext>
            </a:extLst>
          </p:cNvPr>
          <p:cNvSpPr txBox="1">
            <a:spLocks/>
          </p:cNvSpPr>
          <p:nvPr/>
        </p:nvSpPr>
        <p:spPr>
          <a:xfrm>
            <a:off x="640080" y="4864608"/>
            <a:ext cx="11119104" cy="1993392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Analiza </a:t>
            </a:r>
            <a:r>
              <a:rPr lang="en-US" b="1" dirty="0" err="1">
                <a:solidFill>
                  <a:schemeClr val="bg1"/>
                </a:solidFill>
              </a:rPr>
              <a:t>rezultatelor</a:t>
            </a:r>
            <a:r>
              <a:rPr lang="en-US" dirty="0">
                <a:solidFill>
                  <a:schemeClr val="bg1"/>
                </a:solidFill>
              </a:rPr>
              <a:t>: Am </a:t>
            </a:r>
            <a:r>
              <a:rPr lang="en-US" dirty="0" err="1">
                <a:solidFill>
                  <a:schemeClr val="bg1"/>
                </a:solidFill>
              </a:rPr>
              <a:t>ob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inut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acurate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e de 86.965% pe </a:t>
            </a:r>
            <a:r>
              <a:rPr lang="en-US" dirty="0" err="1">
                <a:solidFill>
                  <a:schemeClr val="bg1"/>
                </a:solidFill>
              </a:rPr>
              <a:t>setul</a:t>
            </a:r>
            <a:r>
              <a:rPr lang="en-US" dirty="0">
                <a:solidFill>
                  <a:schemeClr val="bg1"/>
                </a:solidFill>
              </a:rPr>
              <a:t> de date de </a:t>
            </a:r>
            <a:r>
              <a:rPr lang="en-US" dirty="0" err="1">
                <a:solidFill>
                  <a:schemeClr val="bg1"/>
                </a:solidFill>
              </a:rPr>
              <a:t>testare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Alegerea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finală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o-RO" dirty="0">
                <a:solidFill>
                  <a:schemeClr val="bg1"/>
                </a:solidFill>
              </a:rPr>
              <a:t>Am comparat performanța modelului </a:t>
            </a:r>
            <a:r>
              <a:rPr lang="en-US" dirty="0" err="1">
                <a:solidFill>
                  <a:schemeClr val="bg1"/>
                </a:solidFill>
              </a:rPr>
              <a:t>RoBERT</a:t>
            </a:r>
            <a:r>
              <a:rPr lang="en-US" dirty="0">
                <a:solidFill>
                  <a:schemeClr val="bg1"/>
                </a:solidFill>
              </a:rPr>
              <a:t>-large</a:t>
            </a:r>
            <a:r>
              <a:rPr lang="ro-RO" dirty="0">
                <a:solidFill>
                  <a:schemeClr val="bg1"/>
                </a:solidFill>
              </a:rPr>
              <a:t> cu cea a modelului bazat pe SVC și am luat decizia de a-l alege pe primul datorită acurateței mai ridicate.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880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A46791E3F8C4B96AD8217BFE06FD3" ma:contentTypeVersion="15" ma:contentTypeDescription="Create a new document." ma:contentTypeScope="" ma:versionID="0959dc7cc08a4e3196a3299d220704e7">
  <xsd:schema xmlns:xsd="http://www.w3.org/2001/XMLSchema" xmlns:xs="http://www.w3.org/2001/XMLSchema" xmlns:p="http://schemas.microsoft.com/office/2006/metadata/properties" xmlns:ns2="8b5bccf0-ad24-484d-8ca2-ce367664b9e3" xmlns:ns3="7d4093b6-304a-41d2-9b68-a300f6213efd" targetNamespace="http://schemas.microsoft.com/office/2006/metadata/properties" ma:root="true" ma:fieldsID="6816213e6ecc4b77ab0eb34fc8931134" ns2:_="" ns3:_="">
    <xsd:import namespace="8b5bccf0-ad24-484d-8ca2-ce367664b9e3"/>
    <xsd:import namespace="7d4093b6-304a-41d2-9b68-a300f6213ef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bccf0-ad24-484d-8ca2-ce367664b9e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093b6-304a-41d2-9b68-a300f6213e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ddfe21f-d4d4-45c5-bcc3-2fdce2a0c71a}" ma:internalName="TaxCatchAll" ma:showField="CatchAllData" ma:web="7d4093b6-304a-41d2-9b68-a300f6213e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5bccf0-ad24-484d-8ca2-ce367664b9e3">
      <Terms xmlns="http://schemas.microsoft.com/office/infopath/2007/PartnerControls"/>
    </lcf76f155ced4ddcb4097134ff3c332f>
    <ReferenceId xmlns="8b5bccf0-ad24-484d-8ca2-ce367664b9e3" xsi:nil="true"/>
    <TaxCatchAll xmlns="7d4093b6-304a-41d2-9b68-a300f6213efd" xsi:nil="true"/>
  </documentManagement>
</p:properties>
</file>

<file path=customXml/itemProps1.xml><?xml version="1.0" encoding="utf-8"?>
<ds:datastoreItem xmlns:ds="http://schemas.openxmlformats.org/officeDocument/2006/customXml" ds:itemID="{C20AAD51-602C-4624-A6D1-1FA8A9B99936}"/>
</file>

<file path=customXml/itemProps2.xml><?xml version="1.0" encoding="utf-8"?>
<ds:datastoreItem xmlns:ds="http://schemas.openxmlformats.org/officeDocument/2006/customXml" ds:itemID="{99E93FAD-E1E6-4223-8747-FB3D1ACEE333}"/>
</file>

<file path=customXml/itemProps3.xml><?xml version="1.0" encoding="utf-8"?>
<ds:datastoreItem xmlns:ds="http://schemas.openxmlformats.org/officeDocument/2006/customXml" ds:itemID="{490F9B04-9751-4464-84B8-66076B803BBE}"/>
</file>

<file path=docProps/app.xml><?xml version="1.0" encoding="utf-8"?>
<Properties xmlns="http://schemas.openxmlformats.org/officeDocument/2006/extended-properties" xmlns:vt="http://schemas.openxmlformats.org/officeDocument/2006/docPropsVTypes">
  <Template>Creative-Idea-Bulb-PowerPoint-Template</Template>
  <TotalTime>229</TotalTime>
  <Words>705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Flavian Dumitrache</dc:creator>
  <cp:lastModifiedBy>Vlad Talpiga</cp:lastModifiedBy>
  <cp:revision>12</cp:revision>
  <dcterms:created xsi:type="dcterms:W3CDTF">2024-04-04T09:49:52Z</dcterms:created>
  <dcterms:modified xsi:type="dcterms:W3CDTF">2024-05-14T12:54:09Z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0x01010054CA46791E3F8C4B96AD8217BFE06FD3</vt:lpwstr>
  </property>
</Properties>
</file>