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6" r:id="rId6"/>
    <p:sldId id="282" r:id="rId7"/>
    <p:sldId id="284" r:id="rId8"/>
    <p:sldId id="285" r:id="rId9"/>
    <p:sldId id="28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976957457134786E-2"/>
          <c:y val="2.6686755060249784E-2"/>
          <c:w val="0.94035760249380052"/>
          <c:h val="0.898003931354987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Max: 10^3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Counting Sort</c:v>
                </c:pt>
                <c:pt idx="1">
                  <c:v> Radix Sort</c:v>
                </c:pt>
                <c:pt idx="2">
                  <c:v>Merge Sort</c:v>
                </c:pt>
                <c:pt idx="3">
                  <c:v>Sortare implicită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9.2999999999999999E-2</c:v>
                </c:pt>
                <c:pt idx="1">
                  <c:v>0.47699999999999998</c:v>
                </c:pt>
                <c:pt idx="2">
                  <c:v>17.899999999999999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EF-4B15-A987-2EC54A8981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Max: 10^8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Counting Sort</c:v>
                </c:pt>
                <c:pt idx="1">
                  <c:v> Radix Sort</c:v>
                </c:pt>
                <c:pt idx="2">
                  <c:v>Merge Sort</c:v>
                </c:pt>
                <c:pt idx="3">
                  <c:v>Sortare implicită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0.115</c:v>
                </c:pt>
                <c:pt idx="1">
                  <c:v>0.75</c:v>
                </c:pt>
                <c:pt idx="2">
                  <c:v>18.97</c:v>
                </c:pt>
                <c:pt idx="3">
                  <c:v>23.36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EF-4B15-A987-2EC54A89815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234840991"/>
        <c:axId val="1234837247"/>
      </c:barChart>
      <c:catAx>
        <c:axId val="1234840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4837247"/>
        <c:crosses val="autoZero"/>
        <c:auto val="1"/>
        <c:lblAlgn val="ctr"/>
        <c:lblOffset val="100"/>
        <c:noMultiLvlLbl val="0"/>
      </c:catAx>
      <c:valAx>
        <c:axId val="1234837247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34840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7670368250886764E-2"/>
          <c:y val="7.1344715069106529E-2"/>
          <c:w val="0.19737919144651536"/>
          <c:h val="5.2996134516447232E-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976957457134786E-2"/>
          <c:y val="3.1899011907954827E-2"/>
          <c:w val="0.94035760249380052"/>
          <c:h val="0.89279167450728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Max: 10^3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Counting Sort</c:v>
                </c:pt>
                <c:pt idx="1">
                  <c:v> Radix Sort</c:v>
                </c:pt>
                <c:pt idx="2">
                  <c:v>Merge Sort</c:v>
                </c:pt>
                <c:pt idx="3">
                  <c:v>Sortare implicită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0.92</c:v>
                </c:pt>
                <c:pt idx="1">
                  <c:v>4.76</c:v>
                </c:pt>
                <c:pt idx="2">
                  <c:v>19.010000000000002</c:v>
                </c:pt>
                <c:pt idx="3">
                  <c:v>24.23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EF-4B15-A987-2EC54A8981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Max: 10^8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Counting Sort</c:v>
                </c:pt>
                <c:pt idx="1">
                  <c:v> Radix Sort</c:v>
                </c:pt>
                <c:pt idx="2">
                  <c:v>Merge Sort</c:v>
                </c:pt>
                <c:pt idx="3">
                  <c:v>Sortare implicită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1.47</c:v>
                </c:pt>
                <c:pt idx="1">
                  <c:v>7.45</c:v>
                </c:pt>
                <c:pt idx="2">
                  <c:v>20.69</c:v>
                </c:pt>
                <c:pt idx="3">
                  <c:v>24.2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EF-4B15-A987-2EC54A89815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234840991"/>
        <c:axId val="1234837247"/>
      </c:barChart>
      <c:catAx>
        <c:axId val="1234840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4837247"/>
        <c:crosses val="autoZero"/>
        <c:auto val="1"/>
        <c:lblAlgn val="ctr"/>
        <c:lblOffset val="100"/>
        <c:noMultiLvlLbl val="0"/>
      </c:catAx>
      <c:valAx>
        <c:axId val="1234837247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34840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7670368250886764E-2"/>
          <c:y val="7.1344715069106529E-2"/>
          <c:w val="0.19737919144651536"/>
          <c:h val="5.2996134516447232E-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Max: 10^3</c:v>
                </c:pt>
              </c:strCache>
            </c:strRef>
          </c:tx>
          <c:spPr>
            <a:solidFill>
              <a:schemeClr val="accent5">
                <a:tint val="77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10^7 numere</c:v>
                </c:pt>
                <c:pt idx="1">
                  <c:v>10^8 numere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5.65</c:v>
                </c:pt>
                <c:pt idx="1">
                  <c:v>63.1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11-48F1-AA78-552E500D9E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Max: 10^8</c:v>
                </c:pt>
              </c:strCache>
            </c:strRef>
          </c:tx>
          <c:spPr>
            <a:solidFill>
              <a:schemeClr val="accent5">
                <a:shade val="76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10^7 numere</c:v>
                </c:pt>
                <c:pt idx="1">
                  <c:v>10^8 numere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9.1</c:v>
                </c:pt>
                <c:pt idx="1">
                  <c:v>139.30000000000001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11-48F1-AA78-552E500D9EF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565634671"/>
        <c:axId val="1565635919"/>
      </c:barChart>
      <c:catAx>
        <c:axId val="15656346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635919"/>
        <c:crosses val="autoZero"/>
        <c:auto val="1"/>
        <c:lblAlgn val="ctr"/>
        <c:lblOffset val="100"/>
        <c:noMultiLvlLbl val="0"/>
      </c:catAx>
      <c:valAx>
        <c:axId val="156563591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634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5" y="2465021"/>
            <a:ext cx="3608005" cy="1153063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/>
              <a:t>Tipuri</a:t>
            </a:r>
            <a:r>
              <a:rPr lang="en-US" sz="4000" dirty="0"/>
              <a:t> de sort</a:t>
            </a:r>
            <a:r>
              <a:rPr lang="ro-RO" sz="4000" dirty="0"/>
              <a:t>ări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4916" y="4125230"/>
            <a:ext cx="3113054" cy="878369"/>
          </a:xfrm>
        </p:spPr>
        <p:txBody>
          <a:bodyPr>
            <a:normAutofit/>
          </a:bodyPr>
          <a:lstStyle/>
          <a:p>
            <a:pPr algn="r"/>
            <a:r>
              <a:rPr lang="ro-RO" sz="2300" dirty="0">
                <a:solidFill>
                  <a:srgbClr val="5792BA"/>
                </a:solidFill>
              </a:rPr>
              <a:t>Tălpigă Andrei-Vlad</a:t>
            </a:r>
          </a:p>
          <a:p>
            <a:pPr algn="r"/>
            <a:r>
              <a:rPr lang="ro-RO" sz="1600" dirty="0">
                <a:solidFill>
                  <a:srgbClr val="5792BA"/>
                </a:solidFill>
              </a:rPr>
              <a:t>grupa 131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13BA-8948-4939-93A6-F1F02949C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16654"/>
            <a:ext cx="10353762" cy="1257300"/>
          </a:xfrm>
        </p:spPr>
        <p:txBody>
          <a:bodyPr>
            <a:normAutofit/>
          </a:bodyPr>
          <a:lstStyle/>
          <a:p>
            <a:r>
              <a:rPr lang="ro-RO" sz="3200" dirty="0"/>
              <a:t>Timpii de sortare ai algoritmilor (observații)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DC8C-B0F3-43D1-A3E8-B9BA9B766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00776"/>
            <a:ext cx="10353762" cy="4247624"/>
          </a:xfrm>
        </p:spPr>
        <p:txBody>
          <a:bodyPr>
            <a:normAutofit/>
          </a:bodyPr>
          <a:lstStyle/>
          <a:p>
            <a:r>
              <a:rPr lang="ro-RO" dirty="0"/>
              <a:t>Radix sort este cel mai eficient algoritm pentru numere mari si foarte mari, dar functionează bine și pentru numere mai mici.</a:t>
            </a:r>
          </a:p>
          <a:p>
            <a:endParaRPr lang="ro-RO" dirty="0"/>
          </a:p>
          <a:p>
            <a:r>
              <a:rPr lang="ro-RO" dirty="0"/>
              <a:t>Counting sort este cea mai eficientă sortare pentru valori mici de numere naturale.</a:t>
            </a:r>
          </a:p>
          <a:p>
            <a:endParaRPr lang="ro-RO" dirty="0"/>
          </a:p>
          <a:p>
            <a:r>
              <a:rPr lang="ro-RO" dirty="0"/>
              <a:t>Merge sort este cel mai </a:t>
            </a:r>
            <a:r>
              <a:rPr lang="en-GB" dirty="0"/>
              <a:t>“</a:t>
            </a:r>
            <a:r>
              <a:rPr lang="ro-RO" dirty="0"/>
              <a:t>constant</a:t>
            </a:r>
            <a:r>
              <a:rPr lang="en-GB" dirty="0"/>
              <a:t>”</a:t>
            </a:r>
            <a:r>
              <a:rPr lang="ro-RO" dirty="0"/>
              <a:t> algoritm, astfel că pentru orice cazuri are aceeasi complexitate (O(n * log n)).  Așadar, valorile numerelor nu afectează timpii de execuție.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729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71E6D-484B-449E-A70D-70BBC8C1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89420"/>
            <a:ext cx="10353762" cy="1257300"/>
          </a:xfrm>
        </p:spPr>
        <p:txBody>
          <a:bodyPr>
            <a:normAutofit/>
          </a:bodyPr>
          <a:lstStyle/>
          <a:p>
            <a:r>
              <a:rPr lang="en-GB" sz="3200" dirty="0" err="1"/>
              <a:t>Durata</a:t>
            </a:r>
            <a:r>
              <a:rPr lang="en-GB" sz="3200" dirty="0"/>
              <a:t> </a:t>
            </a:r>
            <a:r>
              <a:rPr lang="en-GB" sz="3200" dirty="0" err="1"/>
              <a:t>execu</a:t>
            </a:r>
            <a:r>
              <a:rPr lang="ro-RO" sz="3200" dirty="0"/>
              <a:t>ț</a:t>
            </a:r>
            <a:r>
              <a:rPr lang="en-GB" sz="3200" dirty="0" err="1"/>
              <a:t>iei</a:t>
            </a:r>
            <a:r>
              <a:rPr lang="en-GB" sz="3200" dirty="0"/>
              <a:t> sort</a:t>
            </a:r>
            <a:r>
              <a:rPr lang="ro-RO" sz="3200" dirty="0"/>
              <a:t>ă</a:t>
            </a:r>
            <a:r>
              <a:rPr lang="en-GB" sz="3200" dirty="0" err="1"/>
              <a:t>rilor</a:t>
            </a:r>
            <a:r>
              <a:rPr lang="en-GB" sz="3200" dirty="0"/>
              <a:t> (</a:t>
            </a:r>
            <a:r>
              <a:rPr lang="en-GB" sz="3200" dirty="0" err="1"/>
              <a:t>secunde</a:t>
            </a:r>
            <a:r>
              <a:rPr lang="en-GB" sz="3200" dirty="0"/>
              <a:t>) </a:t>
            </a:r>
            <a:r>
              <a:rPr lang="en-GB" sz="3200" dirty="0" err="1"/>
              <a:t>pentru</a:t>
            </a:r>
            <a:r>
              <a:rPr lang="en-GB" sz="3200" dirty="0"/>
              <a:t> 10^</a:t>
            </a:r>
            <a:r>
              <a:rPr lang="ro-RO" sz="3200" dirty="0"/>
              <a:t>7</a:t>
            </a:r>
            <a:r>
              <a:rPr lang="en-GB" sz="3200" dirty="0"/>
              <a:t> </a:t>
            </a:r>
            <a:r>
              <a:rPr lang="en-GB" sz="3200" dirty="0" err="1"/>
              <a:t>numere</a:t>
            </a:r>
            <a:endParaRPr lang="en-GB" sz="32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C5DC2AF-EAE3-4EB2-A0B7-F71C09D6B0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845738"/>
              </p:ext>
            </p:extLst>
          </p:nvPr>
        </p:nvGraphicFramePr>
        <p:xfrm>
          <a:off x="914400" y="1695451"/>
          <a:ext cx="10353675" cy="4873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087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71E6D-484B-449E-A70D-70BBC8C1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89420"/>
            <a:ext cx="10353762" cy="1257300"/>
          </a:xfrm>
        </p:spPr>
        <p:txBody>
          <a:bodyPr>
            <a:normAutofit/>
          </a:bodyPr>
          <a:lstStyle/>
          <a:p>
            <a:r>
              <a:rPr lang="en-GB" sz="3200" dirty="0" err="1"/>
              <a:t>Durata</a:t>
            </a:r>
            <a:r>
              <a:rPr lang="en-GB" sz="3200" dirty="0"/>
              <a:t> </a:t>
            </a:r>
            <a:r>
              <a:rPr lang="en-GB" sz="3200" dirty="0" err="1"/>
              <a:t>execu</a:t>
            </a:r>
            <a:r>
              <a:rPr lang="ro-RO" sz="3200" dirty="0"/>
              <a:t>ț</a:t>
            </a:r>
            <a:r>
              <a:rPr lang="en-GB" sz="3200" dirty="0" err="1"/>
              <a:t>iei</a:t>
            </a:r>
            <a:r>
              <a:rPr lang="ro-RO" sz="3200" dirty="0"/>
              <a:t> </a:t>
            </a:r>
            <a:r>
              <a:rPr lang="en-GB" sz="3200" dirty="0"/>
              <a:t>sort</a:t>
            </a:r>
            <a:r>
              <a:rPr lang="ro-RO" sz="3200" dirty="0"/>
              <a:t>ă</a:t>
            </a:r>
            <a:r>
              <a:rPr lang="en-GB" sz="3200" dirty="0" err="1"/>
              <a:t>rilor</a:t>
            </a:r>
            <a:r>
              <a:rPr lang="ro-RO" sz="3200" dirty="0"/>
              <a:t> </a:t>
            </a:r>
            <a:r>
              <a:rPr lang="en-GB" sz="3200" dirty="0"/>
              <a:t>(</a:t>
            </a:r>
            <a:r>
              <a:rPr lang="en-GB" sz="3200" dirty="0" err="1"/>
              <a:t>secunde</a:t>
            </a:r>
            <a:r>
              <a:rPr lang="en-GB" sz="3200" dirty="0"/>
              <a:t>) </a:t>
            </a:r>
            <a:r>
              <a:rPr lang="en-GB" sz="3200" dirty="0" err="1"/>
              <a:t>pentru</a:t>
            </a:r>
            <a:r>
              <a:rPr lang="en-GB" sz="3200" dirty="0"/>
              <a:t> 10^8 </a:t>
            </a:r>
            <a:r>
              <a:rPr lang="en-GB" sz="3200" dirty="0" err="1"/>
              <a:t>numere</a:t>
            </a:r>
            <a:endParaRPr lang="en-GB" sz="32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C5DC2AF-EAE3-4EB2-A0B7-F71C09D6B0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460722"/>
              </p:ext>
            </p:extLst>
          </p:nvPr>
        </p:nvGraphicFramePr>
        <p:xfrm>
          <a:off x="914400" y="1695451"/>
          <a:ext cx="10353675" cy="4873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690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3839-9161-4421-A237-D066F9F5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dirty="0"/>
              <a:t>Timpii de sortare ai algoritmilor (observații)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F9A19-9DEB-494B-A18F-0E70EB608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44897"/>
            <a:ext cx="10353762" cy="3714749"/>
          </a:xfrm>
        </p:spPr>
        <p:txBody>
          <a:bodyPr/>
          <a:lstStyle/>
          <a:p>
            <a:r>
              <a:rPr lang="ro-RO" dirty="0"/>
              <a:t>Insertion sort este un algoritm de sortare lent. În majoritatea cazurilor acesta va avea complexitatea O(n^2), deci timpii de executie sunt uriași. Este, totuși, un algoritm bun atunci când vectorul este aproape sortat, deoarece nu va face pași degeaba, în plus.</a:t>
            </a:r>
          </a:p>
          <a:p>
            <a:endParaRPr lang="ro-RO" dirty="0"/>
          </a:p>
          <a:p>
            <a:r>
              <a:rPr lang="ro-RO" dirty="0"/>
              <a:t>Shell sort este un insertion sort bine optimizat, având complexitatea O(n * log n) și în cel mai rău caz O(n^2).</a:t>
            </a:r>
          </a:p>
        </p:txBody>
      </p:sp>
    </p:spTree>
    <p:extLst>
      <p:ext uri="{BB962C8B-B14F-4D97-AF65-F5344CB8AC3E}">
        <p14:creationId xmlns:p14="http://schemas.microsoft.com/office/powerpoint/2010/main" val="54617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6A7B-121D-46E1-8915-CEA1D9EA8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83098"/>
            <a:ext cx="10353762" cy="1257300"/>
          </a:xfrm>
        </p:spPr>
        <p:txBody>
          <a:bodyPr>
            <a:normAutofit/>
          </a:bodyPr>
          <a:lstStyle/>
          <a:p>
            <a:r>
              <a:rPr lang="en-GB" sz="3200" dirty="0" err="1"/>
              <a:t>Durata</a:t>
            </a:r>
            <a:r>
              <a:rPr lang="en-GB" sz="3200" dirty="0"/>
              <a:t> </a:t>
            </a:r>
            <a:r>
              <a:rPr lang="en-GB" sz="3200" dirty="0" err="1"/>
              <a:t>execu</a:t>
            </a:r>
            <a:r>
              <a:rPr lang="ro-RO" sz="3200" dirty="0"/>
              <a:t>ț</a:t>
            </a:r>
            <a:r>
              <a:rPr lang="en-GB" sz="3200" dirty="0" err="1"/>
              <a:t>iei</a:t>
            </a:r>
            <a:r>
              <a:rPr lang="ro-RO" sz="3200" dirty="0"/>
              <a:t> </a:t>
            </a:r>
            <a:r>
              <a:rPr lang="en-GB" sz="3200" dirty="0"/>
              <a:t>(</a:t>
            </a:r>
            <a:r>
              <a:rPr lang="en-GB" sz="3200" dirty="0" err="1"/>
              <a:t>secunde</a:t>
            </a:r>
            <a:r>
              <a:rPr lang="en-GB" sz="3200" dirty="0"/>
              <a:t>) </a:t>
            </a:r>
            <a:r>
              <a:rPr lang="en-GB" sz="3200" dirty="0" err="1"/>
              <a:t>pentru</a:t>
            </a:r>
            <a:r>
              <a:rPr lang="en-GB" sz="3200" dirty="0"/>
              <a:t> </a:t>
            </a:r>
            <a:r>
              <a:rPr lang="ro-RO" sz="3200" dirty="0"/>
              <a:t>shell sort</a:t>
            </a:r>
            <a:endParaRPr lang="en-GB" sz="32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6423812-F83F-428E-9C4B-C13BEDD2F4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644932"/>
              </p:ext>
            </p:extLst>
          </p:nvPr>
        </p:nvGraphicFramePr>
        <p:xfrm>
          <a:off x="914400" y="1866900"/>
          <a:ext cx="10914077" cy="4668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5062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{77C973EE-3A13-4761-AAF6-C5C037934733}tf11665031_win32</Template>
  <TotalTime>165</TotalTime>
  <Words>217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 Nova</vt:lpstr>
      <vt:lpstr>Arial Nova Light</vt:lpstr>
      <vt:lpstr>Wingdings 2</vt:lpstr>
      <vt:lpstr>SlateVTI</vt:lpstr>
      <vt:lpstr>Tipuri de sortări</vt:lpstr>
      <vt:lpstr>Timpii de sortare ai algoritmilor (observații)</vt:lpstr>
      <vt:lpstr>Durata execuției sortărilor (secunde) pentru 10^7 numere</vt:lpstr>
      <vt:lpstr>Durata execuției sortărilor (secunde) pentru 10^8 numere</vt:lpstr>
      <vt:lpstr>Timpii de sortare ai algoritmilor (observații)</vt:lpstr>
      <vt:lpstr>Durata execuției (secunde) pentru shell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andrei vldd</dc:creator>
  <cp:lastModifiedBy>andrei vldd</cp:lastModifiedBy>
  <cp:revision>7</cp:revision>
  <dcterms:created xsi:type="dcterms:W3CDTF">2022-03-14T17:41:19Z</dcterms:created>
  <dcterms:modified xsi:type="dcterms:W3CDTF">2022-03-14T20:26:51Z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