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4" r:id="rId5"/>
    <p:sldId id="266" r:id="rId6"/>
    <p:sldId id="265" r:id="rId7"/>
    <p:sldId id="278" r:id="rId8"/>
    <p:sldId id="277" r:id="rId9"/>
    <p:sldId id="267" r:id="rId10"/>
    <p:sldId id="268" r:id="rId11"/>
    <p:sldId id="269" r:id="rId12"/>
    <p:sldId id="271" r:id="rId13"/>
    <p:sldId id="270" r:id="rId14"/>
    <p:sldId id="273" r:id="rId15"/>
    <p:sldId id="276" r:id="rId16"/>
    <p:sldId id="274" r:id="rId17"/>
    <p:sldId id="280" r:id="rId18"/>
    <p:sldId id="279" r:id="rId19"/>
    <p:sldId id="275" r:id="rId20"/>
    <p:sldId id="260" r:id="rId21"/>
    <p:sldId id="282" r:id="rId22"/>
    <p:sldId id="281" r:id="rId23"/>
    <p:sldId id="261" r:id="rId24"/>
    <p:sldId id="262" r:id="rId25"/>
    <p:sldId id="263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5F"/>
    <a:srgbClr val="5E5CE6"/>
    <a:srgbClr val="FF9F0A"/>
    <a:srgbClr val="32D74B"/>
    <a:srgbClr val="FFFFFF"/>
    <a:srgbClr val="F3F2F4"/>
    <a:srgbClr val="419CFF"/>
    <a:srgbClr val="FF453A"/>
    <a:srgbClr val="A550A7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/>
    <p:restoredTop sz="96327"/>
  </p:normalViewPr>
  <p:slideViewPr>
    <p:cSldViewPr snapToGrid="0">
      <p:cViewPr varScale="1">
        <p:scale>
          <a:sx n="160" d="100"/>
          <a:sy n="160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E2C3-A71D-4B99-962B-67161663743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D32556-8C84-4659-BFAE-F185F24E2D40}">
      <dgm:prSet/>
      <dgm:spPr/>
      <dgm:t>
        <a:bodyPr/>
        <a:lstStyle/>
        <a:p>
          <a:r>
            <a:rPr lang="ro-RO" dirty="0" err="1"/>
            <a:t>Version</a:t>
          </a:r>
          <a:r>
            <a:rPr lang="ro-RO" dirty="0"/>
            <a:t> control</a:t>
          </a:r>
          <a:endParaRPr lang="en-US" dirty="0"/>
        </a:p>
      </dgm:t>
    </dgm:pt>
    <dgm:pt modelId="{D7E919F1-189C-4BE6-838D-BF50C43C28BD}" type="parTrans" cxnId="{497052C6-768F-469F-8D32-DFA3EE812F6E}">
      <dgm:prSet/>
      <dgm:spPr/>
      <dgm:t>
        <a:bodyPr/>
        <a:lstStyle/>
        <a:p>
          <a:endParaRPr lang="en-US"/>
        </a:p>
      </dgm:t>
    </dgm:pt>
    <dgm:pt modelId="{776A4C65-530A-45B6-A900-B34ED0A6064E}" type="sibTrans" cxnId="{497052C6-768F-469F-8D32-DFA3EE812F6E}">
      <dgm:prSet/>
      <dgm:spPr/>
      <dgm:t>
        <a:bodyPr/>
        <a:lstStyle/>
        <a:p>
          <a:endParaRPr lang="en-US"/>
        </a:p>
      </dgm:t>
    </dgm:pt>
    <dgm:pt modelId="{45725A09-7CB9-4DDB-B3B3-3F5F73040402}">
      <dgm:prSet/>
      <dgm:spPr/>
      <dgm:t>
        <a:bodyPr/>
        <a:lstStyle/>
        <a:p>
          <a:r>
            <a:rPr lang="ro-RO"/>
            <a:t>Build rapid</a:t>
          </a:r>
          <a:endParaRPr lang="en-US"/>
        </a:p>
      </dgm:t>
    </dgm:pt>
    <dgm:pt modelId="{A507AAF7-0999-4B3C-978E-D5324D5F43F9}" type="parTrans" cxnId="{2FC4FC53-2AC7-42ED-ABFD-B3E6971DCBB7}">
      <dgm:prSet/>
      <dgm:spPr/>
      <dgm:t>
        <a:bodyPr/>
        <a:lstStyle/>
        <a:p>
          <a:endParaRPr lang="en-US"/>
        </a:p>
      </dgm:t>
    </dgm:pt>
    <dgm:pt modelId="{59F4F4B8-A1FD-486F-B1B6-4BE203D911F2}" type="sibTrans" cxnId="{2FC4FC53-2AC7-42ED-ABFD-B3E6971DCBB7}">
      <dgm:prSet/>
      <dgm:spPr/>
      <dgm:t>
        <a:bodyPr/>
        <a:lstStyle/>
        <a:p>
          <a:endParaRPr lang="en-US"/>
        </a:p>
      </dgm:t>
    </dgm:pt>
    <dgm:pt modelId="{8BCAC440-1FB9-493E-9E48-5FA1F5E63596}">
      <dgm:prSet/>
      <dgm:spPr/>
      <dgm:t>
        <a:bodyPr/>
        <a:lstStyle/>
        <a:p>
          <a:r>
            <a:rPr lang="ro-RO"/>
            <a:t>Testarea automata</a:t>
          </a:r>
          <a:endParaRPr lang="en-US"/>
        </a:p>
      </dgm:t>
    </dgm:pt>
    <dgm:pt modelId="{DAD9D42B-88CC-4691-80F5-9F1AC857AB2B}" type="parTrans" cxnId="{B0CD4575-14FB-4CDF-8904-02FDC5121102}">
      <dgm:prSet/>
      <dgm:spPr/>
      <dgm:t>
        <a:bodyPr/>
        <a:lstStyle/>
        <a:p>
          <a:endParaRPr lang="en-US"/>
        </a:p>
      </dgm:t>
    </dgm:pt>
    <dgm:pt modelId="{33AEA4A9-5BCD-45F3-9441-0892E3F64B07}" type="sibTrans" cxnId="{B0CD4575-14FB-4CDF-8904-02FDC5121102}">
      <dgm:prSet/>
      <dgm:spPr/>
      <dgm:t>
        <a:bodyPr/>
        <a:lstStyle/>
        <a:p>
          <a:endParaRPr lang="en-US"/>
        </a:p>
      </dgm:t>
    </dgm:pt>
    <dgm:pt modelId="{F2BB07D8-0314-4385-BAFC-D06AC5085D1F}">
      <dgm:prSet/>
      <dgm:spPr/>
      <dgm:t>
        <a:bodyPr/>
        <a:lstStyle/>
        <a:p>
          <a:r>
            <a:rPr lang="ro-RO"/>
            <a:t>Monitorizarea performantei</a:t>
          </a:r>
          <a:endParaRPr lang="en-US"/>
        </a:p>
      </dgm:t>
    </dgm:pt>
    <dgm:pt modelId="{A960A457-B1E9-48D8-B6A9-AC43AE974B80}" type="parTrans" cxnId="{C06AE4D7-6A66-4D4A-891A-CD1E5A3DFDDE}">
      <dgm:prSet/>
      <dgm:spPr/>
      <dgm:t>
        <a:bodyPr/>
        <a:lstStyle/>
        <a:p>
          <a:endParaRPr lang="en-US"/>
        </a:p>
      </dgm:t>
    </dgm:pt>
    <dgm:pt modelId="{29C05392-DBC2-4524-92EB-040F88B1A24B}" type="sibTrans" cxnId="{C06AE4D7-6A66-4D4A-891A-CD1E5A3DFDDE}">
      <dgm:prSet/>
      <dgm:spPr/>
      <dgm:t>
        <a:bodyPr/>
        <a:lstStyle/>
        <a:p>
          <a:endParaRPr lang="en-US"/>
        </a:p>
      </dgm:t>
    </dgm:pt>
    <dgm:pt modelId="{0144205F-1085-467D-9740-CB519C636878}">
      <dgm:prSet/>
      <dgm:spPr/>
      <dgm:t>
        <a:bodyPr/>
        <a:lstStyle/>
        <a:p>
          <a:r>
            <a:rPr lang="ro-RO"/>
            <a:t>Colaborare</a:t>
          </a:r>
          <a:endParaRPr lang="en-US"/>
        </a:p>
      </dgm:t>
    </dgm:pt>
    <dgm:pt modelId="{9940F0E5-E7E5-4CED-BA61-65A8664F18D1}" type="parTrans" cxnId="{1761BA4C-1278-4482-96F5-ABAB4C58BDFB}">
      <dgm:prSet/>
      <dgm:spPr/>
      <dgm:t>
        <a:bodyPr/>
        <a:lstStyle/>
        <a:p>
          <a:endParaRPr lang="en-US"/>
        </a:p>
      </dgm:t>
    </dgm:pt>
    <dgm:pt modelId="{D5B4CC47-8663-46D5-B944-64C23721982E}" type="sibTrans" cxnId="{1761BA4C-1278-4482-96F5-ABAB4C58BDFB}">
      <dgm:prSet/>
      <dgm:spPr/>
      <dgm:t>
        <a:bodyPr/>
        <a:lstStyle/>
        <a:p>
          <a:endParaRPr lang="en-US"/>
        </a:p>
      </dgm:t>
    </dgm:pt>
    <dgm:pt modelId="{F0ACBE79-7D0E-4E3B-AF24-624CD2E39A72}">
      <dgm:prSet/>
      <dgm:spPr/>
      <dgm:t>
        <a:bodyPr/>
        <a:lstStyle/>
        <a:p>
          <a:r>
            <a:rPr lang="ro-RO"/>
            <a:t>Consistenta mediilor</a:t>
          </a:r>
          <a:endParaRPr lang="en-US"/>
        </a:p>
      </dgm:t>
    </dgm:pt>
    <dgm:pt modelId="{7E09B650-271E-44B7-83D2-A1A4F2B0BCC7}" type="parTrans" cxnId="{80F7F432-6B3A-44CF-BAF9-574D23413381}">
      <dgm:prSet/>
      <dgm:spPr/>
      <dgm:t>
        <a:bodyPr/>
        <a:lstStyle/>
        <a:p>
          <a:endParaRPr lang="en-US"/>
        </a:p>
      </dgm:t>
    </dgm:pt>
    <dgm:pt modelId="{2C3B184A-3941-4C0E-9850-18556F84C050}" type="sibTrans" cxnId="{80F7F432-6B3A-44CF-BAF9-574D23413381}">
      <dgm:prSet/>
      <dgm:spPr/>
      <dgm:t>
        <a:bodyPr/>
        <a:lstStyle/>
        <a:p>
          <a:endParaRPr lang="en-US"/>
        </a:p>
      </dgm:t>
    </dgm:pt>
    <dgm:pt modelId="{3D1EA612-F9F5-CF4E-9BCE-B0DCD93A5623}" type="pres">
      <dgm:prSet presAssocID="{F705E2C3-A71D-4B99-962B-67161663743F}" presName="diagram" presStyleCnt="0">
        <dgm:presLayoutVars>
          <dgm:dir/>
          <dgm:resizeHandles val="exact"/>
        </dgm:presLayoutVars>
      </dgm:prSet>
      <dgm:spPr/>
    </dgm:pt>
    <dgm:pt modelId="{DFD328FA-2424-DD41-91BE-C6743C0170BE}" type="pres">
      <dgm:prSet presAssocID="{AED32556-8C84-4659-BFAE-F185F24E2D40}" presName="node" presStyleLbl="node1" presStyleIdx="0" presStyleCnt="6">
        <dgm:presLayoutVars>
          <dgm:bulletEnabled val="1"/>
        </dgm:presLayoutVars>
      </dgm:prSet>
      <dgm:spPr/>
    </dgm:pt>
    <dgm:pt modelId="{B4B33C44-7E65-2C48-84F6-4419401C7E91}" type="pres">
      <dgm:prSet presAssocID="{776A4C65-530A-45B6-A900-B34ED0A6064E}" presName="sibTrans" presStyleCnt="0"/>
      <dgm:spPr/>
    </dgm:pt>
    <dgm:pt modelId="{DF54BE2D-DEBE-C14C-8F38-C1AE640DA1B9}" type="pres">
      <dgm:prSet presAssocID="{45725A09-7CB9-4DDB-B3B3-3F5F73040402}" presName="node" presStyleLbl="node1" presStyleIdx="1" presStyleCnt="6">
        <dgm:presLayoutVars>
          <dgm:bulletEnabled val="1"/>
        </dgm:presLayoutVars>
      </dgm:prSet>
      <dgm:spPr/>
    </dgm:pt>
    <dgm:pt modelId="{857F8894-4E7F-EE48-9D28-47ACD2D06469}" type="pres">
      <dgm:prSet presAssocID="{59F4F4B8-A1FD-486F-B1B6-4BE203D911F2}" presName="sibTrans" presStyleCnt="0"/>
      <dgm:spPr/>
    </dgm:pt>
    <dgm:pt modelId="{80E9A7D0-257F-3248-A22B-029E054A613E}" type="pres">
      <dgm:prSet presAssocID="{8BCAC440-1FB9-493E-9E48-5FA1F5E63596}" presName="node" presStyleLbl="node1" presStyleIdx="2" presStyleCnt="6">
        <dgm:presLayoutVars>
          <dgm:bulletEnabled val="1"/>
        </dgm:presLayoutVars>
      </dgm:prSet>
      <dgm:spPr/>
    </dgm:pt>
    <dgm:pt modelId="{CE2D1CB4-7C2E-A448-8028-5D5BF2A8DCD1}" type="pres">
      <dgm:prSet presAssocID="{33AEA4A9-5BCD-45F3-9441-0892E3F64B07}" presName="sibTrans" presStyleCnt="0"/>
      <dgm:spPr/>
    </dgm:pt>
    <dgm:pt modelId="{B3142CFD-3F02-B045-B0E4-0BBA36EEE494}" type="pres">
      <dgm:prSet presAssocID="{F2BB07D8-0314-4385-BAFC-D06AC5085D1F}" presName="node" presStyleLbl="node1" presStyleIdx="3" presStyleCnt="6">
        <dgm:presLayoutVars>
          <dgm:bulletEnabled val="1"/>
        </dgm:presLayoutVars>
      </dgm:prSet>
      <dgm:spPr/>
    </dgm:pt>
    <dgm:pt modelId="{4A9719CD-99DF-6148-90E4-53AD1FF78783}" type="pres">
      <dgm:prSet presAssocID="{29C05392-DBC2-4524-92EB-040F88B1A24B}" presName="sibTrans" presStyleCnt="0"/>
      <dgm:spPr/>
    </dgm:pt>
    <dgm:pt modelId="{984E2349-D815-EC4F-9E3E-F46551F62AFB}" type="pres">
      <dgm:prSet presAssocID="{0144205F-1085-467D-9740-CB519C636878}" presName="node" presStyleLbl="node1" presStyleIdx="4" presStyleCnt="6">
        <dgm:presLayoutVars>
          <dgm:bulletEnabled val="1"/>
        </dgm:presLayoutVars>
      </dgm:prSet>
      <dgm:spPr/>
    </dgm:pt>
    <dgm:pt modelId="{8E6E2C71-D923-2E49-BC1B-71DF1A627EBA}" type="pres">
      <dgm:prSet presAssocID="{D5B4CC47-8663-46D5-B944-64C23721982E}" presName="sibTrans" presStyleCnt="0"/>
      <dgm:spPr/>
    </dgm:pt>
    <dgm:pt modelId="{21ED2AAB-525A-7C4F-A8F9-AE793CCA4784}" type="pres">
      <dgm:prSet presAssocID="{F0ACBE79-7D0E-4E3B-AF24-624CD2E39A72}" presName="node" presStyleLbl="node1" presStyleIdx="5" presStyleCnt="6">
        <dgm:presLayoutVars>
          <dgm:bulletEnabled val="1"/>
        </dgm:presLayoutVars>
      </dgm:prSet>
      <dgm:spPr/>
    </dgm:pt>
  </dgm:ptLst>
  <dgm:cxnLst>
    <dgm:cxn modelId="{C524771A-7AEC-8A46-B594-B7942229F027}" type="presOf" srcId="{8BCAC440-1FB9-493E-9E48-5FA1F5E63596}" destId="{80E9A7D0-257F-3248-A22B-029E054A613E}" srcOrd="0" destOrd="0" presId="urn:microsoft.com/office/officeart/2005/8/layout/default"/>
    <dgm:cxn modelId="{F8926E20-9298-3F4A-8902-F43DF6B597E1}" type="presOf" srcId="{45725A09-7CB9-4DDB-B3B3-3F5F73040402}" destId="{DF54BE2D-DEBE-C14C-8F38-C1AE640DA1B9}" srcOrd="0" destOrd="0" presId="urn:microsoft.com/office/officeart/2005/8/layout/default"/>
    <dgm:cxn modelId="{80F7F432-6B3A-44CF-BAF9-574D23413381}" srcId="{F705E2C3-A71D-4B99-962B-67161663743F}" destId="{F0ACBE79-7D0E-4E3B-AF24-624CD2E39A72}" srcOrd="5" destOrd="0" parTransId="{7E09B650-271E-44B7-83D2-A1A4F2B0BCC7}" sibTransId="{2C3B184A-3941-4C0E-9850-18556F84C050}"/>
    <dgm:cxn modelId="{AE655B37-75A9-CD40-840A-38998AADD913}" type="presOf" srcId="{AED32556-8C84-4659-BFAE-F185F24E2D40}" destId="{DFD328FA-2424-DD41-91BE-C6743C0170BE}" srcOrd="0" destOrd="0" presId="urn:microsoft.com/office/officeart/2005/8/layout/default"/>
    <dgm:cxn modelId="{191B0D4A-8118-8B46-8716-D11C6B4E48D6}" type="presOf" srcId="{F0ACBE79-7D0E-4E3B-AF24-624CD2E39A72}" destId="{21ED2AAB-525A-7C4F-A8F9-AE793CCA4784}" srcOrd="0" destOrd="0" presId="urn:microsoft.com/office/officeart/2005/8/layout/default"/>
    <dgm:cxn modelId="{1761BA4C-1278-4482-96F5-ABAB4C58BDFB}" srcId="{F705E2C3-A71D-4B99-962B-67161663743F}" destId="{0144205F-1085-467D-9740-CB519C636878}" srcOrd="4" destOrd="0" parTransId="{9940F0E5-E7E5-4CED-BA61-65A8664F18D1}" sibTransId="{D5B4CC47-8663-46D5-B944-64C23721982E}"/>
    <dgm:cxn modelId="{2FC4FC53-2AC7-42ED-ABFD-B3E6971DCBB7}" srcId="{F705E2C3-A71D-4B99-962B-67161663743F}" destId="{45725A09-7CB9-4DDB-B3B3-3F5F73040402}" srcOrd="1" destOrd="0" parTransId="{A507AAF7-0999-4B3C-978E-D5324D5F43F9}" sibTransId="{59F4F4B8-A1FD-486F-B1B6-4BE203D911F2}"/>
    <dgm:cxn modelId="{B0CD4575-14FB-4CDF-8904-02FDC5121102}" srcId="{F705E2C3-A71D-4B99-962B-67161663743F}" destId="{8BCAC440-1FB9-493E-9E48-5FA1F5E63596}" srcOrd="2" destOrd="0" parTransId="{DAD9D42B-88CC-4691-80F5-9F1AC857AB2B}" sibTransId="{33AEA4A9-5BCD-45F3-9441-0892E3F64B07}"/>
    <dgm:cxn modelId="{D614BE99-80EA-F04E-A5F8-DB6B57191EDB}" type="presOf" srcId="{F705E2C3-A71D-4B99-962B-67161663743F}" destId="{3D1EA612-F9F5-CF4E-9BCE-B0DCD93A5623}" srcOrd="0" destOrd="0" presId="urn:microsoft.com/office/officeart/2005/8/layout/default"/>
    <dgm:cxn modelId="{7F3F6FB9-16B6-6741-B185-ED64CCA96985}" type="presOf" srcId="{F2BB07D8-0314-4385-BAFC-D06AC5085D1F}" destId="{B3142CFD-3F02-B045-B0E4-0BBA36EEE494}" srcOrd="0" destOrd="0" presId="urn:microsoft.com/office/officeart/2005/8/layout/default"/>
    <dgm:cxn modelId="{497052C6-768F-469F-8D32-DFA3EE812F6E}" srcId="{F705E2C3-A71D-4B99-962B-67161663743F}" destId="{AED32556-8C84-4659-BFAE-F185F24E2D40}" srcOrd="0" destOrd="0" parTransId="{D7E919F1-189C-4BE6-838D-BF50C43C28BD}" sibTransId="{776A4C65-530A-45B6-A900-B34ED0A6064E}"/>
    <dgm:cxn modelId="{C06AE4D7-6A66-4D4A-891A-CD1E5A3DFDDE}" srcId="{F705E2C3-A71D-4B99-962B-67161663743F}" destId="{F2BB07D8-0314-4385-BAFC-D06AC5085D1F}" srcOrd="3" destOrd="0" parTransId="{A960A457-B1E9-48D8-B6A9-AC43AE974B80}" sibTransId="{29C05392-DBC2-4524-92EB-040F88B1A24B}"/>
    <dgm:cxn modelId="{AECD54D8-0D61-C241-86D8-68E9FD83D106}" type="presOf" srcId="{0144205F-1085-467D-9740-CB519C636878}" destId="{984E2349-D815-EC4F-9E3E-F46551F62AFB}" srcOrd="0" destOrd="0" presId="urn:microsoft.com/office/officeart/2005/8/layout/default"/>
    <dgm:cxn modelId="{D762840C-5BEE-EF44-82A4-76CBEA214743}" type="presParOf" srcId="{3D1EA612-F9F5-CF4E-9BCE-B0DCD93A5623}" destId="{DFD328FA-2424-DD41-91BE-C6743C0170BE}" srcOrd="0" destOrd="0" presId="urn:microsoft.com/office/officeart/2005/8/layout/default"/>
    <dgm:cxn modelId="{DFA8BB9F-8E7A-8348-886C-76D84D0A2C04}" type="presParOf" srcId="{3D1EA612-F9F5-CF4E-9BCE-B0DCD93A5623}" destId="{B4B33C44-7E65-2C48-84F6-4419401C7E91}" srcOrd="1" destOrd="0" presId="urn:microsoft.com/office/officeart/2005/8/layout/default"/>
    <dgm:cxn modelId="{6517DC78-8624-ED4A-B99A-CD627F89EDF2}" type="presParOf" srcId="{3D1EA612-F9F5-CF4E-9BCE-B0DCD93A5623}" destId="{DF54BE2D-DEBE-C14C-8F38-C1AE640DA1B9}" srcOrd="2" destOrd="0" presId="urn:microsoft.com/office/officeart/2005/8/layout/default"/>
    <dgm:cxn modelId="{9E4120D1-9844-514A-BFDF-F937887FE1E0}" type="presParOf" srcId="{3D1EA612-F9F5-CF4E-9BCE-B0DCD93A5623}" destId="{857F8894-4E7F-EE48-9D28-47ACD2D06469}" srcOrd="3" destOrd="0" presId="urn:microsoft.com/office/officeart/2005/8/layout/default"/>
    <dgm:cxn modelId="{E86B8262-8B31-8747-8EE9-30416D1890C3}" type="presParOf" srcId="{3D1EA612-F9F5-CF4E-9BCE-B0DCD93A5623}" destId="{80E9A7D0-257F-3248-A22B-029E054A613E}" srcOrd="4" destOrd="0" presId="urn:microsoft.com/office/officeart/2005/8/layout/default"/>
    <dgm:cxn modelId="{A98C25FA-6A12-DB48-9B8D-E68CAC734636}" type="presParOf" srcId="{3D1EA612-F9F5-CF4E-9BCE-B0DCD93A5623}" destId="{CE2D1CB4-7C2E-A448-8028-5D5BF2A8DCD1}" srcOrd="5" destOrd="0" presId="urn:microsoft.com/office/officeart/2005/8/layout/default"/>
    <dgm:cxn modelId="{CB528926-895F-EF4C-9C33-018A22C00235}" type="presParOf" srcId="{3D1EA612-F9F5-CF4E-9BCE-B0DCD93A5623}" destId="{B3142CFD-3F02-B045-B0E4-0BBA36EEE494}" srcOrd="6" destOrd="0" presId="urn:microsoft.com/office/officeart/2005/8/layout/default"/>
    <dgm:cxn modelId="{A6BA118D-FDAC-5F47-AA3F-38008BE769AF}" type="presParOf" srcId="{3D1EA612-F9F5-CF4E-9BCE-B0DCD93A5623}" destId="{4A9719CD-99DF-6148-90E4-53AD1FF78783}" srcOrd="7" destOrd="0" presId="urn:microsoft.com/office/officeart/2005/8/layout/default"/>
    <dgm:cxn modelId="{AEF185B4-A281-4240-B548-B5D30AEC7B44}" type="presParOf" srcId="{3D1EA612-F9F5-CF4E-9BCE-B0DCD93A5623}" destId="{984E2349-D815-EC4F-9E3E-F46551F62AFB}" srcOrd="8" destOrd="0" presId="urn:microsoft.com/office/officeart/2005/8/layout/default"/>
    <dgm:cxn modelId="{D5F4EEFD-48EA-1046-B557-9866EDB6B1F7}" type="presParOf" srcId="{3D1EA612-F9F5-CF4E-9BCE-B0DCD93A5623}" destId="{8E6E2C71-D923-2E49-BC1B-71DF1A627EBA}" srcOrd="9" destOrd="0" presId="urn:microsoft.com/office/officeart/2005/8/layout/default"/>
    <dgm:cxn modelId="{ABDC5DEA-A5CC-3340-BBA9-48995953F693}" type="presParOf" srcId="{3D1EA612-F9F5-CF4E-9BCE-B0DCD93A5623}" destId="{21ED2AAB-525A-7C4F-A8F9-AE793CCA478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328FA-2424-DD41-91BE-C6743C0170BE}">
      <dsp:nvSpPr>
        <dsp:cNvPr id="0" name=""/>
        <dsp:cNvSpPr/>
      </dsp:nvSpPr>
      <dsp:spPr>
        <a:xfrm>
          <a:off x="668000" y="805"/>
          <a:ext cx="2763453" cy="1658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dirty="0" err="1"/>
            <a:t>Version</a:t>
          </a:r>
          <a:r>
            <a:rPr lang="ro-RO" sz="3400" kern="1200" dirty="0"/>
            <a:t> control</a:t>
          </a:r>
          <a:endParaRPr lang="en-US" sz="3400" kern="1200" dirty="0"/>
        </a:p>
      </dsp:txBody>
      <dsp:txXfrm>
        <a:off x="668000" y="805"/>
        <a:ext cx="2763453" cy="1658071"/>
      </dsp:txXfrm>
    </dsp:sp>
    <dsp:sp modelId="{DF54BE2D-DEBE-C14C-8F38-C1AE640DA1B9}">
      <dsp:nvSpPr>
        <dsp:cNvPr id="0" name=""/>
        <dsp:cNvSpPr/>
      </dsp:nvSpPr>
      <dsp:spPr>
        <a:xfrm>
          <a:off x="3707798" y="805"/>
          <a:ext cx="2763453" cy="1658071"/>
        </a:xfrm>
        <a:prstGeom prst="rect">
          <a:avLst/>
        </a:prstGeom>
        <a:solidFill>
          <a:schemeClr val="accent5">
            <a:hueOff val="3822936"/>
            <a:satOff val="-8167"/>
            <a:lumOff val="-341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/>
            <a:t>Build rapid</a:t>
          </a:r>
          <a:endParaRPr lang="en-US" sz="3400" kern="1200"/>
        </a:p>
      </dsp:txBody>
      <dsp:txXfrm>
        <a:off x="3707798" y="805"/>
        <a:ext cx="2763453" cy="1658071"/>
      </dsp:txXfrm>
    </dsp:sp>
    <dsp:sp modelId="{80E9A7D0-257F-3248-A22B-029E054A613E}">
      <dsp:nvSpPr>
        <dsp:cNvPr id="0" name=""/>
        <dsp:cNvSpPr/>
      </dsp:nvSpPr>
      <dsp:spPr>
        <a:xfrm>
          <a:off x="6747596" y="805"/>
          <a:ext cx="2763453" cy="1658071"/>
        </a:xfrm>
        <a:prstGeom prst="rect">
          <a:avLst/>
        </a:prstGeom>
        <a:solidFill>
          <a:schemeClr val="accent5">
            <a:hueOff val="7645872"/>
            <a:satOff val="-16335"/>
            <a:lumOff val="-682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/>
            <a:t>Testarea automata</a:t>
          </a:r>
          <a:endParaRPr lang="en-US" sz="3400" kern="1200"/>
        </a:p>
      </dsp:txBody>
      <dsp:txXfrm>
        <a:off x="6747596" y="805"/>
        <a:ext cx="2763453" cy="1658071"/>
      </dsp:txXfrm>
    </dsp:sp>
    <dsp:sp modelId="{B3142CFD-3F02-B045-B0E4-0BBA36EEE494}">
      <dsp:nvSpPr>
        <dsp:cNvPr id="0" name=""/>
        <dsp:cNvSpPr/>
      </dsp:nvSpPr>
      <dsp:spPr>
        <a:xfrm>
          <a:off x="668000" y="1935222"/>
          <a:ext cx="2763453" cy="1658071"/>
        </a:xfrm>
        <a:prstGeom prst="rect">
          <a:avLst/>
        </a:prstGeom>
        <a:solidFill>
          <a:schemeClr val="accent5">
            <a:hueOff val="11468808"/>
            <a:satOff val="-24502"/>
            <a:lumOff val="-10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/>
            <a:t>Monitorizarea performantei</a:t>
          </a:r>
          <a:endParaRPr lang="en-US" sz="3400" kern="1200"/>
        </a:p>
      </dsp:txBody>
      <dsp:txXfrm>
        <a:off x="668000" y="1935222"/>
        <a:ext cx="2763453" cy="1658071"/>
      </dsp:txXfrm>
    </dsp:sp>
    <dsp:sp modelId="{984E2349-D815-EC4F-9E3E-F46551F62AFB}">
      <dsp:nvSpPr>
        <dsp:cNvPr id="0" name=""/>
        <dsp:cNvSpPr/>
      </dsp:nvSpPr>
      <dsp:spPr>
        <a:xfrm>
          <a:off x="3707798" y="1935222"/>
          <a:ext cx="2763453" cy="1658071"/>
        </a:xfrm>
        <a:prstGeom prst="rect">
          <a:avLst/>
        </a:prstGeom>
        <a:solidFill>
          <a:schemeClr val="accent5">
            <a:hueOff val="15291745"/>
            <a:satOff val="-32670"/>
            <a:lumOff val="-1364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/>
            <a:t>Colaborare</a:t>
          </a:r>
          <a:endParaRPr lang="en-US" sz="3400" kern="1200"/>
        </a:p>
      </dsp:txBody>
      <dsp:txXfrm>
        <a:off x="3707798" y="1935222"/>
        <a:ext cx="2763453" cy="1658071"/>
      </dsp:txXfrm>
    </dsp:sp>
    <dsp:sp modelId="{21ED2AAB-525A-7C4F-A8F9-AE793CCA4784}">
      <dsp:nvSpPr>
        <dsp:cNvPr id="0" name=""/>
        <dsp:cNvSpPr/>
      </dsp:nvSpPr>
      <dsp:spPr>
        <a:xfrm>
          <a:off x="6747596" y="1935222"/>
          <a:ext cx="2763453" cy="1658071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/>
            <a:t>Consistenta mediilor</a:t>
          </a:r>
          <a:endParaRPr lang="en-US" sz="3400" kern="1200"/>
        </a:p>
      </dsp:txBody>
      <dsp:txXfrm>
        <a:off x="6747596" y="1935222"/>
        <a:ext cx="2763453" cy="1658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0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00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749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37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174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8396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1696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85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2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542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56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F3E93F-0E83-8649-B6FD-316AEBF24243}" type="datetimeFigureOut">
              <a:rPr lang="ro-RO" smtClean="0"/>
              <a:t>11.05.2023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DADC0F-2D9E-124C-851C-0097FBDEED62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83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826E-FC2C-D3F8-C0CD-BFA37140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ro-RO" sz="9600" dirty="0">
                <a:latin typeface="Comic Sans MS" panose="030F0902030302020204" pitchFamily="66" charset="0"/>
              </a:rPr>
              <a:t>CI/CD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pinning turntable and bokeh">
            <a:extLst>
              <a:ext uri="{FF2B5EF4-FFF2-40B4-BE49-F238E27FC236}">
                <a16:creationId xmlns:a16="http://schemas.microsoft.com/office/drawing/2014/main" id="{47F19C73-D328-68D1-C688-2890B1692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0" r="27224" b="-1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587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0897-DD88-CD1A-598A-793B0049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ro-RO" sz="3100">
                <a:latin typeface="Comic Sans MS" panose="030F0902030302020204" pitchFamily="66" charset="0"/>
              </a:rPr>
              <a:t>Infrastructure as Code (IaC)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74E6-122A-F4F3-CE16-6B45928C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Consistenta si reproductibilitate</a:t>
            </a:r>
          </a:p>
          <a:p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Versionificarea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infrastructurii</a:t>
            </a:r>
          </a:p>
          <a:p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Viteza de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build</a:t>
            </a:r>
            <a:endParaRPr lang="ro-RO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Costuri reduse</a:t>
            </a:r>
          </a:p>
          <a:p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Mai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usor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de documentat</a:t>
            </a:r>
          </a:p>
          <a:p>
            <a:r>
              <a:rPr lang="ro-RO" dirty="0" err="1">
                <a:solidFill>
                  <a:srgbClr val="00B050"/>
                </a:solidFill>
                <a:latin typeface="Comic Sans MS" panose="030F0902030302020204" pitchFamily="66" charset="0"/>
              </a:rPr>
              <a:t>Terraform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,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Helm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,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Ansible</a:t>
            </a:r>
            <a:endParaRPr lang="ro-RO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34B9AA-FBF8-296F-4E94-6B969FD4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2147943"/>
            <a:ext cx="5176744" cy="25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82E92-8040-4738-AB2F-A4E18BEB5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A0E6513-D151-F6E7-5FA6-70D194B8B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" r="-1" b="7632"/>
          <a:stretch/>
        </p:blipFill>
        <p:spPr>
          <a:xfrm>
            <a:off x="0" y="0"/>
            <a:ext cx="12192000" cy="6291980"/>
          </a:xfrm>
          <a:custGeom>
            <a:avLst/>
            <a:gdLst/>
            <a:ahLst/>
            <a:cxnLst/>
            <a:rect l="l" t="t" r="r" b="b"/>
            <a:pathLst>
              <a:path w="12188950" h="6290396">
                <a:moveTo>
                  <a:pt x="0" y="0"/>
                </a:moveTo>
                <a:lnTo>
                  <a:pt x="12188950" y="0"/>
                </a:lnTo>
                <a:lnTo>
                  <a:pt x="12188950" y="5404571"/>
                </a:lnTo>
                <a:lnTo>
                  <a:pt x="12188950" y="6115506"/>
                </a:lnTo>
                <a:lnTo>
                  <a:pt x="12177524" y="6115771"/>
                </a:lnTo>
                <a:lnTo>
                  <a:pt x="12117200" y="6123709"/>
                </a:lnTo>
                <a:lnTo>
                  <a:pt x="12064812" y="6134821"/>
                </a:lnTo>
                <a:lnTo>
                  <a:pt x="12018774" y="6149109"/>
                </a:lnTo>
                <a:lnTo>
                  <a:pt x="11977500" y="6164984"/>
                </a:lnTo>
                <a:lnTo>
                  <a:pt x="11940988" y="6184034"/>
                </a:lnTo>
                <a:lnTo>
                  <a:pt x="11902888" y="6203084"/>
                </a:lnTo>
                <a:lnTo>
                  <a:pt x="11864788" y="6222134"/>
                </a:lnTo>
                <a:lnTo>
                  <a:pt x="11828274" y="6238009"/>
                </a:lnTo>
                <a:lnTo>
                  <a:pt x="11787000" y="6253884"/>
                </a:lnTo>
                <a:lnTo>
                  <a:pt x="11740962" y="6269759"/>
                </a:lnTo>
                <a:lnTo>
                  <a:pt x="11688574" y="6280871"/>
                </a:lnTo>
                <a:lnTo>
                  <a:pt x="11628250" y="6287221"/>
                </a:lnTo>
                <a:lnTo>
                  <a:pt x="11559988" y="6290396"/>
                </a:lnTo>
                <a:lnTo>
                  <a:pt x="11491724" y="6287221"/>
                </a:lnTo>
                <a:lnTo>
                  <a:pt x="11431400" y="6280871"/>
                </a:lnTo>
                <a:lnTo>
                  <a:pt x="11379012" y="6269759"/>
                </a:lnTo>
                <a:lnTo>
                  <a:pt x="11332974" y="6253884"/>
                </a:lnTo>
                <a:lnTo>
                  <a:pt x="11291700" y="6238009"/>
                </a:lnTo>
                <a:lnTo>
                  <a:pt x="11255188" y="6222134"/>
                </a:lnTo>
                <a:lnTo>
                  <a:pt x="11217088" y="6203084"/>
                </a:lnTo>
                <a:lnTo>
                  <a:pt x="11178988" y="6184034"/>
                </a:lnTo>
                <a:lnTo>
                  <a:pt x="11142474" y="6164984"/>
                </a:lnTo>
                <a:lnTo>
                  <a:pt x="11101200" y="6149109"/>
                </a:lnTo>
                <a:lnTo>
                  <a:pt x="11055162" y="6134821"/>
                </a:lnTo>
                <a:lnTo>
                  <a:pt x="11002774" y="6123709"/>
                </a:lnTo>
                <a:lnTo>
                  <a:pt x="10942450" y="6115771"/>
                </a:lnTo>
                <a:lnTo>
                  <a:pt x="10874188" y="6114184"/>
                </a:lnTo>
                <a:lnTo>
                  <a:pt x="10805924" y="6115771"/>
                </a:lnTo>
                <a:lnTo>
                  <a:pt x="10745600" y="6123709"/>
                </a:lnTo>
                <a:lnTo>
                  <a:pt x="10693212" y="6134821"/>
                </a:lnTo>
                <a:lnTo>
                  <a:pt x="10647174" y="6149109"/>
                </a:lnTo>
                <a:lnTo>
                  <a:pt x="10605900" y="6164984"/>
                </a:lnTo>
                <a:lnTo>
                  <a:pt x="10569388" y="6184034"/>
                </a:lnTo>
                <a:lnTo>
                  <a:pt x="10531288" y="6203084"/>
                </a:lnTo>
                <a:lnTo>
                  <a:pt x="10493188" y="6222134"/>
                </a:lnTo>
                <a:lnTo>
                  <a:pt x="10456674" y="6238009"/>
                </a:lnTo>
                <a:lnTo>
                  <a:pt x="10415400" y="6253884"/>
                </a:lnTo>
                <a:lnTo>
                  <a:pt x="10369362" y="6269759"/>
                </a:lnTo>
                <a:lnTo>
                  <a:pt x="10316974" y="6280871"/>
                </a:lnTo>
                <a:lnTo>
                  <a:pt x="10256650" y="6287221"/>
                </a:lnTo>
                <a:lnTo>
                  <a:pt x="10188388" y="6290396"/>
                </a:lnTo>
                <a:lnTo>
                  <a:pt x="10120124" y="6287221"/>
                </a:lnTo>
                <a:lnTo>
                  <a:pt x="10059800" y="6280871"/>
                </a:lnTo>
                <a:lnTo>
                  <a:pt x="10007412" y="6269759"/>
                </a:lnTo>
                <a:lnTo>
                  <a:pt x="9961374" y="6253884"/>
                </a:lnTo>
                <a:lnTo>
                  <a:pt x="9920100" y="6238009"/>
                </a:lnTo>
                <a:lnTo>
                  <a:pt x="9883588" y="6222134"/>
                </a:lnTo>
                <a:lnTo>
                  <a:pt x="9845488" y="6203084"/>
                </a:lnTo>
                <a:lnTo>
                  <a:pt x="9807388" y="6184034"/>
                </a:lnTo>
                <a:lnTo>
                  <a:pt x="9770874" y="6164984"/>
                </a:lnTo>
                <a:lnTo>
                  <a:pt x="9729600" y="6149109"/>
                </a:lnTo>
                <a:lnTo>
                  <a:pt x="9683562" y="6134821"/>
                </a:lnTo>
                <a:lnTo>
                  <a:pt x="9631174" y="6123709"/>
                </a:lnTo>
                <a:lnTo>
                  <a:pt x="9570850" y="6115771"/>
                </a:lnTo>
                <a:lnTo>
                  <a:pt x="9502588" y="6114184"/>
                </a:lnTo>
                <a:lnTo>
                  <a:pt x="9434324" y="6115771"/>
                </a:lnTo>
                <a:lnTo>
                  <a:pt x="9374000" y="6123709"/>
                </a:lnTo>
                <a:lnTo>
                  <a:pt x="9321612" y="6134821"/>
                </a:lnTo>
                <a:lnTo>
                  <a:pt x="9275574" y="6149109"/>
                </a:lnTo>
                <a:lnTo>
                  <a:pt x="9234300" y="6164984"/>
                </a:lnTo>
                <a:lnTo>
                  <a:pt x="9197788" y="6184034"/>
                </a:lnTo>
                <a:lnTo>
                  <a:pt x="9159688" y="6203084"/>
                </a:lnTo>
                <a:lnTo>
                  <a:pt x="9121588" y="6222134"/>
                </a:lnTo>
                <a:lnTo>
                  <a:pt x="9085074" y="6238009"/>
                </a:lnTo>
                <a:lnTo>
                  <a:pt x="9043800" y="6253884"/>
                </a:lnTo>
                <a:lnTo>
                  <a:pt x="8997762" y="6269759"/>
                </a:lnTo>
                <a:lnTo>
                  <a:pt x="8945374" y="6280871"/>
                </a:lnTo>
                <a:lnTo>
                  <a:pt x="8885050" y="6287221"/>
                </a:lnTo>
                <a:lnTo>
                  <a:pt x="8818374" y="6290396"/>
                </a:lnTo>
                <a:lnTo>
                  <a:pt x="8748524" y="6287221"/>
                </a:lnTo>
                <a:lnTo>
                  <a:pt x="8688200" y="6280871"/>
                </a:lnTo>
                <a:lnTo>
                  <a:pt x="8635812" y="6269759"/>
                </a:lnTo>
                <a:lnTo>
                  <a:pt x="8589774" y="6253884"/>
                </a:lnTo>
                <a:lnTo>
                  <a:pt x="8548500" y="6238009"/>
                </a:lnTo>
                <a:lnTo>
                  <a:pt x="8511988" y="6222134"/>
                </a:lnTo>
                <a:lnTo>
                  <a:pt x="8473888" y="6203084"/>
                </a:lnTo>
                <a:lnTo>
                  <a:pt x="8435788" y="6184034"/>
                </a:lnTo>
                <a:lnTo>
                  <a:pt x="8399274" y="6164984"/>
                </a:lnTo>
                <a:lnTo>
                  <a:pt x="8358001" y="6149109"/>
                </a:lnTo>
                <a:lnTo>
                  <a:pt x="8311963" y="6134821"/>
                </a:lnTo>
                <a:lnTo>
                  <a:pt x="8259576" y="6123709"/>
                </a:lnTo>
                <a:lnTo>
                  <a:pt x="8199251" y="6115771"/>
                </a:lnTo>
                <a:lnTo>
                  <a:pt x="8130989" y="6114184"/>
                </a:lnTo>
                <a:lnTo>
                  <a:pt x="8062726" y="6115771"/>
                </a:lnTo>
                <a:lnTo>
                  <a:pt x="8002401" y="6123709"/>
                </a:lnTo>
                <a:lnTo>
                  <a:pt x="7950014" y="6134821"/>
                </a:lnTo>
                <a:lnTo>
                  <a:pt x="7903976" y="6149109"/>
                </a:lnTo>
                <a:lnTo>
                  <a:pt x="7862701" y="6164984"/>
                </a:lnTo>
                <a:lnTo>
                  <a:pt x="7826189" y="6184034"/>
                </a:lnTo>
                <a:lnTo>
                  <a:pt x="7749989" y="6222134"/>
                </a:lnTo>
                <a:lnTo>
                  <a:pt x="7713476" y="6238009"/>
                </a:lnTo>
                <a:lnTo>
                  <a:pt x="7672201" y="6253884"/>
                </a:lnTo>
                <a:lnTo>
                  <a:pt x="7626164" y="6269759"/>
                </a:lnTo>
                <a:lnTo>
                  <a:pt x="7573776" y="6280871"/>
                </a:lnTo>
                <a:lnTo>
                  <a:pt x="7513451" y="6287221"/>
                </a:lnTo>
                <a:lnTo>
                  <a:pt x="7445189" y="6290396"/>
                </a:lnTo>
                <a:lnTo>
                  <a:pt x="7376926" y="6287221"/>
                </a:lnTo>
                <a:lnTo>
                  <a:pt x="7316601" y="6280871"/>
                </a:lnTo>
                <a:lnTo>
                  <a:pt x="7264214" y="6269758"/>
                </a:lnTo>
                <a:lnTo>
                  <a:pt x="7218176" y="6253883"/>
                </a:lnTo>
                <a:lnTo>
                  <a:pt x="7176901" y="6238008"/>
                </a:lnTo>
                <a:lnTo>
                  <a:pt x="7140389" y="6222133"/>
                </a:lnTo>
                <a:lnTo>
                  <a:pt x="7102289" y="6203083"/>
                </a:lnTo>
                <a:lnTo>
                  <a:pt x="7064189" y="6184033"/>
                </a:lnTo>
                <a:lnTo>
                  <a:pt x="7027676" y="6164983"/>
                </a:lnTo>
                <a:lnTo>
                  <a:pt x="6986401" y="6149108"/>
                </a:lnTo>
                <a:lnTo>
                  <a:pt x="6940364" y="6134821"/>
                </a:lnTo>
                <a:lnTo>
                  <a:pt x="6887976" y="6123708"/>
                </a:lnTo>
                <a:lnTo>
                  <a:pt x="6827651" y="6115771"/>
                </a:lnTo>
                <a:lnTo>
                  <a:pt x="6763849" y="6114287"/>
                </a:lnTo>
                <a:lnTo>
                  <a:pt x="6700089" y="6115770"/>
                </a:lnTo>
                <a:lnTo>
                  <a:pt x="6639764" y="6123707"/>
                </a:lnTo>
                <a:lnTo>
                  <a:pt x="6587377" y="6134820"/>
                </a:lnTo>
                <a:lnTo>
                  <a:pt x="6541339" y="6149107"/>
                </a:lnTo>
                <a:lnTo>
                  <a:pt x="6500064" y="6164982"/>
                </a:lnTo>
                <a:lnTo>
                  <a:pt x="6463552" y="6184032"/>
                </a:lnTo>
                <a:lnTo>
                  <a:pt x="6425452" y="6203082"/>
                </a:lnTo>
                <a:lnTo>
                  <a:pt x="6387352" y="6222132"/>
                </a:lnTo>
                <a:lnTo>
                  <a:pt x="6350839" y="6238007"/>
                </a:lnTo>
                <a:lnTo>
                  <a:pt x="6309564" y="6253882"/>
                </a:lnTo>
                <a:lnTo>
                  <a:pt x="6263527" y="6269757"/>
                </a:lnTo>
                <a:lnTo>
                  <a:pt x="6211139" y="6280870"/>
                </a:lnTo>
                <a:lnTo>
                  <a:pt x="6150814" y="6287220"/>
                </a:lnTo>
                <a:lnTo>
                  <a:pt x="6082552" y="6290395"/>
                </a:lnTo>
                <a:lnTo>
                  <a:pt x="6078081" y="6290187"/>
                </a:lnTo>
                <a:lnTo>
                  <a:pt x="6073589" y="6290396"/>
                </a:lnTo>
                <a:lnTo>
                  <a:pt x="6005326" y="6287221"/>
                </a:lnTo>
                <a:lnTo>
                  <a:pt x="5945001" y="6280871"/>
                </a:lnTo>
                <a:lnTo>
                  <a:pt x="5892614" y="6269758"/>
                </a:lnTo>
                <a:lnTo>
                  <a:pt x="5846576" y="6253883"/>
                </a:lnTo>
                <a:lnTo>
                  <a:pt x="5805301" y="6238008"/>
                </a:lnTo>
                <a:lnTo>
                  <a:pt x="5768789" y="6222133"/>
                </a:lnTo>
                <a:lnTo>
                  <a:pt x="5730689" y="6203083"/>
                </a:lnTo>
                <a:lnTo>
                  <a:pt x="5692589" y="6184033"/>
                </a:lnTo>
                <a:lnTo>
                  <a:pt x="5656076" y="6164983"/>
                </a:lnTo>
                <a:lnTo>
                  <a:pt x="5614802" y="6149108"/>
                </a:lnTo>
                <a:lnTo>
                  <a:pt x="5568764" y="6134821"/>
                </a:lnTo>
                <a:lnTo>
                  <a:pt x="5516376" y="6123708"/>
                </a:lnTo>
                <a:lnTo>
                  <a:pt x="5456051" y="6115771"/>
                </a:lnTo>
                <a:lnTo>
                  <a:pt x="5392249" y="6114287"/>
                </a:lnTo>
                <a:lnTo>
                  <a:pt x="5328490" y="6115770"/>
                </a:lnTo>
                <a:lnTo>
                  <a:pt x="5268165" y="6123707"/>
                </a:lnTo>
                <a:lnTo>
                  <a:pt x="5215777" y="6134820"/>
                </a:lnTo>
                <a:lnTo>
                  <a:pt x="5169739" y="6149107"/>
                </a:lnTo>
                <a:lnTo>
                  <a:pt x="5128464" y="6164982"/>
                </a:lnTo>
                <a:lnTo>
                  <a:pt x="5091952" y="6184032"/>
                </a:lnTo>
                <a:lnTo>
                  <a:pt x="5053852" y="6203082"/>
                </a:lnTo>
                <a:lnTo>
                  <a:pt x="5015752" y="6222132"/>
                </a:lnTo>
                <a:lnTo>
                  <a:pt x="4979239" y="6238007"/>
                </a:lnTo>
                <a:lnTo>
                  <a:pt x="4937964" y="6253882"/>
                </a:lnTo>
                <a:lnTo>
                  <a:pt x="4891927" y="6269757"/>
                </a:lnTo>
                <a:lnTo>
                  <a:pt x="4839539" y="6280870"/>
                </a:lnTo>
                <a:lnTo>
                  <a:pt x="4779214" y="6287220"/>
                </a:lnTo>
                <a:lnTo>
                  <a:pt x="4710952" y="6290395"/>
                </a:lnTo>
                <a:lnTo>
                  <a:pt x="4642689" y="6287220"/>
                </a:lnTo>
                <a:lnTo>
                  <a:pt x="4582365" y="6280870"/>
                </a:lnTo>
                <a:lnTo>
                  <a:pt x="4529977" y="6269757"/>
                </a:lnTo>
                <a:lnTo>
                  <a:pt x="4483939" y="6253882"/>
                </a:lnTo>
                <a:lnTo>
                  <a:pt x="4442664" y="6238007"/>
                </a:lnTo>
                <a:lnTo>
                  <a:pt x="4406152" y="6222132"/>
                </a:lnTo>
                <a:lnTo>
                  <a:pt x="4368052" y="6203082"/>
                </a:lnTo>
                <a:lnTo>
                  <a:pt x="4329952" y="6184032"/>
                </a:lnTo>
                <a:lnTo>
                  <a:pt x="4293439" y="6164982"/>
                </a:lnTo>
                <a:lnTo>
                  <a:pt x="4252164" y="6149107"/>
                </a:lnTo>
                <a:lnTo>
                  <a:pt x="4206127" y="6134820"/>
                </a:lnTo>
                <a:lnTo>
                  <a:pt x="4153740" y="6123707"/>
                </a:lnTo>
                <a:lnTo>
                  <a:pt x="4093415" y="6115770"/>
                </a:lnTo>
                <a:lnTo>
                  <a:pt x="4025152" y="6114182"/>
                </a:lnTo>
                <a:lnTo>
                  <a:pt x="3956889" y="6115770"/>
                </a:lnTo>
                <a:lnTo>
                  <a:pt x="3896564" y="6123707"/>
                </a:lnTo>
                <a:lnTo>
                  <a:pt x="3844177" y="6134820"/>
                </a:lnTo>
                <a:lnTo>
                  <a:pt x="3798140" y="6149107"/>
                </a:lnTo>
                <a:lnTo>
                  <a:pt x="3756865" y="6164982"/>
                </a:lnTo>
                <a:lnTo>
                  <a:pt x="3720352" y="6184032"/>
                </a:lnTo>
                <a:lnTo>
                  <a:pt x="3682252" y="6203082"/>
                </a:lnTo>
                <a:lnTo>
                  <a:pt x="3644152" y="6222132"/>
                </a:lnTo>
                <a:lnTo>
                  <a:pt x="3607640" y="6238007"/>
                </a:lnTo>
                <a:lnTo>
                  <a:pt x="3566365" y="6253882"/>
                </a:lnTo>
                <a:lnTo>
                  <a:pt x="3520327" y="6269757"/>
                </a:lnTo>
                <a:lnTo>
                  <a:pt x="3467940" y="6280870"/>
                </a:lnTo>
                <a:lnTo>
                  <a:pt x="3407615" y="6287220"/>
                </a:lnTo>
                <a:lnTo>
                  <a:pt x="3340940" y="6290395"/>
                </a:lnTo>
                <a:lnTo>
                  <a:pt x="3271089" y="6287220"/>
                </a:lnTo>
                <a:lnTo>
                  <a:pt x="3210764" y="6280870"/>
                </a:lnTo>
                <a:lnTo>
                  <a:pt x="3158377" y="6269757"/>
                </a:lnTo>
                <a:lnTo>
                  <a:pt x="3112340" y="6253882"/>
                </a:lnTo>
                <a:lnTo>
                  <a:pt x="3071065" y="6238007"/>
                </a:lnTo>
                <a:lnTo>
                  <a:pt x="3034552" y="6222132"/>
                </a:lnTo>
                <a:lnTo>
                  <a:pt x="2996452" y="6203082"/>
                </a:lnTo>
                <a:lnTo>
                  <a:pt x="2958352" y="6184032"/>
                </a:lnTo>
                <a:lnTo>
                  <a:pt x="2921840" y="6164982"/>
                </a:lnTo>
                <a:lnTo>
                  <a:pt x="2880565" y="6149107"/>
                </a:lnTo>
                <a:lnTo>
                  <a:pt x="2834527" y="6134820"/>
                </a:lnTo>
                <a:lnTo>
                  <a:pt x="2782140" y="6123707"/>
                </a:lnTo>
                <a:lnTo>
                  <a:pt x="2721815" y="6115770"/>
                </a:lnTo>
                <a:lnTo>
                  <a:pt x="2653552" y="6114182"/>
                </a:lnTo>
                <a:lnTo>
                  <a:pt x="2585289" y="6115770"/>
                </a:lnTo>
                <a:lnTo>
                  <a:pt x="2524964" y="6123707"/>
                </a:lnTo>
                <a:lnTo>
                  <a:pt x="2472577" y="6134820"/>
                </a:lnTo>
                <a:lnTo>
                  <a:pt x="2426540" y="6149107"/>
                </a:lnTo>
                <a:lnTo>
                  <a:pt x="2385265" y="6164982"/>
                </a:lnTo>
                <a:lnTo>
                  <a:pt x="2348752" y="6184032"/>
                </a:lnTo>
                <a:lnTo>
                  <a:pt x="2272552" y="6222132"/>
                </a:lnTo>
                <a:lnTo>
                  <a:pt x="2236040" y="6238007"/>
                </a:lnTo>
                <a:lnTo>
                  <a:pt x="2194765" y="6253882"/>
                </a:lnTo>
                <a:lnTo>
                  <a:pt x="2148727" y="6269757"/>
                </a:lnTo>
                <a:lnTo>
                  <a:pt x="2096339" y="6280870"/>
                </a:lnTo>
                <a:lnTo>
                  <a:pt x="2036014" y="6287220"/>
                </a:lnTo>
                <a:lnTo>
                  <a:pt x="1967752" y="6290395"/>
                </a:lnTo>
                <a:lnTo>
                  <a:pt x="1899490" y="6287220"/>
                </a:lnTo>
                <a:lnTo>
                  <a:pt x="1839165" y="6280870"/>
                </a:lnTo>
                <a:lnTo>
                  <a:pt x="1786777" y="6269757"/>
                </a:lnTo>
                <a:lnTo>
                  <a:pt x="1740740" y="6253882"/>
                </a:lnTo>
                <a:lnTo>
                  <a:pt x="1699465" y="6238007"/>
                </a:lnTo>
                <a:lnTo>
                  <a:pt x="1662952" y="6222132"/>
                </a:lnTo>
                <a:lnTo>
                  <a:pt x="1624852" y="6203082"/>
                </a:lnTo>
                <a:lnTo>
                  <a:pt x="1586752" y="6184032"/>
                </a:lnTo>
                <a:lnTo>
                  <a:pt x="1550240" y="6164982"/>
                </a:lnTo>
                <a:lnTo>
                  <a:pt x="1508965" y="6149107"/>
                </a:lnTo>
                <a:lnTo>
                  <a:pt x="1462927" y="6134820"/>
                </a:lnTo>
                <a:lnTo>
                  <a:pt x="1410540" y="6123707"/>
                </a:lnTo>
                <a:lnTo>
                  <a:pt x="1350215" y="6115770"/>
                </a:lnTo>
                <a:lnTo>
                  <a:pt x="1281952" y="6114182"/>
                </a:lnTo>
                <a:lnTo>
                  <a:pt x="1213690" y="6115770"/>
                </a:lnTo>
                <a:lnTo>
                  <a:pt x="1153365" y="6123707"/>
                </a:lnTo>
                <a:lnTo>
                  <a:pt x="1100977" y="6134820"/>
                </a:lnTo>
                <a:lnTo>
                  <a:pt x="1054940" y="6149107"/>
                </a:lnTo>
                <a:lnTo>
                  <a:pt x="1013665" y="6164982"/>
                </a:lnTo>
                <a:lnTo>
                  <a:pt x="977152" y="6184032"/>
                </a:lnTo>
                <a:lnTo>
                  <a:pt x="939052" y="6203082"/>
                </a:lnTo>
                <a:lnTo>
                  <a:pt x="900952" y="6222132"/>
                </a:lnTo>
                <a:lnTo>
                  <a:pt x="864440" y="6238007"/>
                </a:lnTo>
                <a:lnTo>
                  <a:pt x="823165" y="6253882"/>
                </a:lnTo>
                <a:lnTo>
                  <a:pt x="777127" y="6269757"/>
                </a:lnTo>
                <a:lnTo>
                  <a:pt x="724740" y="6280870"/>
                </a:lnTo>
                <a:lnTo>
                  <a:pt x="664415" y="6287220"/>
                </a:lnTo>
                <a:lnTo>
                  <a:pt x="596152" y="6290395"/>
                </a:lnTo>
                <a:lnTo>
                  <a:pt x="527890" y="6287220"/>
                </a:lnTo>
                <a:lnTo>
                  <a:pt x="467565" y="6280870"/>
                </a:lnTo>
                <a:lnTo>
                  <a:pt x="415177" y="6269757"/>
                </a:lnTo>
                <a:lnTo>
                  <a:pt x="369140" y="6253882"/>
                </a:lnTo>
                <a:lnTo>
                  <a:pt x="327865" y="6238007"/>
                </a:lnTo>
                <a:lnTo>
                  <a:pt x="291352" y="6222132"/>
                </a:lnTo>
                <a:lnTo>
                  <a:pt x="253252" y="6203082"/>
                </a:lnTo>
                <a:lnTo>
                  <a:pt x="215152" y="6184032"/>
                </a:lnTo>
                <a:lnTo>
                  <a:pt x="178640" y="6164982"/>
                </a:lnTo>
                <a:lnTo>
                  <a:pt x="137365" y="6149107"/>
                </a:lnTo>
                <a:lnTo>
                  <a:pt x="91327" y="6134820"/>
                </a:lnTo>
                <a:lnTo>
                  <a:pt x="38940" y="6123707"/>
                </a:lnTo>
                <a:lnTo>
                  <a:pt x="0" y="611858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4D0336-99C7-CACD-2547-7F12A5804C60}"/>
              </a:ext>
            </a:extLst>
          </p:cNvPr>
          <p:cNvSpPr txBox="1"/>
          <p:nvPr/>
        </p:nvSpPr>
        <p:spPr>
          <a:xfrm>
            <a:off x="3619247" y="212077"/>
            <a:ext cx="4953505" cy="707886"/>
          </a:xfrm>
          <a:prstGeom prst="rect">
            <a:avLst/>
          </a:prstGeom>
          <a:solidFill>
            <a:srgbClr val="F3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4000" dirty="0">
                <a:latin typeface="Comic Sans MS" panose="030F0902030302020204" pitchFamily="66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0370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B342-354E-75DB-6F17-A04520306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581991"/>
            <a:ext cx="4800600" cy="3971503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# Configure the AWS provider with the desired region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provider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aws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region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"us-west-2”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# Create an S3 bucket resource</a:t>
            </a:r>
            <a:b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resource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"aws_s3_bucket"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example_bucket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 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bucket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"my-example-bucket” </a:t>
            </a: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# Set the bucket name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acl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"private” </a:t>
            </a: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# Set the access control list to private</a:t>
            </a:r>
          </a:p>
          <a:p>
            <a:pPr marL="0" indent="0">
              <a:buNone/>
            </a:pPr>
            <a:endParaRPr lang="en-GB" sz="10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  <a:t>  </a:t>
            </a: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# Add tags to the bucket</a:t>
            </a:r>
            <a:br>
              <a:rPr lang="en-GB" sz="10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tags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Name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example bucket”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   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Environment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"Development”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ro-RO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349F6-C6FD-DED8-2899-9C0DDF68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81992"/>
            <a:ext cx="5646407" cy="3971504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# Configure the AWS provider with the desired region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provider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aws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region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"us-west-2"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resource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aws_instance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example_instance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ami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"ami-0c55b159cbfafe1f0"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Amazon Linux 2 LTS AMI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instance_type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"t2.micro” </a:t>
            </a: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# Set the instance type</a:t>
            </a:r>
          </a:p>
          <a:p>
            <a:pPr marL="0" indent="0">
              <a:buNone/>
            </a:pP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000" b="0" i="0" dirty="0">
                <a:solidFill>
                  <a:srgbClr val="FFFFFF"/>
                </a:solidFill>
                <a:effectLst/>
                <a:latin typeface="Söhne Mono"/>
              </a:rPr>
              <a:t>     </a:t>
            </a: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# Add tags to the instance</a:t>
            </a:r>
            <a:b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tags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Name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example instance"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Environment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"Development"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ro-RO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10C8C6-5820-1FEA-DB16-2289DA0DE2AD}"/>
              </a:ext>
            </a:extLst>
          </p:cNvPr>
          <p:cNvSpPr txBox="1"/>
          <p:nvPr/>
        </p:nvSpPr>
        <p:spPr>
          <a:xfrm>
            <a:off x="3619247" y="212077"/>
            <a:ext cx="4953505" cy="707886"/>
          </a:xfrm>
          <a:prstGeom prst="rect">
            <a:avLst/>
          </a:prstGeom>
          <a:solidFill>
            <a:srgbClr val="F3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4000" dirty="0">
                <a:latin typeface="Comic Sans MS" panose="030F0902030302020204" pitchFamily="66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1572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26F3BCC-3A62-E93B-58A5-D81B9C12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56" y="418888"/>
            <a:ext cx="8219609" cy="60202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FEA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F8318-A70C-F5F5-9C20-BF495BC95436}"/>
              </a:ext>
            </a:extLst>
          </p:cNvPr>
          <p:cNvSpPr txBox="1"/>
          <p:nvPr/>
        </p:nvSpPr>
        <p:spPr>
          <a:xfrm>
            <a:off x="3681581" y="209468"/>
            <a:ext cx="4828838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4000" dirty="0" err="1">
                <a:latin typeface="Comic Sans MS" panose="030F0902030302020204" pitchFamily="66" charset="0"/>
              </a:rPr>
              <a:t>Infrastructure</a:t>
            </a:r>
            <a:endParaRPr lang="ro-RO" sz="4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5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1E586A-1902-2D86-E9FA-FE7C59DC23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3493" y="1299883"/>
            <a:ext cx="4794209" cy="4769434"/>
          </a:xfrm>
        </p:spPr>
      </p:pic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DE58AB-6DAB-645E-8563-375F887FC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5497" y="1299883"/>
            <a:ext cx="3991773" cy="476531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95F4CD-3F14-915F-45A1-5C4FD8F4F119}"/>
              </a:ext>
            </a:extLst>
          </p:cNvPr>
          <p:cNvSpPr txBox="1"/>
          <p:nvPr/>
        </p:nvSpPr>
        <p:spPr>
          <a:xfrm>
            <a:off x="3796265" y="216538"/>
            <a:ext cx="4953505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4000" dirty="0">
                <a:latin typeface="Comic Sans MS" panose="030F0902030302020204" pitchFamily="66" charset="0"/>
              </a:rPr>
              <a:t>Exemplu #1</a:t>
            </a:r>
          </a:p>
        </p:txBody>
      </p:sp>
    </p:spTree>
    <p:extLst>
      <p:ext uri="{BB962C8B-B14F-4D97-AF65-F5344CB8AC3E}">
        <p14:creationId xmlns:p14="http://schemas.microsoft.com/office/powerpoint/2010/main" val="293224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F3ED1-C60D-F1B0-3B92-B5CDC5B053AE}"/>
              </a:ext>
            </a:extLst>
          </p:cNvPr>
          <p:cNvSpPr txBox="1"/>
          <p:nvPr/>
        </p:nvSpPr>
        <p:spPr>
          <a:xfrm>
            <a:off x="1172064" y="336677"/>
            <a:ext cx="10547866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4000" dirty="0">
                <a:latin typeface="Comic Sans MS" panose="030F0902030302020204" pitchFamily="66" charset="0"/>
              </a:rPr>
              <a:t>Exemplu #2</a:t>
            </a:r>
          </a:p>
          <a:p>
            <a:pPr algn="ctr"/>
            <a:endParaRPr lang="ro-RO" sz="4000" dirty="0"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BC94C-2C6E-2AFD-BAC3-A989A207C850}"/>
              </a:ext>
            </a:extLst>
          </p:cNvPr>
          <p:cNvSpPr txBox="1"/>
          <p:nvPr/>
        </p:nvSpPr>
        <p:spPr>
          <a:xfrm>
            <a:off x="1172064" y="5812852"/>
            <a:ext cx="10547866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ro-RO" sz="4000" dirty="0">
              <a:latin typeface="Comic Sans MS" panose="030F0902030302020204" pitchFamily="66" charset="0"/>
            </a:endParaRP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BC4541A-F4EF-5039-7286-A8629083C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063" y="1214496"/>
            <a:ext cx="10547867" cy="4768289"/>
          </a:xfrm>
        </p:spPr>
      </p:pic>
    </p:spTree>
    <p:extLst>
      <p:ext uri="{BB962C8B-B14F-4D97-AF65-F5344CB8AC3E}">
        <p14:creationId xmlns:p14="http://schemas.microsoft.com/office/powerpoint/2010/main" val="4311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B69B7E-6070-000A-C185-541C9AA7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600" dirty="0">
                <a:latin typeface="Comic Sans MS" panose="030F0902030302020204" pitchFamily="66" charset="0"/>
              </a:rPr>
              <a:t>Implementare</a:t>
            </a:r>
          </a:p>
        </p:txBody>
      </p:sp>
    </p:spTree>
    <p:extLst>
      <p:ext uri="{BB962C8B-B14F-4D97-AF65-F5344CB8AC3E}">
        <p14:creationId xmlns:p14="http://schemas.microsoft.com/office/powerpoint/2010/main" val="362582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C602B7-D639-D7DD-441F-7BD7EAE5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VCS (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Git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+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Github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CI Server (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Jenkins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Builder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(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Maven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Teste automate (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Junit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Artifact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Repository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(Nexus)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CD (AWS)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Monitorizare (AWS)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BF3561-47B0-1BC3-7A67-18952999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2374426"/>
            <a:ext cx="5176744" cy="213540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637D5-958C-5A9F-4FEF-FB73FF8C9D8C}"/>
              </a:ext>
            </a:extLst>
          </p:cNvPr>
          <p:cNvSpPr txBox="1">
            <a:spLocks/>
          </p:cNvSpPr>
          <p:nvPr/>
        </p:nvSpPr>
        <p:spPr>
          <a:xfrm>
            <a:off x="1298724" y="1141613"/>
            <a:ext cx="4940741" cy="478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ro-RO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7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8F60-DF07-E688-859D-36AC16C3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mic Sans MS" panose="030F0902030302020204" pitchFamily="66" charset="0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277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E7EDEF8-1BD0-E87F-8750-CDD88D47D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516173"/>
              </p:ext>
            </p:extLst>
          </p:nvPr>
        </p:nvGraphicFramePr>
        <p:xfrm>
          <a:off x="1307655" y="163195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0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A1A-ED47-0606-8338-FE4F74D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27" y="984875"/>
            <a:ext cx="8638248" cy="4064627"/>
          </a:xfrm>
        </p:spPr>
        <p:txBody>
          <a:bodyPr>
            <a:normAutofit/>
          </a:bodyPr>
          <a:lstStyle/>
          <a:p>
            <a:r>
              <a:rPr lang="ro-RO" sz="7200" dirty="0">
                <a:latin typeface="Comic Sans MS" panose="030F0902030302020204" pitchFamily="66" charset="0"/>
              </a:rPr>
              <a:t>Introducere</a:t>
            </a:r>
          </a:p>
        </p:txBody>
      </p:sp>
    </p:spTree>
    <p:extLst>
      <p:ext uri="{BB962C8B-B14F-4D97-AF65-F5344CB8AC3E}">
        <p14:creationId xmlns:p14="http://schemas.microsoft.com/office/powerpoint/2010/main" val="176561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A1A-ED47-0606-8338-FE4F74D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27" y="984875"/>
            <a:ext cx="8638248" cy="4064627"/>
          </a:xfrm>
        </p:spPr>
        <p:txBody>
          <a:bodyPr>
            <a:normAutofit/>
          </a:bodyPr>
          <a:lstStyle/>
          <a:p>
            <a:r>
              <a:rPr lang="ro-RO" sz="7200" dirty="0">
                <a:latin typeface="Comic Sans MS" panose="030F0902030302020204" pitchFamily="66" charset="0"/>
              </a:rPr>
              <a:t>LIMITARI</a:t>
            </a:r>
          </a:p>
        </p:txBody>
      </p:sp>
    </p:spTree>
    <p:extLst>
      <p:ext uri="{BB962C8B-B14F-4D97-AF65-F5344CB8AC3E}">
        <p14:creationId xmlns:p14="http://schemas.microsoft.com/office/powerpoint/2010/main" val="87643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D1B8-678D-8D18-6430-CF26784E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54" y="1860873"/>
            <a:ext cx="5288459" cy="4381718"/>
          </a:xfrm>
        </p:spPr>
        <p:txBody>
          <a:bodyPr numCol="1">
            <a:normAutofit/>
          </a:bodyPr>
          <a:lstStyle/>
          <a:p>
            <a:r>
              <a:rPr lang="ro-RO" dirty="0">
                <a:latin typeface="Comic Sans MS" panose="030F0902030302020204" pitchFamily="66" charset="0"/>
              </a:rPr>
              <a:t>Nu totul poate fi automatizat</a:t>
            </a:r>
          </a:p>
          <a:p>
            <a:r>
              <a:rPr lang="ro-RO" dirty="0">
                <a:latin typeface="Comic Sans MS" panose="030F0902030302020204" pitchFamily="66" charset="0"/>
              </a:rPr>
              <a:t>Schimbare globala de </a:t>
            </a:r>
            <a:r>
              <a:rPr lang="ro-RO" dirty="0" err="1">
                <a:latin typeface="Comic Sans MS" panose="030F0902030302020204" pitchFamily="66" charset="0"/>
              </a:rPr>
              <a:t>flow</a:t>
            </a:r>
            <a:r>
              <a:rPr lang="ro-RO" dirty="0">
                <a:latin typeface="Comic Sans MS" panose="030F0902030302020204" pitchFamily="66" charset="0"/>
              </a:rPr>
              <a:t>-uri</a:t>
            </a:r>
          </a:p>
          <a:p>
            <a:r>
              <a:rPr lang="ro-RO" dirty="0">
                <a:latin typeface="Comic Sans MS" panose="030F0902030302020204" pitchFamily="66" charset="0"/>
              </a:rPr>
              <a:t>Presupune o standardizare</a:t>
            </a:r>
          </a:p>
          <a:p>
            <a:r>
              <a:rPr lang="ro-RO" dirty="0">
                <a:latin typeface="Comic Sans MS" panose="030F0902030302020204" pitchFamily="66" charset="0"/>
              </a:rPr>
              <a:t>Încă un proiect de dezvoltat/menținut</a:t>
            </a:r>
          </a:p>
          <a:p>
            <a:r>
              <a:rPr lang="ro-RO" dirty="0">
                <a:latin typeface="Comic Sans MS" panose="030F0902030302020204" pitchFamily="66" charset="0"/>
              </a:rPr>
              <a:t>Poate depăși complexitatea produsului</a:t>
            </a:r>
          </a:p>
          <a:p>
            <a:r>
              <a:rPr lang="ro-RO" dirty="0">
                <a:latin typeface="Comic Sans MS" panose="030F0902030302020204" pitchFamily="66" charset="0"/>
              </a:rPr>
              <a:t>Poate limita introducerea ad-hoc de </a:t>
            </a:r>
            <a:r>
              <a:rPr lang="ro-RO" dirty="0" err="1">
                <a:latin typeface="Comic Sans MS" panose="030F0902030302020204" pitchFamily="66" charset="0"/>
              </a:rPr>
              <a:t>feature</a:t>
            </a:r>
            <a:r>
              <a:rPr lang="ro-RO" dirty="0">
                <a:latin typeface="Comic Sans MS" panose="030F0902030302020204" pitchFamily="66" charset="0"/>
              </a:rPr>
              <a:t>-uri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1D577-9491-7210-2144-30D8F092F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2" r="23598" b="1"/>
          <a:stretch/>
        </p:blipFill>
        <p:spPr>
          <a:xfrm>
            <a:off x="6861640" y="1860873"/>
            <a:ext cx="3597955" cy="3593591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4089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A1A-ED47-0606-8338-FE4F74D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27" y="984875"/>
            <a:ext cx="8638248" cy="4064627"/>
          </a:xfrm>
        </p:spPr>
        <p:txBody>
          <a:bodyPr>
            <a:normAutofit/>
          </a:bodyPr>
          <a:lstStyle/>
          <a:p>
            <a:r>
              <a:rPr lang="ro-RO" sz="7200" dirty="0">
                <a:latin typeface="Comic Sans MS" panose="030F0902030302020204" pitchFamily="66" charset="0"/>
              </a:rPr>
              <a:t>Avantaje</a:t>
            </a:r>
          </a:p>
        </p:txBody>
      </p:sp>
    </p:spTree>
    <p:extLst>
      <p:ext uri="{BB962C8B-B14F-4D97-AF65-F5344CB8AC3E}">
        <p14:creationId xmlns:p14="http://schemas.microsoft.com/office/powerpoint/2010/main" val="424447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D1B8-678D-8D18-6430-CF26784E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199" y="2466048"/>
            <a:ext cx="8738546" cy="3188262"/>
          </a:xfrm>
        </p:spPr>
        <p:txBody>
          <a:bodyPr numCol="2">
            <a:normAutofit/>
          </a:bodyPr>
          <a:lstStyle/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Feedback imediat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Calitatea codului</a:t>
            </a:r>
          </a:p>
          <a:p>
            <a:r>
              <a:rPr lang="ro-RO" sz="28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Releas</a:t>
            </a:r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-uri mai rapide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Riscuri reduse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Efort scăzut</a:t>
            </a:r>
          </a:p>
          <a:p>
            <a:r>
              <a:rPr lang="ro-RO" sz="28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Scalabilitate</a:t>
            </a:r>
            <a:endParaRPr lang="ro-RO" sz="28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Flexibilitate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Complexitate</a:t>
            </a:r>
          </a:p>
          <a:p>
            <a:r>
              <a:rPr lang="ro-RO" sz="28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Colaborativ</a:t>
            </a:r>
            <a:endParaRPr lang="ro-RO" sz="28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Consistență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58145F0-9C71-0FB3-7C0B-204C93D17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848"/>
          <a:stretch/>
        </p:blipFill>
        <p:spPr>
          <a:xfrm>
            <a:off x="5446579" y="939098"/>
            <a:ext cx="1298841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4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A1A-ED47-0606-8338-FE4F74D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27" y="984875"/>
            <a:ext cx="8638248" cy="4064627"/>
          </a:xfrm>
        </p:spPr>
        <p:txBody>
          <a:bodyPr>
            <a:normAutofit/>
          </a:bodyPr>
          <a:lstStyle/>
          <a:p>
            <a:r>
              <a:rPr lang="ro-RO" sz="7200" dirty="0">
                <a:latin typeface="Comic Sans MS" panose="030F0902030302020204" pitchFamily="66" charset="0"/>
              </a:rPr>
              <a:t>Dezavantaje</a:t>
            </a:r>
          </a:p>
        </p:txBody>
      </p:sp>
    </p:spTree>
    <p:extLst>
      <p:ext uri="{BB962C8B-B14F-4D97-AF65-F5344CB8AC3E}">
        <p14:creationId xmlns:p14="http://schemas.microsoft.com/office/powerpoint/2010/main" val="206414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D1B8-678D-8D18-6430-CF26784E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781" y="2992030"/>
            <a:ext cx="8738546" cy="2664303"/>
          </a:xfrm>
        </p:spPr>
        <p:txBody>
          <a:bodyPr numCol="2">
            <a:normAutofit/>
          </a:bodyPr>
          <a:lstStyle/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Primul pas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Costuri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Mentenanța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Complexitate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Acoperire insuficienta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Supra-automatizare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Dependință</a:t>
            </a:r>
          </a:p>
          <a:p>
            <a:r>
              <a:rPr lang="ro-RO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Over-engineering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58145F0-9C71-0FB3-7C0B-204C93D17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95"/>
          <a:stretch/>
        </p:blipFill>
        <p:spPr>
          <a:xfrm>
            <a:off x="5442771" y="1408436"/>
            <a:ext cx="1306457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5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FD8C6-7377-4B19-36FD-EDC21760DB9C}"/>
              </a:ext>
            </a:extLst>
          </p:cNvPr>
          <p:cNvSpPr txBox="1"/>
          <p:nvPr/>
        </p:nvSpPr>
        <p:spPr>
          <a:xfrm>
            <a:off x="3396416" y="1743849"/>
            <a:ext cx="27783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9900" dirty="0">
                <a:latin typeface="Comic Sans MS" panose="030F09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211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D1B8-678D-8D18-6430-CF26784E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906308"/>
            <a:ext cx="6590609" cy="4385884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Continuous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Integration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(</a:t>
            </a:r>
            <a:r>
              <a:rPr lang="ro-RO" sz="2400" dirty="0">
                <a:solidFill>
                  <a:srgbClr val="0A84FF"/>
                </a:solidFill>
                <a:latin typeface="Comic Sans MS" panose="030F0902030302020204" pitchFamily="66" charset="0"/>
              </a:rPr>
              <a:t>CI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r>
              <a:rPr lang="ro-RO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Continuous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Deployment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(</a:t>
            </a:r>
            <a:r>
              <a:rPr lang="ro-RO" sz="2400" dirty="0">
                <a:solidFill>
                  <a:srgbClr val="A550A7"/>
                </a:solidFill>
                <a:latin typeface="Comic Sans MS" panose="030F0902030302020204" pitchFamily="66" charset="0"/>
              </a:rPr>
              <a:t>CD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r>
              <a:rPr lang="ro-RO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Continuous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Delivery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(</a:t>
            </a:r>
            <a:r>
              <a:rPr lang="ro-RO" sz="2400" dirty="0">
                <a:solidFill>
                  <a:srgbClr val="00B050"/>
                </a:solidFill>
                <a:latin typeface="Comic Sans MS" panose="030F0902030302020204" pitchFamily="66" charset="0"/>
              </a:rPr>
              <a:t>CD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r>
              <a:rPr lang="ro-RO" sz="2400" dirty="0">
                <a:solidFill>
                  <a:srgbClr val="00B050"/>
                </a:solidFill>
                <a:latin typeface="Comic Sans MS" panose="030F0902030302020204" pitchFamily="66" charset="0"/>
              </a:rPr>
              <a:t>Avantaje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/ </a:t>
            </a:r>
            <a:r>
              <a:rPr lang="ro-RO" sz="2400" dirty="0">
                <a:solidFill>
                  <a:srgbClr val="FF453A"/>
                </a:solidFill>
                <a:latin typeface="Comic Sans MS" panose="030F0902030302020204" pitchFamily="66" charset="0"/>
              </a:rPr>
              <a:t>Dezavantaje</a:t>
            </a:r>
          </a:p>
          <a:p>
            <a:r>
              <a:rPr lang="ro-RO" sz="2400" dirty="0">
                <a:solidFill>
                  <a:srgbClr val="0A84FF"/>
                </a:solidFill>
                <a:latin typeface="Comic Sans MS" panose="030F0902030302020204" pitchFamily="66" charset="0"/>
              </a:rPr>
              <a:t>Best </a:t>
            </a:r>
            <a:r>
              <a:rPr lang="ro-RO" sz="2400" dirty="0" err="1">
                <a:solidFill>
                  <a:srgbClr val="0A84FF"/>
                </a:solidFill>
                <a:latin typeface="Comic Sans MS" panose="030F0902030302020204" pitchFamily="66" charset="0"/>
              </a:rPr>
              <a:t>Practices</a:t>
            </a:r>
            <a:endParaRPr lang="ro-RO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ro-RO" sz="2400" dirty="0" err="1">
                <a:solidFill>
                  <a:srgbClr val="A550A7"/>
                </a:solidFill>
                <a:latin typeface="Comic Sans MS" panose="030F0902030302020204" pitchFamily="66" charset="0"/>
              </a:rPr>
              <a:t>Limitari</a:t>
            </a:r>
            <a:endParaRPr lang="ro-RO" sz="2400" dirty="0">
              <a:solidFill>
                <a:srgbClr val="A550A7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ro-RO" sz="2400" dirty="0">
              <a:solidFill>
                <a:srgbClr val="FF453A"/>
              </a:solidFill>
              <a:latin typeface="Comic Sans MS" panose="030F0902030302020204" pitchFamily="66" charset="0"/>
            </a:endParaRPr>
          </a:p>
          <a:p>
            <a:r>
              <a:rPr lang="ro-RO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Tool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-uri existente </a:t>
            </a:r>
          </a:p>
          <a:p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Cum se </a:t>
            </a:r>
            <a:r>
              <a:rPr lang="ro-RO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implementeaza</a:t>
            </a:r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?</a:t>
            </a:r>
          </a:p>
          <a:p>
            <a:r>
              <a:rPr lang="ro-RO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Exemplu de </a:t>
            </a:r>
            <a:r>
              <a:rPr lang="ro-RO" sz="2400" dirty="0">
                <a:solidFill>
                  <a:srgbClr val="0A84FF"/>
                </a:solidFill>
                <a:latin typeface="Comic Sans MS" panose="030F0902030302020204" pitchFamily="66" charset="0"/>
              </a:rPr>
              <a:t>implementare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183B9D7-1C46-ED6B-64E8-5C4BE034D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004" y1="38078" x2="29865" y2="40481"/>
                        <a14:foregroundMark x1="29865" y1="40481" x2="32466" y2="56747"/>
                        <a14:foregroundMark x1="40479" y1="44917" x2="42248" y2="63401"/>
                        <a14:foregroundMark x1="42248" y1="63401" x2="37565" y2="72643"/>
                        <a14:foregroundMark x1="37565" y1="72643" x2="36316" y2="73567"/>
                        <a14:foregroundMark x1="60458" y1="41405" x2="70656" y2="41774"/>
                        <a14:foregroundMark x1="70864" y1="40296" x2="60042" y2="47505"/>
                        <a14:foregroundMark x1="62955" y1="29575" x2="66077" y2="76525"/>
                        <a14:foregroundMark x1="66077" y1="76525" x2="67014" y2="67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0666" y="1229703"/>
            <a:ext cx="6155342" cy="34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A1A-ED47-0606-8338-FE4F74D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27" y="984875"/>
            <a:ext cx="8638248" cy="4064627"/>
          </a:xfrm>
        </p:spPr>
        <p:txBody>
          <a:bodyPr>
            <a:normAutofit/>
          </a:bodyPr>
          <a:lstStyle/>
          <a:p>
            <a:r>
              <a:rPr lang="ro-RO" sz="72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Continuous</a:t>
            </a:r>
            <a:r>
              <a:rPr lang="ro-RO" sz="72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ro-RO" sz="72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Integration</a:t>
            </a:r>
            <a:endParaRPr lang="ro-RO" sz="7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0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D1B8-678D-8D18-6430-CF26784E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24" y="1141613"/>
            <a:ext cx="4940741" cy="47898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Repository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comun</a:t>
            </a:r>
          </a:p>
          <a:p>
            <a:pPr>
              <a:lnSpc>
                <a:spcPct val="100000"/>
              </a:lnSpc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Integrarea </a:t>
            </a:r>
            <a:r>
              <a:rPr lang="ro-RO" dirty="0" err="1">
                <a:solidFill>
                  <a:srgbClr val="419CFF"/>
                </a:solidFill>
                <a:latin typeface="Comic Sans MS" panose="030F0902030302020204" pitchFamily="66" charset="0"/>
              </a:rPr>
              <a:t>freceventa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a codului</a:t>
            </a:r>
          </a:p>
          <a:p>
            <a:pPr>
              <a:lnSpc>
                <a:spcPct val="100000"/>
              </a:lnSpc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Verificarea automata codului</a:t>
            </a:r>
          </a:p>
          <a:p>
            <a:pPr>
              <a:lnSpc>
                <a:spcPct val="100000"/>
              </a:lnSpc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Rularea testelor</a:t>
            </a:r>
          </a:p>
          <a:p>
            <a:pPr>
              <a:lnSpc>
                <a:spcPct val="100000"/>
              </a:lnSpc>
            </a:pP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Versionificare</a:t>
            </a:r>
            <a:endParaRPr lang="ro-RO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Detectare de </a:t>
            </a:r>
            <a:r>
              <a:rPr lang="ro-RO" dirty="0">
                <a:solidFill>
                  <a:srgbClr val="FF453A"/>
                </a:solidFill>
                <a:latin typeface="Comic Sans MS" panose="030F0902030302020204" pitchFamily="66" charset="0"/>
              </a:rPr>
              <a:t>erori</a:t>
            </a:r>
          </a:p>
          <a:p>
            <a:pPr>
              <a:lnSpc>
                <a:spcPct val="100000"/>
              </a:lnSpc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Feedback imediat</a:t>
            </a:r>
          </a:p>
          <a:p>
            <a:pPr>
              <a:lnSpc>
                <a:spcPct val="100000"/>
              </a:lnSpc>
            </a:pP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Colaborare simplificata</a:t>
            </a:r>
          </a:p>
          <a:p>
            <a:pPr>
              <a:lnSpc>
                <a:spcPct val="100000"/>
              </a:lnSpc>
            </a:pP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Jenkins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,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Travis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CI,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CircleCI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,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and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ro-RO" dirty="0" err="1">
                <a:solidFill>
                  <a:schemeClr val="tx1"/>
                </a:solidFill>
                <a:latin typeface="Comic Sans MS" panose="030F0902030302020204" pitchFamily="66" charset="0"/>
              </a:rPr>
              <a:t>GitLab</a:t>
            </a:r>
            <a:r>
              <a:rPr lang="ro-RO" dirty="0">
                <a:solidFill>
                  <a:schemeClr val="tx1"/>
                </a:solidFill>
                <a:latin typeface="Comic Sans MS" panose="030F0902030302020204" pitchFamily="66" charset="0"/>
              </a:rPr>
              <a:t> CI/CD, </a:t>
            </a:r>
            <a:r>
              <a:rPr lang="ro-RO" dirty="0" err="1">
                <a:solidFill>
                  <a:srgbClr val="00B050"/>
                </a:solidFill>
                <a:latin typeface="Comic Sans MS" panose="030F0902030302020204" pitchFamily="66" charset="0"/>
              </a:rPr>
              <a:t>GitHub</a:t>
            </a:r>
            <a:r>
              <a:rPr lang="ro-RO" dirty="0">
                <a:solidFill>
                  <a:srgbClr val="00B050"/>
                </a:solidFill>
                <a:latin typeface="Comic Sans MS" panose="030F0902030302020204" pitchFamily="66" charset="0"/>
              </a:rPr>
              <a:t> </a:t>
            </a:r>
            <a:r>
              <a:rPr lang="ro-RO" dirty="0" err="1">
                <a:solidFill>
                  <a:srgbClr val="00B050"/>
                </a:solidFill>
                <a:latin typeface="Comic Sans MS" panose="030F0902030302020204" pitchFamily="66" charset="0"/>
              </a:rPr>
              <a:t>Actions</a:t>
            </a:r>
            <a:endParaRPr lang="ro-RO" dirty="0">
              <a:solidFill>
                <a:srgbClr val="00B050"/>
              </a:solidFill>
              <a:latin typeface="Comic Sans MS" panose="030F0902030302020204" pitchFamily="66" charset="0"/>
            </a:endParaRPr>
          </a:p>
          <a:p>
            <a:pPr>
              <a:lnSpc>
                <a:spcPct val="100000"/>
              </a:lnSpc>
            </a:pPr>
            <a:endParaRPr lang="ro-RO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C0D68AC-3587-D7B3-1855-6492FD57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6538"/>
            <a:ext cx="5176744" cy="44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A1A-ED47-0606-8338-FE4F74D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27" y="984875"/>
            <a:ext cx="8638248" cy="4064627"/>
          </a:xfrm>
        </p:spPr>
        <p:txBody>
          <a:bodyPr>
            <a:normAutofit/>
          </a:bodyPr>
          <a:lstStyle/>
          <a:p>
            <a:r>
              <a:rPr lang="ro-RO" sz="72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Continuous</a:t>
            </a:r>
            <a:r>
              <a:rPr lang="ro-RO" sz="7200" dirty="0">
                <a:solidFill>
                  <a:schemeClr val="tx1"/>
                </a:solidFill>
                <a:latin typeface="Comic Sans MS" panose="030F0902030302020204" pitchFamily="66" charset="0"/>
              </a:rPr>
              <a:t> DELIVERY</a:t>
            </a:r>
            <a:endParaRPr lang="ro-RO" sz="7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2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1AA821-ABE2-6218-06C5-3F4843F7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2279772"/>
            <a:ext cx="5978273" cy="198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D1B8-678D-8D18-6430-CF26784E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2727015"/>
            <a:ext cx="3090672" cy="315257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Pregatit</a:t>
            </a: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 mereu de </a:t>
            </a: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release</a:t>
            </a:r>
            <a:endParaRPr lang="ro-RO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>
              <a:buClr>
                <a:schemeClr val="bg1"/>
              </a:buClr>
            </a:pP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Testare automata</a:t>
            </a:r>
          </a:p>
          <a:p>
            <a:pPr>
              <a:buClr>
                <a:schemeClr val="bg1"/>
              </a:buClr>
            </a:pP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Deploy</a:t>
            </a: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 pe mediu de testare</a:t>
            </a:r>
          </a:p>
          <a:p>
            <a:pPr>
              <a:buClr>
                <a:schemeClr val="bg1"/>
              </a:buClr>
            </a:pP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Necesita aprobare</a:t>
            </a:r>
          </a:p>
          <a:p>
            <a:pPr marL="0" indent="0">
              <a:buClr>
                <a:schemeClr val="bg1"/>
              </a:buClr>
              <a:buNone/>
            </a:pPr>
            <a:endParaRPr lang="ro-RO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7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A1A-ED47-0606-8338-FE4F74D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27" y="984875"/>
            <a:ext cx="8638248" cy="4064627"/>
          </a:xfrm>
        </p:spPr>
        <p:txBody>
          <a:bodyPr>
            <a:normAutofit/>
          </a:bodyPr>
          <a:lstStyle/>
          <a:p>
            <a:r>
              <a:rPr lang="ro-RO" sz="72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Continuous</a:t>
            </a:r>
            <a:br>
              <a:rPr lang="ro-RO" sz="7200" dirty="0">
                <a:solidFill>
                  <a:schemeClr val="tx1"/>
                </a:solidFill>
                <a:latin typeface="Comic Sans MS" panose="030F0902030302020204" pitchFamily="66" charset="0"/>
              </a:rPr>
            </a:br>
            <a:r>
              <a:rPr lang="ro-RO" sz="72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Deployment</a:t>
            </a:r>
            <a:endParaRPr lang="ro-RO" sz="7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7B996E6-F090-1408-56A1-3E1A6428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659526"/>
            <a:ext cx="5978273" cy="3228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D1B8-678D-8D18-6430-CF26784E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7" y="2419519"/>
            <a:ext cx="3377939" cy="346007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Deploy</a:t>
            </a: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 continuu in </a:t>
            </a: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productie</a:t>
            </a:r>
            <a:endParaRPr lang="ro-RO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>
              <a:buClr>
                <a:schemeClr val="bg1"/>
              </a:buClr>
            </a:pP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Grad </a:t>
            </a: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inalt</a:t>
            </a: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 de automatizare</a:t>
            </a:r>
          </a:p>
          <a:p>
            <a:pPr>
              <a:buClr>
                <a:schemeClr val="bg1"/>
              </a:buClr>
            </a:pP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Monitorizare</a:t>
            </a:r>
          </a:p>
          <a:p>
            <a:pPr>
              <a:buClr>
                <a:schemeClr val="bg1"/>
              </a:buClr>
            </a:pP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Canary</a:t>
            </a: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releases</a:t>
            </a:r>
            <a:endParaRPr lang="ro-RO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>
              <a:buClr>
                <a:schemeClr val="bg1"/>
              </a:buClr>
            </a:pP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Feature</a:t>
            </a:r>
            <a:r>
              <a:rPr lang="ro-RO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ro-RO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toggles</a:t>
            </a:r>
            <a:endParaRPr lang="ro-RO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>
              <a:buClr>
                <a:schemeClr val="bg1"/>
              </a:buClr>
            </a:pPr>
            <a:endParaRPr lang="ro-RO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097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429</Words>
  <Application>Microsoft Macintosh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Comic Sans MS</vt:lpstr>
      <vt:lpstr>Gill Sans MT</vt:lpstr>
      <vt:lpstr>Impact</vt:lpstr>
      <vt:lpstr>Menlo</vt:lpstr>
      <vt:lpstr>Söhne Mono</vt:lpstr>
      <vt:lpstr>Badge</vt:lpstr>
      <vt:lpstr>CI/CD</vt:lpstr>
      <vt:lpstr>Introducere</vt:lpstr>
      <vt:lpstr>PowerPoint Presentation</vt:lpstr>
      <vt:lpstr>Continuous Integration</vt:lpstr>
      <vt:lpstr>PowerPoint Presentation</vt:lpstr>
      <vt:lpstr>Continuous DELIVERY</vt:lpstr>
      <vt:lpstr>PowerPoint Presentation</vt:lpstr>
      <vt:lpstr>Continuous Deployment</vt:lpstr>
      <vt:lpstr>PowerPoint Presentation</vt:lpstr>
      <vt:lpstr>Infrastructure as Code (IaC)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Implementare</vt:lpstr>
      <vt:lpstr>PowerPoint Presentation</vt:lpstr>
      <vt:lpstr>BEST PRACTICES</vt:lpstr>
      <vt:lpstr>PowerPoint Presentation</vt:lpstr>
      <vt:lpstr>LIMITARI</vt:lpstr>
      <vt:lpstr>PowerPoint Presentation</vt:lpstr>
      <vt:lpstr>Avantaje</vt:lpstr>
      <vt:lpstr>PowerPoint Presentation</vt:lpstr>
      <vt:lpstr>Dezavantaje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Vlad Tiftilov</dc:creator>
  <cp:lastModifiedBy>Vlad Tiftilov</cp:lastModifiedBy>
  <cp:revision>47</cp:revision>
  <dcterms:created xsi:type="dcterms:W3CDTF">2023-03-26T20:29:31Z</dcterms:created>
  <dcterms:modified xsi:type="dcterms:W3CDTF">2023-05-12T11:02:48Z</dcterms:modified>
</cp:coreProperties>
</file>