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0"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6" d="100"/>
          <a:sy n="86"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68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26366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6882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398074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2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915CD-7874-4F44-976F-3CC32630E14B}" type="datetimeFigureOut">
              <a:rPr lang="en-GB" smtClean="0"/>
              <a:t>10/06/2024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400833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915CD-7874-4F44-976F-3CC32630E14B}" type="datetimeFigureOut">
              <a:rPr lang="en-GB" smtClean="0"/>
              <a:t>10/06/2024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421959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915CD-7874-4F44-976F-3CC32630E14B}" type="datetimeFigureOut">
              <a:rPr lang="en-GB" smtClean="0"/>
              <a:t>10/06/2024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202216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B915CD-7874-4F44-976F-3CC32630E14B}" type="datetimeFigureOut">
              <a:rPr lang="en-GB" smtClean="0"/>
              <a:t>10/06/2024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45410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FB915CD-7874-4F44-976F-3CC32630E14B}" type="datetimeFigureOut">
              <a:rPr lang="en-GB" smtClean="0"/>
              <a:t>10/06/2024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E547C5-6FBE-4439-A12B-E0978C58FA49}" type="slidenum">
              <a:rPr lang="en-GB" smtClean="0"/>
              <a:t>‹#›</a:t>
            </a:fld>
            <a:endParaRPr lang="en-GB"/>
          </a:p>
        </p:txBody>
      </p:sp>
    </p:spTree>
    <p:extLst>
      <p:ext uri="{BB962C8B-B14F-4D97-AF65-F5344CB8AC3E}">
        <p14:creationId xmlns:p14="http://schemas.microsoft.com/office/powerpoint/2010/main" val="403311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915CD-7874-4F44-976F-3CC32630E14B}" type="datetimeFigureOut">
              <a:rPr lang="en-GB" smtClean="0"/>
              <a:t>10/06/2024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148391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B915CD-7874-4F44-976F-3CC32630E14B}" type="datetimeFigureOut">
              <a:rPr lang="en-GB" smtClean="0"/>
              <a:t>10/06/2024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E547C5-6FBE-4439-A12B-E0978C58FA4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550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freecodecamp.org/news/test-php-code-with-phpun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atalon.com/resources-center/blog/unit-testing-integration-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airesdev.com/blog/what-is-php-used-f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tutorials.org/Programming/PHP+MySQL.+Building+web+database+applications/Appendix+F.+Managing+Sessions+in+theDatabase+Tier/F.2+PHP+Session+Manag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reecodecamp.org/news/test-php-code-with-phpun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guso.medium.com/a-beginners-guide-to-phpunit-writing-and-running-unit-tests-in-php-d0b23b96749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BCF-5EFE-444A-B5C6-1BE83124751D}"/>
              </a:ext>
            </a:extLst>
          </p:cNvPr>
          <p:cNvSpPr>
            <a:spLocks noGrp="1"/>
          </p:cNvSpPr>
          <p:nvPr>
            <p:ph type="ctrTitle"/>
          </p:nvPr>
        </p:nvSpPr>
        <p:spPr/>
        <p:txBody>
          <a:bodyPr>
            <a:normAutofit/>
          </a:bodyPr>
          <a:lstStyle/>
          <a:p>
            <a:r>
              <a:rPr lang="it-IT" b="1" u="sng" dirty="0">
                <a:latin typeface="Times New Roman" panose="02020603050405020304" pitchFamily="18" charset="0"/>
                <a:cs typeface="Times New Roman" panose="02020603050405020304" pitchFamily="18" charset="0"/>
              </a:rPr>
              <a:t>Tema 5 Testarea Sistemelor Software</a:t>
            </a:r>
            <a:endParaRPr lang="en-GB"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C1E5ED-F648-404B-879B-B90442F6843B}"/>
              </a:ext>
            </a:extLst>
          </p:cNvPr>
          <p:cNvSpPr>
            <a:spLocks noGrp="1"/>
          </p:cNvSpPr>
          <p:nvPr>
            <p:ph type="subTitle" idx="1"/>
          </p:nvPr>
        </p:nvSpPr>
        <p:spPr/>
        <p:txBody>
          <a:bodyPr/>
          <a:lstStyle/>
          <a:p>
            <a:r>
              <a:rPr lang="it-IT" b="1" u="sng" dirty="0"/>
              <a:t>Gavrila Vlad-Theodor si Dorian Istrate</a:t>
            </a:r>
            <a:endParaRPr lang="en-GB" dirty="0"/>
          </a:p>
        </p:txBody>
      </p:sp>
    </p:spTree>
    <p:extLst>
      <p:ext uri="{BB962C8B-B14F-4D97-AF65-F5344CB8AC3E}">
        <p14:creationId xmlns:p14="http://schemas.microsoft.com/office/powerpoint/2010/main" val="265168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lstStyle/>
          <a:p>
            <a:r>
              <a:rPr lang="ro-RO" dirty="0">
                <a:latin typeface="Times New Roman" panose="02020603050405020304" pitchFamily="18" charset="0"/>
                <a:cs typeface="Times New Roman" panose="02020603050405020304" pitchFamily="18" charset="0"/>
              </a:rPr>
              <a:t>Ce este testarea unitară? Aceasta este un proces de software development, în care cele mai unitare elemente ale unei aplicații (secvențe de cod, metode, clase, sau alte structuri paradigmice) sunt tratate ca și componente și testate individual.</a:t>
            </a:r>
          </a:p>
          <a:p>
            <a:endParaRPr lang="ro-RO"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Unit testingul are ca scop principal eliminarea bug-urilor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surs</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a:t>
            </a:r>
            <a:r>
              <a:rPr lang="en-US" dirty="0">
                <a:hlinkClick r:id="rId2"/>
              </a:rPr>
              <a:t>How to Test PHP Code With </a:t>
            </a:r>
            <a:r>
              <a:rPr lang="en-US" dirty="0" err="1">
                <a:hlinkClick r:id="rId2"/>
              </a:rPr>
              <a:t>PHPUnit</a:t>
            </a:r>
            <a:r>
              <a:rPr lang="en-US" dirty="0">
                <a:hlinkClick r:id="rId2"/>
              </a:rPr>
              <a:t> (freecodecamp.org)</a:t>
            </a:r>
            <a:r>
              <a:rPr lang="en-US" dirty="0"/>
              <a:t>]</a:t>
            </a:r>
            <a:r>
              <a:rPr lang="ro-RO" dirty="0">
                <a:latin typeface="Times New Roman" panose="02020603050405020304" pitchFamily="18" charset="0"/>
                <a:cs typeface="Times New Roman" panose="02020603050405020304" pitchFamily="18" charset="0"/>
              </a:rPr>
              <a:t> și a unui Workflow mai </a:t>
            </a:r>
            <a:r>
              <a:rPr lang="en-US" dirty="0">
                <a:latin typeface="Times New Roman" panose="02020603050405020304" pitchFamily="18" charset="0"/>
                <a:cs typeface="Times New Roman" panose="02020603050405020304" pitchFamily="18" charset="0"/>
              </a:rPr>
              <a:t>fluid</a:t>
            </a:r>
            <a:r>
              <a:rPr lang="ro-RO" dirty="0">
                <a:latin typeface="Times New Roman" panose="02020603050405020304" pitchFamily="18" charset="0"/>
                <a:cs typeface="Times New Roman" panose="02020603050405020304" pitchFamily="18" charset="0"/>
              </a:rPr>
              <a:t>. De obicei, dar nu mereu, este folosită metodologia Agile, mai specific DevOps, bazată pe integrare și delivery continue, în care bucăți de cod sunt încărcate într-o platformă cum e Jenkins, sau un repozitoriu de Github, iar echipele de testare automată pornesc procesul din momentul integrării, și ulterior dacă trec testele este dat către deployment.</a:t>
            </a:r>
          </a:p>
        </p:txBody>
      </p:sp>
    </p:spTree>
    <p:extLst>
      <p:ext uri="{BB962C8B-B14F-4D97-AF65-F5344CB8AC3E}">
        <p14:creationId xmlns:p14="http://schemas.microsoft.com/office/powerpoint/2010/main" val="252769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AA99-02B8-4D37-9DE9-0D0FFCA0FE9A}"/>
              </a:ext>
            </a:extLst>
          </p:cNvPr>
          <p:cNvSpPr>
            <a:spLocks noGrp="1"/>
          </p:cNvSpPr>
          <p:nvPr>
            <p:ph type="title"/>
          </p:nvPr>
        </p:nvSpPr>
        <p:spPr/>
        <p:txBody>
          <a:bodyPr/>
          <a:lstStyle/>
          <a:p>
            <a:r>
              <a:rPr lang="ro-RO" dirty="0"/>
              <a:t>Surse</a:t>
            </a:r>
            <a:r>
              <a:rPr lang="en-US" dirty="0"/>
              <a:t>: </a:t>
            </a:r>
            <a:r>
              <a:rPr lang="sv-SE" dirty="0">
                <a:hlinkClick r:id="rId2"/>
              </a:rPr>
              <a:t>Unit Testing vs Integration Testing (katalon.com)</a:t>
            </a:r>
            <a:endParaRPr lang="en-GB" dirty="0"/>
          </a:p>
        </p:txBody>
      </p:sp>
      <p:pic>
        <p:nvPicPr>
          <p:cNvPr id="5" name="Content Placeholder 4">
            <a:extLst>
              <a:ext uri="{FF2B5EF4-FFF2-40B4-BE49-F238E27FC236}">
                <a16:creationId xmlns:a16="http://schemas.microsoft.com/office/drawing/2014/main" id="{184CA2F5-EE10-43CD-8966-452D86CCAB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7847" y="1846263"/>
            <a:ext cx="6153308" cy="4022725"/>
          </a:xfrm>
        </p:spPr>
      </p:pic>
    </p:spTree>
    <p:extLst>
      <p:ext uri="{BB962C8B-B14F-4D97-AF65-F5344CB8AC3E}">
        <p14:creationId xmlns:p14="http://schemas.microsoft.com/office/powerpoint/2010/main" val="45518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limbajul</a:t>
            </a:r>
            <a:r>
              <a:rPr lang="en-US" dirty="0">
                <a:latin typeface="Times New Roman" panose="02020603050405020304" pitchFamily="18" charset="0"/>
                <a:cs typeface="Times New Roman" panose="02020603050405020304" pitchFamily="18" charset="0"/>
              </a:rPr>
              <a:t> PHP? </a:t>
            </a:r>
            <a:r>
              <a:rPr lang="ro-RO" dirty="0">
                <a:latin typeface="Times New Roman" panose="02020603050405020304" pitchFamily="18" charset="0"/>
                <a:cs typeface="Times New Roman" panose="02020603050405020304" pitchFamily="18" charset="0"/>
              </a:rPr>
              <a:t>Numele este un acronim pentru Hypertext Preprocessor</a:t>
            </a: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iar ca limbaj este 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limbaj</a:t>
            </a:r>
            <a:r>
              <a:rPr lang="en-US" dirty="0">
                <a:latin typeface="Times New Roman" panose="02020603050405020304" pitchFamily="18" charset="0"/>
                <a:cs typeface="Times New Roman" panose="02020603050405020304" pitchFamily="18" charset="0"/>
              </a:rPr>
              <a:t> de server-side scripting. </a:t>
            </a:r>
            <a:r>
              <a:rPr lang="en-US" dirty="0" err="1">
                <a:latin typeface="Times New Roman" panose="02020603050405020304" pitchFamily="18" charset="0"/>
                <a:cs typeface="Times New Roman" panose="02020603050405020304" pitchFamily="18" charset="0"/>
              </a:rPr>
              <a:t>Ini</a:t>
            </a:r>
            <a:r>
              <a:rPr lang="ro-RO" dirty="0">
                <a:latin typeface="Times New Roman" panose="02020603050405020304" pitchFamily="18" charset="0"/>
                <a:cs typeface="Times New Roman" panose="02020603050405020304" pitchFamily="18" charset="0"/>
              </a:rPr>
              <a:t>țial era o platformă concepută special pentru web development </a:t>
            </a:r>
            <a:r>
              <a:rPr lang="en-US" dirty="0">
                <a:latin typeface="Times New Roman" panose="02020603050405020304" pitchFamily="18" charset="0"/>
                <a:cs typeface="Times New Roman" panose="02020603050405020304" pitchFamily="18" charset="0"/>
              </a:rPr>
              <a:t>[Conform </a:t>
            </a:r>
            <a:r>
              <a:rPr lang="en-US" dirty="0">
                <a:hlinkClick r:id="rId2"/>
              </a:rPr>
              <a:t>What is PHP Used For? PHP Uses and Applications (bairesdev.com)</a:t>
            </a:r>
            <a:r>
              <a:rPr lang="en-US" dirty="0"/>
              <a:t>], </a:t>
            </a:r>
            <a:r>
              <a:rPr lang="en-US" dirty="0" err="1"/>
              <a:t>dar</a:t>
            </a:r>
            <a:r>
              <a:rPr lang="en-US" dirty="0"/>
              <a:t> </a:t>
            </a:r>
            <a:r>
              <a:rPr lang="ro-RO" dirty="0"/>
              <a:t>cu timpul a devenit mai mult un mod de a crea conținut HTML dinamic și nu numai. Poate fi considerat un limbaj versatil, întrucât este compatibil cu majoritatea sistemelor de operare, și cu cele mai populare baze de date (MySql direct din instalarea prin XAMPP, MongoDb etc.). Oferă compatibilitate și cu structuri și instrumente Big Data, cum ar fi Apache Cassandra sau Apache Storm, ceea ce îl face facil pentru proiecte de Cloud Computing. </a:t>
            </a:r>
          </a:p>
          <a:p>
            <a:pPr>
              <a:buFont typeface="Arial" panose="020B0604020202020204" pitchFamily="34" charset="0"/>
              <a:buChar char="•"/>
            </a:pPr>
            <a:r>
              <a:rPr lang="ro-RO" dirty="0"/>
              <a:t>Este foarte notabil faptul că PHP ține evidența la sesiuni, conexiune cu baza de date într-un mod implicit, față de limbaje ca JavaScript, care necesită frameworkuri speciale cum ar fi NodeJS, Angular. Însă pentru a ține pasul cu dezvoltările aduse de răspândirea frameworkurilor din alte limbaje, evident ca și PHP a creat frameworkuri cum ar fi Laravel, Symfony, Drupal. </a:t>
            </a:r>
          </a:p>
          <a:p>
            <a:r>
              <a:rPr lang="ro-RO" dirty="0"/>
              <a:t>  </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6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AA99-02B8-4D37-9DE9-0D0FFCA0FE9A}"/>
              </a:ext>
            </a:extLst>
          </p:cNvPr>
          <p:cNvSpPr>
            <a:spLocks noGrp="1"/>
          </p:cNvSpPr>
          <p:nvPr>
            <p:ph type="title"/>
          </p:nvPr>
        </p:nvSpPr>
        <p:spPr/>
        <p:txBody>
          <a:bodyPr>
            <a:noAutofit/>
          </a:bodyPr>
          <a:lstStyle/>
          <a:p>
            <a:r>
              <a:rPr lang="en-US" sz="3200" dirty="0"/>
              <a:t>S</a:t>
            </a:r>
            <a:r>
              <a:rPr lang="ro-RO" sz="3200" dirty="0"/>
              <a:t>ursă</a:t>
            </a:r>
            <a:r>
              <a:rPr lang="en-US" sz="3200" dirty="0"/>
              <a:t>: </a:t>
            </a:r>
            <a:r>
              <a:rPr lang="en-GB" sz="3200" dirty="0">
                <a:hlinkClick r:id="rId2"/>
              </a:rPr>
              <a:t>F.2 PHP Session Management :: Appendix F. Managing Sessions in </a:t>
            </a:r>
            <a:r>
              <a:rPr lang="en-GB" sz="3200" dirty="0" err="1">
                <a:hlinkClick r:id="rId2"/>
              </a:rPr>
              <a:t>theDatabase</a:t>
            </a:r>
            <a:r>
              <a:rPr lang="en-GB" sz="3200" dirty="0">
                <a:hlinkClick r:id="rId2"/>
              </a:rPr>
              <a:t> Tier :: PHP &amp; MySQL. Building web database applications :: Programming :: eTutorials.org</a:t>
            </a:r>
            <a:endParaRPr lang="en-GB" sz="3200" dirty="0"/>
          </a:p>
        </p:txBody>
      </p:sp>
      <p:pic>
        <p:nvPicPr>
          <p:cNvPr id="6" name="Content Placeholder 5">
            <a:extLst>
              <a:ext uri="{FF2B5EF4-FFF2-40B4-BE49-F238E27FC236}">
                <a16:creationId xmlns:a16="http://schemas.microsoft.com/office/drawing/2014/main" id="{12B677FA-4074-4336-ADD7-698B827C5350}"/>
              </a:ext>
            </a:extLst>
          </p:cNvPr>
          <p:cNvPicPr>
            <a:picLocks noGrp="1" noChangeAspect="1"/>
          </p:cNvPicPr>
          <p:nvPr>
            <p:ph idx="1"/>
          </p:nvPr>
        </p:nvPicPr>
        <p:blipFill>
          <a:blip r:embed="rId3"/>
          <a:stretch>
            <a:fillRect/>
          </a:stretch>
        </p:blipFill>
        <p:spPr>
          <a:xfrm>
            <a:off x="2117120" y="1846263"/>
            <a:ext cx="8018085" cy="4022725"/>
          </a:xfrm>
          <a:prstGeom prst="rect">
            <a:avLst/>
          </a:prstGeom>
        </p:spPr>
      </p:pic>
    </p:spTree>
    <p:extLst>
      <p:ext uri="{BB962C8B-B14F-4D97-AF65-F5344CB8AC3E}">
        <p14:creationId xmlns:p14="http://schemas.microsoft.com/office/powerpoint/2010/main" val="317397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PHP oferă și el integrare CI/CD cum menționasem mai înainte</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folose</a:t>
            </a:r>
            <a:r>
              <a:rPr lang="ro-RO" dirty="0">
                <a:latin typeface="Times New Roman" panose="02020603050405020304" pitchFamily="18" charset="0"/>
                <a:cs typeface="Times New Roman" panose="02020603050405020304" pitchFamily="18" charset="0"/>
              </a:rPr>
              <a:t>ște cum am spus, un sistem de version control (cum este Github, dar este popular și Travis CI în ecosistemul PHP) și un server de automare cum este Jenkins. Această unealtă integrează toate procesele pe care vrem să le monitorizăm, inclusiv testingul. </a:t>
            </a:r>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Limitările limbajului PHP (inconsistențe de limbaj, lipsă de unelte de debug) sunt compensate prin faptul că este open source, și majoritatea frameworkurilor sale, majoritatea poate contribui la ele și prin faptul că aceste unelte de automare au alte limbaje de programare mai puternice la bază (jetkins are Java)</a:t>
            </a:r>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De asemenea, așa cum Javascript are NPM ca soft de versionare și gestiune a requirementurilor, PHP are composer. Spre deosebire de NPM, acest tool este namespaced, cum este și github, ceea ce contribuie la comunitatea de development</a:t>
            </a:r>
          </a:p>
        </p:txBody>
      </p:sp>
    </p:spTree>
    <p:extLst>
      <p:ext uri="{BB962C8B-B14F-4D97-AF65-F5344CB8AC3E}">
        <p14:creationId xmlns:p14="http://schemas.microsoft.com/office/powerpoint/2010/main" val="338094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PHP este un framework orientat pe programator pentru testări unitare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surs</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a:t>
            </a:r>
            <a:r>
              <a:rPr lang="en-US" dirty="0">
                <a:hlinkClick r:id="rId2"/>
              </a:rPr>
              <a:t>How to Test PHP Code With </a:t>
            </a:r>
            <a:r>
              <a:rPr lang="en-US" dirty="0" err="1">
                <a:hlinkClick r:id="rId2"/>
              </a:rPr>
              <a:t>PHPUnit</a:t>
            </a:r>
            <a:r>
              <a:rPr lang="en-US" dirty="0">
                <a:hlinkClick r:id="rId2"/>
              </a:rPr>
              <a:t> (freecodecamp.org)</a:t>
            </a:r>
            <a:r>
              <a:rPr lang="en-US" dirty="0"/>
              <a:t>] </a:t>
            </a:r>
            <a:r>
              <a:rPr lang="ro-RO" dirty="0"/>
              <a:t>. Acesta este o instanță a arhitecturii xUnit folosită pentru frameworkuri de testare unitară. </a:t>
            </a:r>
            <a:r>
              <a:rPr lang="en-US" dirty="0"/>
              <a:t>[Ibid.]</a:t>
            </a:r>
            <a:endParaRPr lang="ro-RO" dirty="0"/>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Instalarea este foarte facilă, așa cum am menționat, vine cu opțiunea de a folosi Composer. Se schimbă foarte des pentru acest modul compatibilitatea cu PHP (apar de la an la an versiuni noi ca și versiuni de php). Acest lucru este foarte important, deoarece dacă un proiect este mutat pe o mașină cu altă versiune de php, poate fi schimbat foarte ușor ca requirement versiunea în composer.json și să apelăm composer update pentru a salva dependințele schimbate)</a:t>
            </a:r>
          </a:p>
        </p:txBody>
      </p:sp>
    </p:spTree>
    <p:extLst>
      <p:ext uri="{BB962C8B-B14F-4D97-AF65-F5344CB8AC3E}">
        <p14:creationId xmlns:p14="http://schemas.microsoft.com/office/powerpoint/2010/main" val="170870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AA99-02B8-4D37-9DE9-0D0FFCA0FE9A}"/>
              </a:ext>
            </a:extLst>
          </p:cNvPr>
          <p:cNvSpPr>
            <a:spLocks noGrp="1"/>
          </p:cNvSpPr>
          <p:nvPr>
            <p:ph type="title"/>
          </p:nvPr>
        </p:nvSpPr>
        <p:spPr/>
        <p:txBody>
          <a:bodyPr>
            <a:noAutofit/>
          </a:bodyPr>
          <a:lstStyle/>
          <a:p>
            <a:r>
              <a:rPr lang="en-US" sz="3200" dirty="0"/>
              <a:t>S</a:t>
            </a:r>
            <a:r>
              <a:rPr lang="ro-RO" sz="3200" dirty="0"/>
              <a:t>ursă</a:t>
            </a:r>
            <a:r>
              <a:rPr lang="en-US" sz="3200" dirty="0"/>
              <a:t>:</a:t>
            </a:r>
            <a:r>
              <a:rPr lang="ro-RO" sz="3200" dirty="0"/>
              <a:t> </a:t>
            </a:r>
            <a:r>
              <a:rPr lang="en-US" sz="3200" dirty="0">
                <a:hlinkClick r:id="rId2"/>
              </a:rPr>
              <a:t>A Beginner’s Guide to </a:t>
            </a:r>
            <a:r>
              <a:rPr lang="en-US" sz="3200" dirty="0" err="1">
                <a:hlinkClick r:id="rId2"/>
              </a:rPr>
              <a:t>PHPUnit</a:t>
            </a:r>
            <a:r>
              <a:rPr lang="en-US" sz="3200" dirty="0">
                <a:hlinkClick r:id="rId2"/>
              </a:rPr>
              <a:t>: Writing and Running Unit Tests in PHP | by </a:t>
            </a:r>
            <a:r>
              <a:rPr lang="en-US" sz="3200" dirty="0" err="1">
                <a:hlinkClick r:id="rId2"/>
              </a:rPr>
              <a:t>Patric</a:t>
            </a:r>
            <a:r>
              <a:rPr lang="en-US" sz="3200" dirty="0">
                <a:hlinkClick r:id="rId2"/>
              </a:rPr>
              <a:t> | Medium</a:t>
            </a:r>
            <a:endParaRPr lang="en-GB" sz="3200" dirty="0"/>
          </a:p>
        </p:txBody>
      </p:sp>
      <p:pic>
        <p:nvPicPr>
          <p:cNvPr id="5" name="Content Placeholder 4">
            <a:extLst>
              <a:ext uri="{FF2B5EF4-FFF2-40B4-BE49-F238E27FC236}">
                <a16:creationId xmlns:a16="http://schemas.microsoft.com/office/drawing/2014/main" id="{FB47D2BE-DEE2-4961-8305-A4699A991593}"/>
              </a:ext>
            </a:extLst>
          </p:cNvPr>
          <p:cNvPicPr>
            <a:picLocks noGrp="1" noChangeAspect="1"/>
          </p:cNvPicPr>
          <p:nvPr>
            <p:ph idx="1"/>
          </p:nvPr>
        </p:nvPicPr>
        <p:blipFill>
          <a:blip r:embed="rId3"/>
          <a:stretch>
            <a:fillRect/>
          </a:stretch>
        </p:blipFill>
        <p:spPr>
          <a:xfrm>
            <a:off x="2200054" y="1846263"/>
            <a:ext cx="7852218" cy="4022725"/>
          </a:xfrm>
          <a:prstGeom prst="rect">
            <a:avLst/>
          </a:prstGeom>
        </p:spPr>
      </p:pic>
    </p:spTree>
    <p:extLst>
      <p:ext uri="{BB962C8B-B14F-4D97-AF65-F5344CB8AC3E}">
        <p14:creationId xmlns:p14="http://schemas.microsoft.com/office/powerpoint/2010/main" val="329658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Cum arată structura testelor? </a:t>
            </a:r>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În general se salvează ca și convenție unitățile pe care vrem să le testăm într-un folder src, iar clasele pentru unit testing într-un folder numit tests. De obicei unitatea este o clasă, iar Testarea se denumește NumeleClaseiTest.php, însă nu este obligatoriu. Librăria ne permite și să testăm o anumită bucată de cod, sau o metodă în clasa de test, dar dacă respectăm condiția de a testa o funcționalitate anume, putem să păstrăm numele clar.</a:t>
            </a:r>
          </a:p>
          <a:p>
            <a:pPr>
              <a:buFont typeface="Arial" panose="020B0604020202020204" pitchFamily="34" charset="0"/>
              <a:buChar char="•"/>
            </a:pPr>
            <a:r>
              <a:rPr lang="ro-RO">
                <a:latin typeface="Times New Roman" panose="02020603050405020304" pitchFamily="18" charset="0"/>
                <a:cs typeface="Times New Roman" panose="02020603050405020304" pitchFamily="18" charset="0"/>
              </a:rPr>
              <a:t>În general, în interiorul clasei folosim metode diferite pentru scenarii anume, cu prefixul test</a:t>
            </a:r>
            <a:endParaRPr lang="ro-RO"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6114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TotalTime>
  <Words>847</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Tema 5 Testarea Sistemelor Software</vt:lpstr>
      <vt:lpstr>Testarea sistemelor software în limbajul PHP</vt:lpstr>
      <vt:lpstr>Surse: Unit Testing vs Integration Testing (katalon.com)</vt:lpstr>
      <vt:lpstr>Testarea sistemelor software în limbajul PHP</vt:lpstr>
      <vt:lpstr>Sursă: F.2 PHP Session Management :: Appendix F. Managing Sessions in theDatabase Tier :: PHP &amp; MySQL. Building web database applications :: Programming :: eTutorials.org</vt:lpstr>
      <vt:lpstr>Testarea sistemelor software în limbajul PHP</vt:lpstr>
      <vt:lpstr>Testarea sistemelor software în limbajul PHP</vt:lpstr>
      <vt:lpstr>Sursă: A Beginner’s Guide to PHPUnit: Writing and Running Unit Tests in PHP | by Patric | Medium</vt:lpstr>
      <vt:lpstr>Testarea sistemelor software în limbajul 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dc:title>
  <dc:creator>Daniel</dc:creator>
  <cp:lastModifiedBy>Daniel</cp:lastModifiedBy>
  <cp:revision>221</cp:revision>
  <dcterms:created xsi:type="dcterms:W3CDTF">2024-06-10T02:51:11Z</dcterms:created>
  <dcterms:modified xsi:type="dcterms:W3CDTF">2024-06-10T04:40:04Z</dcterms:modified>
</cp:coreProperties>
</file>