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70" r:id="rId7"/>
    <p:sldId id="269" r:id="rId8"/>
    <p:sldId id="274" r:id="rId9"/>
    <p:sldId id="276" r:id="rId10"/>
    <p:sldId id="266" r:id="rId11"/>
    <p:sldId id="278" r:id="rId12"/>
    <p:sldId id="260" r:id="rId13"/>
    <p:sldId id="264" r:id="rId14"/>
    <p:sldId id="271" r:id="rId15"/>
    <p:sldId id="263" r:id="rId16"/>
    <p:sldId id="272" r:id="rId17"/>
    <p:sldId id="273" r:id="rId18"/>
    <p:sldId id="265" r:id="rId19"/>
    <p:sldId id="275" r:id="rId20"/>
    <p:sldId id="277" r:id="rId21"/>
    <p:sldId id="267" r:id="rId22"/>
    <p:sldId id="262" r:id="rId23"/>
    <p:sldId id="26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307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5D1B2-29F9-4C82-95E2-C215E62E72C1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2550-E430-4D64-882F-5EB6F767941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4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2550-E430-4D64-882F-5EB6F767941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26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2550-E430-4D64-882F-5EB6F7679417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77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2550-E430-4D64-882F-5EB6F7679417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10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83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45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20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889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211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75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775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51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18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2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29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48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32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7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90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55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816B-33A0-4281-84E1-A17C70CB85B0}" type="datetimeFigureOut">
              <a:rPr lang="ru-RU" smtClean="0"/>
              <a:t>16.09.2020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2B43-E10C-4DF7-82A5-83B24FADB0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330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624652"/>
            <a:ext cx="8144134" cy="1373070"/>
          </a:xfrm>
        </p:spPr>
        <p:txBody>
          <a:bodyPr/>
          <a:lstStyle/>
          <a:p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Robotino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22" y="4479721"/>
            <a:ext cx="8144134" cy="2206305"/>
          </a:xfrm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WORLDSKILLS BELARUS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компетенция Мобильная робототехника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Дубатовка Владислав, Нечаев Вадим</a:t>
            </a: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Руководитель: Прохорович Сергей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310" y="0"/>
            <a:ext cx="3449690" cy="22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 smtClean="0"/>
              <a:t>Построение алгоритма работы мобильной платформы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5254966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Вся программа выполняется последовательно по шагам. Каждый шаг подразумевает выполнение той или иной подпрограммы. Переход к очередному шагу выполняется по некоторому заданному условию. Программа имеет возможность ветвления.</a:t>
            </a:r>
            <a:endParaRPr lang="ru-R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229" y="2537367"/>
            <a:ext cx="1819174" cy="336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007" y="2958885"/>
            <a:ext cx="3450298" cy="252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9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Построение алгоритма работы мобильной платформы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5630" y="2237121"/>
            <a:ext cx="5753730" cy="4072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В теле программы зачастую требуются переменные. Доступно 4 типа переменных:</a:t>
            </a:r>
            <a:endParaRPr lang="en-US" sz="2800" dirty="0" smtClean="0"/>
          </a:p>
          <a:p>
            <a:r>
              <a:rPr lang="en-US" sz="2800" dirty="0" smtClean="0"/>
              <a:t>Float – </a:t>
            </a:r>
            <a:r>
              <a:rPr lang="ru-RU" sz="2800" dirty="0" smtClean="0"/>
              <a:t>число с плавающей точкой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Pose – </a:t>
            </a:r>
            <a:r>
              <a:rPr lang="ru-RU" sz="2800" dirty="0" smtClean="0"/>
              <a:t>координата вида (</a:t>
            </a:r>
            <a:r>
              <a:rPr lang="en-US" sz="2800" dirty="0" smtClean="0"/>
              <a:t>x y pi</a:t>
            </a:r>
            <a:r>
              <a:rPr lang="ru-RU" sz="2800" dirty="0" smtClean="0"/>
              <a:t>)</a:t>
            </a:r>
            <a:r>
              <a:rPr lang="en-US" sz="2800" dirty="0" smtClean="0"/>
              <a:t>, </a:t>
            </a:r>
            <a:r>
              <a:rPr lang="ru-RU" sz="2800" dirty="0" smtClean="0"/>
              <a:t>где </a:t>
            </a:r>
            <a:r>
              <a:rPr lang="en-US" sz="2800" dirty="0" smtClean="0"/>
              <a:t>pi – </a:t>
            </a:r>
            <a:r>
              <a:rPr lang="ru-RU" sz="2800" dirty="0" smtClean="0"/>
              <a:t>угол поворота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en-US" sz="2800" dirty="0" smtClean="0"/>
              <a:t>String – </a:t>
            </a:r>
            <a:r>
              <a:rPr lang="ru-RU" sz="2800" dirty="0" smtClean="0"/>
              <a:t>текст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Floatvector</a:t>
            </a:r>
            <a:r>
              <a:rPr lang="en-US" sz="2800" dirty="0" smtClean="0"/>
              <a:t> – </a:t>
            </a:r>
            <a:r>
              <a:rPr lang="ru-RU" sz="2800" dirty="0" smtClean="0"/>
              <a:t>численный вектор. Например, вектор цветового диапазона.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61" y="4139260"/>
            <a:ext cx="3670750" cy="192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61" y="2275320"/>
            <a:ext cx="3670750" cy="144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6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Конструкция захватного механизма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3963" y="2336873"/>
            <a:ext cx="5802994" cy="4357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В качестве прототипа использовался</a:t>
            </a:r>
            <a:r>
              <a:rPr lang="en-US" dirty="0" smtClean="0"/>
              <a:t> </a:t>
            </a:r>
            <a:r>
              <a:rPr lang="ru-RU" dirty="0" smtClean="0"/>
              <a:t>двухпальцевый захват с четырёх рычажной тягой.</a:t>
            </a:r>
          </a:p>
          <a:p>
            <a:pPr marL="0" indent="0">
              <a:buNone/>
            </a:pPr>
            <a:r>
              <a:rPr lang="ru-RU" dirty="0" smtClean="0"/>
              <a:t>Была разработана </a:t>
            </a:r>
            <a:r>
              <a:rPr lang="en-US" dirty="0" smtClean="0"/>
              <a:t>3D</a:t>
            </a:r>
            <a:r>
              <a:rPr lang="ru-RU" dirty="0" smtClean="0"/>
              <a:t> модель захвата, детали которой распечатаны на </a:t>
            </a:r>
            <a:r>
              <a:rPr lang="en-US" dirty="0" smtClean="0"/>
              <a:t>3D </a:t>
            </a:r>
            <a:r>
              <a:rPr lang="ru-RU" dirty="0" smtClean="0"/>
              <a:t>принтере.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Сервопривод закреплён на корпусе захвата с помощью распечатанных стоек. При вращении вала крутящий момент передаётся с помощью редуктора с передаточным отношением 2:1.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5" y="2336873"/>
            <a:ext cx="5385013" cy="4038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4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Привод движения захвата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643808"/>
            <a:ext cx="5510754" cy="3807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</a:t>
            </a:r>
            <a:r>
              <a:rPr lang="ru-RU" sz="2800" dirty="0"/>
              <a:t>приведения в движение использовался сервопривод </a:t>
            </a:r>
            <a:r>
              <a:rPr lang="en-US" sz="2800" dirty="0" smtClean="0"/>
              <a:t>MG99</a:t>
            </a:r>
            <a:r>
              <a:rPr lang="ru-RU" sz="2800" dirty="0" smtClean="0"/>
              <a:t>5</a:t>
            </a:r>
            <a:r>
              <a:rPr lang="en-US" sz="2800" dirty="0" smtClean="0"/>
              <a:t> </a:t>
            </a:r>
            <a:r>
              <a:rPr lang="ru-RU" sz="2800" dirty="0"/>
              <a:t>с надёжным мотором и продвинутой системой управления. </a:t>
            </a:r>
            <a:r>
              <a:rPr lang="ru-RU" sz="2800" dirty="0" smtClean="0"/>
              <a:t>Редуктор </a:t>
            </a:r>
            <a:r>
              <a:rPr lang="ru-RU" sz="2800" dirty="0"/>
              <a:t>сервопривода выполнен из металла. Был выбран за свою небольшую стоимость и </a:t>
            </a:r>
            <a:r>
              <a:rPr lang="ru-RU" sz="2800" dirty="0" smtClean="0"/>
              <a:t>качественные элементы.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48" y="2336873"/>
            <a:ext cx="5485681" cy="4114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6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Сервопривод захвата</a:t>
            </a:r>
            <a:r>
              <a:rPr lang="en-US" dirty="0" smtClean="0"/>
              <a:t> – </a:t>
            </a:r>
            <a:r>
              <a:rPr lang="ru-RU" dirty="0" smtClean="0"/>
              <a:t>технические характеристики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724938"/>
              </p:ext>
            </p:extLst>
          </p:nvPr>
        </p:nvGraphicFramePr>
        <p:xfrm>
          <a:off x="680319" y="2395523"/>
          <a:ext cx="10359592" cy="3845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796">
                  <a:extLst>
                    <a:ext uri="{9D8B030D-6E8A-4147-A177-3AD203B41FA5}">
                      <a16:colId xmlns:a16="http://schemas.microsoft.com/office/drawing/2014/main" xmlns="" val="2002771557"/>
                    </a:ext>
                  </a:extLst>
                </a:gridCol>
                <a:gridCol w="5179796">
                  <a:extLst>
                    <a:ext uri="{9D8B030D-6E8A-4147-A177-3AD203B41FA5}">
                      <a16:colId xmlns:a16="http://schemas.microsoft.com/office/drawing/2014/main" xmlns="" val="307833059"/>
                    </a:ext>
                  </a:extLst>
                </a:gridCol>
              </a:tblGrid>
              <a:tr h="437038"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8462498"/>
                  </a:ext>
                </a:extLst>
              </a:tr>
              <a:tr h="437038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Рабочее напряжение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4.8</a:t>
                      </a:r>
                      <a:r>
                        <a:rPr lang="ru-RU" sz="2200" baseline="0" dirty="0" smtClean="0"/>
                        <a:t> – 7.2В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2927084"/>
                  </a:ext>
                </a:extLst>
              </a:tr>
              <a:tr h="437038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Угол поворота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120 градусов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563113"/>
                  </a:ext>
                </a:extLst>
              </a:tr>
              <a:tr h="897968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Крутящий момент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8.5 кг/см</a:t>
                      </a:r>
                      <a:r>
                        <a:rPr lang="ru-RU" sz="2200" baseline="0" dirty="0" smtClean="0"/>
                        <a:t> </a:t>
                      </a:r>
                      <a:r>
                        <a:rPr lang="en-US" sz="2200" baseline="0" dirty="0" smtClean="0"/>
                        <a:t>@ </a:t>
                      </a:r>
                      <a:r>
                        <a:rPr lang="ru-RU" sz="2200" baseline="0" dirty="0" smtClean="0"/>
                        <a:t>4</a:t>
                      </a:r>
                      <a:r>
                        <a:rPr lang="en-US" sz="2200" baseline="0" dirty="0" smtClean="0"/>
                        <a:t>.</a:t>
                      </a:r>
                      <a:r>
                        <a:rPr lang="ru-RU" sz="2200" baseline="0" dirty="0" smtClean="0"/>
                        <a:t>8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ru-RU" sz="2200" baseline="0" dirty="0" smtClean="0"/>
                        <a:t>В</a:t>
                      </a:r>
                    </a:p>
                    <a:p>
                      <a:r>
                        <a:rPr lang="en-US" sz="2200" baseline="0" dirty="0" smtClean="0"/>
                        <a:t> </a:t>
                      </a:r>
                      <a:r>
                        <a:rPr lang="ru-RU" sz="2200" baseline="0" dirty="0" smtClean="0"/>
                        <a:t>10 кг/см </a:t>
                      </a:r>
                      <a:r>
                        <a:rPr lang="en-US" sz="2200" baseline="0" dirty="0" smtClean="0"/>
                        <a:t>@</a:t>
                      </a:r>
                      <a:r>
                        <a:rPr lang="ru-RU" sz="2200" baseline="0" dirty="0" smtClean="0"/>
                        <a:t> 6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ru-RU" sz="2200" baseline="0" dirty="0" smtClean="0"/>
                        <a:t>В</a:t>
                      </a:r>
                      <a:endParaRPr lang="ru-RU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6526273"/>
                  </a:ext>
                </a:extLst>
              </a:tr>
              <a:tr h="754339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Скорость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0.20</a:t>
                      </a:r>
                      <a:r>
                        <a:rPr lang="ru-RU" sz="2200" baseline="0" dirty="0" smtClean="0"/>
                        <a:t> сек/60</a:t>
                      </a:r>
                      <a:r>
                        <a:rPr lang="en-US" sz="2200" baseline="0" dirty="0" smtClean="0"/>
                        <a:t>º</a:t>
                      </a:r>
                      <a:r>
                        <a:rPr lang="ru-RU" sz="2200" baseline="0" dirty="0" smtClean="0"/>
                        <a:t> </a:t>
                      </a:r>
                      <a:r>
                        <a:rPr lang="en-US" sz="2200" baseline="0" dirty="0" smtClean="0"/>
                        <a:t>@</a:t>
                      </a:r>
                      <a:r>
                        <a:rPr lang="ru-RU" sz="2200" baseline="0" dirty="0" smtClean="0"/>
                        <a:t> 4.8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ru-RU" sz="2200" baseline="0" dirty="0" smtClean="0"/>
                        <a:t>В</a:t>
                      </a:r>
                    </a:p>
                    <a:p>
                      <a:r>
                        <a:rPr lang="ru-RU" sz="2200" baseline="0" dirty="0" smtClean="0"/>
                        <a:t>0.16 сек/60</a:t>
                      </a:r>
                      <a:r>
                        <a:rPr lang="en-US" sz="2200" baseline="0" dirty="0" smtClean="0"/>
                        <a:t>º</a:t>
                      </a:r>
                      <a:r>
                        <a:rPr lang="ru-RU" sz="2200" baseline="0" dirty="0" smtClean="0"/>
                        <a:t> </a:t>
                      </a:r>
                      <a:r>
                        <a:rPr lang="en-US" sz="2200" baseline="0" dirty="0" smtClean="0"/>
                        <a:t>@</a:t>
                      </a:r>
                      <a:r>
                        <a:rPr lang="ru-RU" sz="2200" baseline="0" dirty="0" smtClean="0"/>
                        <a:t> 6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ru-RU" sz="2200" baseline="0" dirty="0" smtClean="0"/>
                        <a:t>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6223229"/>
                  </a:ext>
                </a:extLst>
              </a:tr>
              <a:tr h="437038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Вес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55</a:t>
                      </a:r>
                      <a:r>
                        <a:rPr lang="en-US" sz="2200" dirty="0" smtClean="0"/>
                        <a:t> </a:t>
                      </a:r>
                      <a:r>
                        <a:rPr lang="ru-RU" sz="2200" dirty="0" smtClean="0"/>
                        <a:t>г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962901"/>
                  </a:ext>
                </a:extLst>
              </a:tr>
              <a:tr h="437038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Размер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40х20х42</a:t>
                      </a:r>
                      <a:r>
                        <a:rPr lang="en-US" sz="2200" dirty="0" smtClean="0"/>
                        <a:t> </a:t>
                      </a:r>
                      <a:r>
                        <a:rPr lang="ru-RU" sz="2200" dirty="0" smtClean="0"/>
                        <a:t>мм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858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Управление сервоприводом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748" y="2456635"/>
            <a:ext cx="5873661" cy="3982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управления захватом используется плата с распаянной системой защиты и стабилизации напряжения и 8-битным микроконтроллером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ATtiny85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Выбрана за свои малые габариты и достаточное количество портов.</a:t>
            </a:r>
            <a:endParaRPr lang="ru-RU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Прошивка написана на языке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При получении логического уровня на одном из портов захват сжимается.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73" y="2456635"/>
            <a:ext cx="5309681" cy="3982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8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Микроконтроллер </a:t>
            </a:r>
            <a:r>
              <a:rPr lang="en-US" sz="4800" dirty="0" smtClean="0"/>
              <a:t>ATtiny85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2"/>
            <a:ext cx="7490556" cy="43659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8-</a:t>
            </a:r>
            <a:r>
              <a:rPr lang="ru-RU" dirty="0" smtClean="0"/>
              <a:t>битный микроконтроллер с </a:t>
            </a:r>
            <a:r>
              <a:rPr lang="en-US" dirty="0" smtClean="0"/>
              <a:t>ARISC </a:t>
            </a:r>
            <a:r>
              <a:rPr lang="ru-RU" dirty="0" smtClean="0"/>
              <a:t>архитектурой (120 управляющих команд)</a:t>
            </a:r>
          </a:p>
          <a:p>
            <a:r>
              <a:rPr lang="ru-RU" dirty="0" smtClean="0"/>
              <a:t>32 регистра общего назначения</a:t>
            </a:r>
          </a:p>
          <a:p>
            <a:r>
              <a:rPr lang="ru-RU" dirty="0" smtClean="0"/>
              <a:t>8</a:t>
            </a:r>
            <a:r>
              <a:rPr lang="en-US" dirty="0" smtClean="0"/>
              <a:t>K </a:t>
            </a:r>
            <a:r>
              <a:rPr lang="ru-RU" dirty="0" smtClean="0"/>
              <a:t>для хранения программы</a:t>
            </a:r>
          </a:p>
          <a:p>
            <a:r>
              <a:rPr lang="en-US" dirty="0" smtClean="0"/>
              <a:t>512b EEPROM </a:t>
            </a:r>
            <a:r>
              <a:rPr lang="ru-RU" dirty="0" smtClean="0"/>
              <a:t>памяти</a:t>
            </a:r>
            <a:endParaRPr lang="ru-RU" dirty="0"/>
          </a:p>
          <a:p>
            <a:r>
              <a:rPr lang="ru-RU" dirty="0"/>
              <a:t>Питание от 2.7 до </a:t>
            </a:r>
            <a:r>
              <a:rPr lang="ru-RU" dirty="0" smtClean="0"/>
              <a:t>5.5В</a:t>
            </a:r>
            <a:endParaRPr lang="ru-RU" dirty="0"/>
          </a:p>
          <a:p>
            <a:r>
              <a:rPr lang="ru-RU" dirty="0"/>
              <a:t>Частота процессора до </a:t>
            </a:r>
            <a:r>
              <a:rPr lang="ru-RU" dirty="0" smtClean="0"/>
              <a:t>20 МГц</a:t>
            </a:r>
          </a:p>
          <a:p>
            <a:r>
              <a:rPr lang="ru-RU" dirty="0" smtClean="0"/>
              <a:t>8-битный таймер-счётчик с двумя каналами ШИМ</a:t>
            </a:r>
          </a:p>
          <a:p>
            <a:r>
              <a:rPr lang="ru-RU" dirty="0" smtClean="0"/>
              <a:t>8-битный быстрый таймер-счётчик</a:t>
            </a:r>
          </a:p>
          <a:p>
            <a:r>
              <a:rPr lang="ru-RU" dirty="0" smtClean="0"/>
              <a:t>10-битный АЦП</a:t>
            </a:r>
            <a:endParaRPr lang="ru-RU" dirty="0"/>
          </a:p>
        </p:txBody>
      </p:sp>
      <p:pic>
        <p:nvPicPr>
          <p:cNvPr id="2050" name="Picture 2" descr="ATTINY85-20SU Microchip Technology | ATTINY85-20SU-ND DigiKey Electron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90" y="2811788"/>
            <a:ext cx="3416096" cy="341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922628" y="722284"/>
            <a:ext cx="5486400" cy="540073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Фрагмент кода управления сервоприводом на микроконтроллере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ATtiny85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InitSys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/>
              <a:t>используется для настройки портов ввода-вывода и таймера-счётчика.</a:t>
            </a:r>
          </a:p>
          <a:p>
            <a:pPr marL="0" indent="0">
              <a:buNone/>
            </a:pPr>
            <a:r>
              <a:rPr lang="ru-RU" dirty="0" smtClean="0"/>
              <a:t>В бесконечном цикле считывается значение с порта; если значение -логическая 1, то подаётся значение длительности импульса ШИМ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MAX_PWM</a:t>
            </a:r>
            <a:r>
              <a:rPr lang="en-US" dirty="0" smtClean="0"/>
              <a:t>. </a:t>
            </a:r>
            <a:r>
              <a:rPr lang="ru-RU" dirty="0" smtClean="0"/>
              <a:t>При лог.0 захват всегда открыт.</a:t>
            </a:r>
          </a:p>
          <a:p>
            <a:pPr marL="0" indent="0">
              <a:buNone/>
            </a:pPr>
            <a:r>
              <a:rPr lang="ru-RU" dirty="0" smtClean="0"/>
              <a:t>Также введена задержка цикла длительностью 500мс для предотвращения ложных срабатываний.</a:t>
            </a:r>
            <a:endParaRPr lang="ru-RU" dirty="0"/>
          </a:p>
        </p:txBody>
      </p:sp>
      <p:pic>
        <p:nvPicPr>
          <p:cNvPr id="12" name="Объект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0" y="722283"/>
            <a:ext cx="4967287" cy="54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	Техническое зрение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5795" y="2348917"/>
            <a:ext cx="8674216" cy="4253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 конструкции робота используется веб-камера. Она закреплена в передней части конструкции и предназначена для определения цвета предметов впереди робота.</a:t>
            </a:r>
          </a:p>
          <a:p>
            <a:pPr marL="0" indent="0">
              <a:buNone/>
            </a:pPr>
            <a:r>
              <a:rPr lang="ru-RU" sz="2800" dirty="0" smtClean="0"/>
              <a:t>При получении данных с камеры существует возможность определения площади объекта в пикселях, нахождения центра масс объекта.</a:t>
            </a:r>
          </a:p>
          <a:p>
            <a:pPr marL="0" indent="0">
              <a:buNone/>
            </a:pPr>
            <a:r>
              <a:rPr lang="ru-RU" sz="2800" dirty="0" smtClean="0"/>
              <a:t>Для качественной работы алгоритма требуется современная матрица с хорошей цветопередачей.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82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	Организация кабелей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8015" y="2357306"/>
            <a:ext cx="9086167" cy="4135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При прокладке кабельных систем учитывались такие параметры, как безопасность эксплуатации, длина провода и его сечение, возможность мгновенного доступа для проверки изоляции или замены провода.</a:t>
            </a:r>
          </a:p>
          <a:p>
            <a:pPr marL="0" indent="0">
              <a:buNone/>
            </a:pPr>
            <a:r>
              <a:rPr lang="ru-RU" sz="2800" dirty="0" smtClean="0"/>
              <a:t>Для обеспечения надёжности кабели соединялись пайкой и клеммными колодками.</a:t>
            </a:r>
          </a:p>
          <a:p>
            <a:pPr marL="0" indent="0">
              <a:buNone/>
            </a:pPr>
            <a:r>
              <a:rPr lang="ru-RU" sz="2800" dirty="0" smtClean="0"/>
              <a:t>Также использовались стяжки и липкие ленты типа </a:t>
            </a:r>
            <a:r>
              <a:rPr lang="en-US" sz="2800" dirty="0" smtClean="0"/>
              <a:t>Velcro</a:t>
            </a:r>
            <a:r>
              <a:rPr lang="ru-RU" sz="2800" dirty="0" smtClean="0"/>
              <a:t> для объединения нескольких проводов.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230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	Цель работы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2617365"/>
            <a:ext cx="10921653" cy="3318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Разработать прототип робота для автономного перемещения контейнеров с сельхозпродукцией.</a:t>
            </a: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Сделать робот максимально простым в конструкции для обеспечения лёгкой сборки, надёжности и низкой себестоимости не ухудшая функциональность.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617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	Организация </a:t>
            </a:r>
            <a:r>
              <a:rPr lang="ru-RU" sz="4800" dirty="0"/>
              <a:t>кабелей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94" y="2169020"/>
            <a:ext cx="8109244" cy="4349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74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	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239861"/>
            <a:ext cx="11127366" cy="461813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Использование </a:t>
            </a:r>
            <a:r>
              <a:rPr lang="en-US" sz="2800" dirty="0" smtClean="0"/>
              <a:t>3D </a:t>
            </a:r>
            <a:r>
              <a:rPr lang="ru-RU" sz="2800" dirty="0" smtClean="0"/>
              <a:t>принтера </a:t>
            </a:r>
            <a:r>
              <a:rPr lang="ru-RU" sz="2800" dirty="0"/>
              <a:t>позволяет получить элементы конструкции практически любой </a:t>
            </a:r>
            <a:r>
              <a:rPr lang="ru-RU" sz="2800" dirty="0" smtClean="0"/>
              <a:t>сложности</a:t>
            </a:r>
          </a:p>
          <a:p>
            <a:r>
              <a:rPr lang="ru-RU" sz="2800" dirty="0" smtClean="0"/>
              <a:t>Разработанная конструкция легко масштабируется</a:t>
            </a:r>
            <a:endParaRPr lang="ru-RU" sz="2800" dirty="0"/>
          </a:p>
          <a:p>
            <a:r>
              <a:rPr lang="ru-RU" sz="2800" dirty="0" smtClean="0"/>
              <a:t>Современная элементная база позволяет реализовать данный проект с применением минимального количества компонентов, упрощённой и в то же время надёжной схемой управления</a:t>
            </a:r>
          </a:p>
          <a:p>
            <a:r>
              <a:rPr lang="ru-RU" sz="2800" dirty="0" smtClean="0"/>
              <a:t>Данный робот отлично подходит как методическое пособие по изучению алгоритмов сортировки и перемещения объектов, разработки системы управления платформы со всенаправленными колёсами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323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7733837" cy="4246208"/>
          </a:xfrm>
        </p:spPr>
        <p:txBody>
          <a:bodyPr/>
          <a:lstStyle/>
          <a:p>
            <a:r>
              <a:rPr lang="ru-RU" sz="2800" dirty="0" smtClean="0"/>
              <a:t>В ходе проведённой работы была создана платформа, способная автономно и дистанционно перемещать объекты</a:t>
            </a:r>
          </a:p>
          <a:p>
            <a:r>
              <a:rPr lang="ru-RU" sz="2800" dirty="0" smtClean="0"/>
              <a:t>Был разработан и протестирован захват. Его конструкция оправдана его силой схвата и габаритными размерами</a:t>
            </a:r>
          </a:p>
          <a:p>
            <a:endParaRPr lang="ru-RU" sz="2800" dirty="0" smtClean="0"/>
          </a:p>
          <a:p>
            <a:endParaRPr lang="ru-RU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89" y="2336873"/>
            <a:ext cx="3386789" cy="42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alpha val="58000"/>
                <a:lumMod val="63000"/>
                <a:lumOff val="37000"/>
              </a:schemeClr>
            </a:gs>
            <a:gs pos="14000">
              <a:schemeClr val="bg2">
                <a:lumMod val="38000"/>
                <a:lumOff val="62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647455"/>
            <a:ext cx="11157183" cy="3117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anose="020B0502040204020203" pitchFamily="34" charset="0"/>
              </a:rPr>
              <a:t>Спасибо за внимание!</a:t>
            </a:r>
            <a:endParaRPr lang="ru-RU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	Задачи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2572" y="2667699"/>
            <a:ext cx="8901610" cy="387571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Разработать прототип робота</a:t>
            </a:r>
          </a:p>
          <a:p>
            <a:r>
              <a:rPr lang="ru-RU" sz="3600" dirty="0" smtClean="0"/>
              <a:t>Разработать захватный механизм</a:t>
            </a:r>
            <a:endParaRPr lang="ru-RU" sz="3600" dirty="0"/>
          </a:p>
          <a:p>
            <a:r>
              <a:rPr lang="ru-RU" sz="3600" dirty="0"/>
              <a:t>Собрать </a:t>
            </a:r>
            <a:r>
              <a:rPr lang="ru-RU" sz="3600" dirty="0" smtClean="0"/>
              <a:t>прототип</a:t>
            </a:r>
            <a:endParaRPr lang="ru-RU" sz="3600" dirty="0"/>
          </a:p>
          <a:p>
            <a:r>
              <a:rPr lang="ru-RU" sz="3600" dirty="0"/>
              <a:t>Написать </a:t>
            </a:r>
            <a:r>
              <a:rPr lang="ru-RU" sz="3600" dirty="0" smtClean="0"/>
              <a:t>программу</a:t>
            </a:r>
          </a:p>
          <a:p>
            <a:r>
              <a:rPr lang="ru-RU" sz="3600" dirty="0" smtClean="0"/>
              <a:t>Протестировать систему</a:t>
            </a:r>
          </a:p>
          <a:p>
            <a:r>
              <a:rPr lang="ru-RU" sz="3600" dirty="0" smtClean="0"/>
              <a:t>Оптимизировать конструкцию</a:t>
            </a:r>
            <a:endParaRPr lang="ru-RU" sz="36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897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	</a:t>
            </a:r>
            <a:r>
              <a:rPr lang="ru-RU" sz="4800" dirty="0" smtClean="0"/>
              <a:t>Актуальность проекта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584173"/>
            <a:ext cx="10988218" cy="335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Сбор урожая – это трудоёмкий процесс, привлекающий большое количество человеко-часов. Важной задачей для сельского хозяйства является оптимизация процесса уборки урожая и доставки производимой продукции в центры переработки.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78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	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55574"/>
            <a:ext cx="6545427" cy="4246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Основа устройства – платформа </a:t>
            </a:r>
            <a:r>
              <a:rPr lang="en-US" sz="2800" dirty="0" smtClean="0"/>
              <a:t>Robotino </a:t>
            </a:r>
            <a:r>
              <a:rPr lang="ru-RU" sz="2800" dirty="0" smtClean="0"/>
              <a:t>от </a:t>
            </a:r>
            <a:r>
              <a:rPr lang="en-US" sz="2800" dirty="0" smtClean="0"/>
              <a:t>Festo Didactic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/>
              <a:t>Мобильный робот </a:t>
            </a:r>
            <a:r>
              <a:rPr lang="ru-RU" sz="2800" dirty="0" smtClean="0"/>
              <a:t>представляет </a:t>
            </a:r>
            <a:r>
              <a:rPr lang="ru-RU" sz="2800" dirty="0"/>
              <a:t>собой автономную подвижную платформу c </a:t>
            </a:r>
            <a:r>
              <a:rPr lang="ru-RU" sz="2800" dirty="0" smtClean="0"/>
              <a:t>тр</a:t>
            </a:r>
            <a:r>
              <a:rPr lang="ru-RU" sz="2800" dirty="0"/>
              <a:t>е</a:t>
            </a:r>
            <a:r>
              <a:rPr lang="ru-RU" sz="2800" dirty="0" smtClean="0"/>
              <a:t>мя </a:t>
            </a:r>
            <a:r>
              <a:rPr lang="ru-RU" sz="2800" dirty="0"/>
              <a:t>роликонесущими </a:t>
            </a:r>
            <a:r>
              <a:rPr lang="ru-RU" sz="2800" dirty="0" smtClean="0"/>
              <a:t>колесами типа «</a:t>
            </a:r>
            <a:r>
              <a:rPr lang="en-US" sz="2800" dirty="0" smtClean="0"/>
              <a:t>omnidirectional</a:t>
            </a:r>
            <a:r>
              <a:rPr lang="ru-RU" sz="2800" dirty="0" smtClean="0"/>
              <a:t>».</a:t>
            </a:r>
          </a:p>
          <a:p>
            <a:pPr marL="0" indent="0">
              <a:buNone/>
            </a:pPr>
            <a:r>
              <a:rPr lang="ru-RU" sz="2800" dirty="0"/>
              <a:t>Управление </a:t>
            </a:r>
            <a:r>
              <a:rPr lang="ru-RU" sz="2800" dirty="0" smtClean="0"/>
              <a:t>роботом производится дистанционно или </a:t>
            </a:r>
            <a:r>
              <a:rPr lang="ru-RU" sz="2800" dirty="0"/>
              <a:t>с помощью заранее подготовленных программ, записанных в память </a:t>
            </a:r>
            <a:r>
              <a:rPr lang="ru-RU" sz="2800" dirty="0" smtClean="0"/>
              <a:t>робота.</a:t>
            </a:r>
            <a:endParaRPr lang="ru-RU" sz="2800" dirty="0"/>
          </a:p>
        </p:txBody>
      </p:sp>
      <p:pic>
        <p:nvPicPr>
          <p:cNvPr id="1026" name="Picture 2" descr="Robotino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84" y="2245249"/>
            <a:ext cx="4338047" cy="44464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Robotino – </a:t>
            </a:r>
            <a:r>
              <a:rPr lang="ru-RU" sz="4800" dirty="0" smtClean="0"/>
              <a:t>краткое описание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2197916"/>
            <a:ext cx="11307547" cy="4412609"/>
          </a:xfrm>
        </p:spPr>
        <p:txBody>
          <a:bodyPr>
            <a:noAutofit/>
          </a:bodyPr>
          <a:lstStyle/>
          <a:p>
            <a:r>
              <a:rPr lang="ru-RU" sz="2500" dirty="0" smtClean="0"/>
              <a:t>Система питания – два свинцовых аккумулятора на 12 В</a:t>
            </a:r>
            <a:endParaRPr lang="ru-RU" sz="2500" dirty="0"/>
          </a:p>
          <a:p>
            <a:r>
              <a:rPr lang="ru-RU" sz="2500" dirty="0" smtClean="0"/>
              <a:t>Двигательная система</a:t>
            </a:r>
          </a:p>
          <a:p>
            <a:r>
              <a:rPr lang="ru-RU" sz="2500" dirty="0" smtClean="0"/>
              <a:t>Измерительная система</a:t>
            </a:r>
          </a:p>
          <a:p>
            <a:r>
              <a:rPr lang="ru-RU" sz="2500" dirty="0" smtClean="0"/>
              <a:t>Беспроводная система связи</a:t>
            </a:r>
            <a:r>
              <a:rPr lang="en-US" sz="2500" dirty="0" smtClean="0"/>
              <a:t> WLAN </a:t>
            </a:r>
            <a:r>
              <a:rPr lang="ru-RU" sz="2500" dirty="0" smtClean="0"/>
              <a:t>в соотв. с </a:t>
            </a:r>
            <a:r>
              <a:rPr lang="en-US" sz="2500" dirty="0" smtClean="0"/>
              <a:t>IEEE 802.11b/g 2.4 </a:t>
            </a:r>
            <a:r>
              <a:rPr lang="ru-RU" sz="2500" dirty="0" smtClean="0"/>
              <a:t>ГГц</a:t>
            </a:r>
            <a:endParaRPr lang="ru-RU" sz="2500" dirty="0"/>
          </a:p>
          <a:p>
            <a:r>
              <a:rPr lang="ru-RU" sz="2500" dirty="0"/>
              <a:t>Монтажная плата для коммуникации компьютера с датчиками, двигателями, интерфейсами </a:t>
            </a:r>
            <a:r>
              <a:rPr lang="ru-RU" sz="2500" dirty="0" smtClean="0"/>
              <a:t>ввода-вывода</a:t>
            </a:r>
          </a:p>
          <a:p>
            <a:r>
              <a:rPr lang="ru-RU" sz="2500" dirty="0" smtClean="0"/>
              <a:t>Встроенный управляющий компьютер: процессор </a:t>
            </a:r>
            <a:r>
              <a:rPr lang="en-US" sz="2500" dirty="0" smtClean="0"/>
              <a:t>PC104 </a:t>
            </a:r>
            <a:r>
              <a:rPr lang="ru-RU" sz="2500" dirty="0" smtClean="0"/>
              <a:t>и </a:t>
            </a:r>
            <a:r>
              <a:rPr lang="en-US" sz="2500" dirty="0" smtClean="0"/>
              <a:t>SDRAM</a:t>
            </a:r>
            <a:r>
              <a:rPr lang="ru-RU" sz="2500" dirty="0" smtClean="0"/>
              <a:t> на 64 МБ, </a:t>
            </a:r>
            <a:r>
              <a:rPr lang="en-US" sz="2500" dirty="0" smtClean="0"/>
              <a:t>Flash-</a:t>
            </a:r>
            <a:r>
              <a:rPr lang="ru-RU" sz="2500" dirty="0" smtClean="0"/>
              <a:t>накопитель на 256 МБ</a:t>
            </a:r>
            <a:endParaRPr lang="en-US" sz="2500" dirty="0" smtClean="0"/>
          </a:p>
          <a:p>
            <a:r>
              <a:rPr lang="en-US" sz="2500" dirty="0" smtClean="0"/>
              <a:t>Ethernet, 2xUSB</a:t>
            </a:r>
            <a:r>
              <a:rPr lang="ru-RU" sz="2500" dirty="0" smtClean="0"/>
              <a:t>, </a:t>
            </a:r>
            <a:r>
              <a:rPr lang="en-US" sz="2500" dirty="0" smtClean="0"/>
              <a:t>VGA</a:t>
            </a:r>
            <a:r>
              <a:rPr lang="ru-RU" sz="2500" dirty="0" smtClean="0"/>
              <a:t> коннектор</a:t>
            </a:r>
          </a:p>
          <a:p>
            <a:r>
              <a:rPr lang="ru-RU" sz="2500" dirty="0" smtClean="0"/>
              <a:t>ОС </a:t>
            </a:r>
            <a:r>
              <a:rPr lang="en-US" sz="2500" dirty="0" smtClean="0"/>
              <a:t>Linux </a:t>
            </a:r>
            <a:r>
              <a:rPr lang="ru-RU" sz="2500" dirty="0" smtClean="0"/>
              <a:t>для взаимодействия аппаратных и программных компонентов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4738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Robotino</a:t>
            </a:r>
            <a:r>
              <a:rPr lang="ru-RU" sz="4800" dirty="0" smtClean="0"/>
              <a:t> – технология привода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902591"/>
            <a:ext cx="5611421" cy="3573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Привод на каждой оси колеса представляет собой </a:t>
            </a:r>
            <a:r>
              <a:rPr lang="ru-RU" sz="2800" dirty="0"/>
              <a:t>тахометр, ролик, </a:t>
            </a:r>
            <a:r>
              <a:rPr lang="ru-RU" sz="2800" dirty="0" smtClean="0"/>
              <a:t>двигатель, редуктор с передаточным числом 1:16 и ременную передачу между ними. С помощью тахометра измеряются угловые скорости вращения валов двигателей.</a:t>
            </a:r>
            <a:endParaRPr lang="ru-RU" sz="2800" dirty="0"/>
          </a:p>
        </p:txBody>
      </p:sp>
      <p:pic>
        <p:nvPicPr>
          <p:cNvPr id="1026" name="Picture 2" descr="https://srv2.imgonline.com.ua/result_img/imgonline-com-ua-AutoEnrich-7LtXoJbge4ag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42" y="2424681"/>
            <a:ext cx="4613945" cy="40516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Robotino</a:t>
            </a:r>
            <a:r>
              <a:rPr lang="en-US" sz="4800" dirty="0"/>
              <a:t> </a:t>
            </a:r>
            <a:r>
              <a:rPr lang="en-US" sz="4800" dirty="0" smtClean="0"/>
              <a:t>– </a:t>
            </a:r>
            <a:r>
              <a:rPr lang="ru-RU" sz="4800" dirty="0" smtClean="0"/>
              <a:t>мобильность системы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533475"/>
            <a:ext cx="8228787" cy="414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Три двигателя привода обеспечивают перемещение системы </a:t>
            </a:r>
            <a:r>
              <a:rPr lang="ru-RU" sz="2800" dirty="0" smtClean="0"/>
              <a:t>во всех </a:t>
            </a:r>
            <a:r>
              <a:rPr lang="ru-RU" sz="2800" dirty="0"/>
              <a:t>направлениях в горизонтальной плоскости, а также вращение вокруг вертикальной оси </a:t>
            </a:r>
            <a:r>
              <a:rPr lang="ru-RU" sz="2800" dirty="0" smtClean="0"/>
              <a:t>на месте.</a:t>
            </a:r>
          </a:p>
          <a:p>
            <a:pPr marL="0" indent="0">
              <a:buNone/>
            </a:pPr>
            <a:r>
              <a:rPr lang="ru-RU" sz="2800" dirty="0" smtClean="0"/>
              <a:t>В оболочке </a:t>
            </a:r>
            <a:r>
              <a:rPr lang="en-US" sz="2800" dirty="0" smtClean="0"/>
              <a:t>Robotino View </a:t>
            </a:r>
            <a:r>
              <a:rPr lang="ru-RU" sz="2800" dirty="0" smtClean="0"/>
              <a:t>программирование осуществляется с помощью функциональных блоков, которые объединяются в единую программу. Блоки разделены по вкладкам.</a:t>
            </a:r>
            <a:endParaRPr lang="en-US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724" y="2248250"/>
            <a:ext cx="2483404" cy="4303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5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Robotino – </a:t>
            </a:r>
            <a:r>
              <a:rPr lang="ru-RU" sz="4800" dirty="0"/>
              <a:t>мобильность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36872"/>
            <a:ext cx="10552538" cy="41056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1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3463</TotalTime>
  <Words>862</Words>
  <Application>Microsoft Office PowerPoint</Application>
  <PresentationFormat>Произвольный</PresentationFormat>
  <Paragraphs>105</Paragraphs>
  <Slides>23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Берлин</vt:lpstr>
      <vt:lpstr>Robotino</vt:lpstr>
      <vt:lpstr> Цель работы</vt:lpstr>
      <vt:lpstr> Задачи</vt:lpstr>
      <vt:lpstr> Актуальность проекта</vt:lpstr>
      <vt:lpstr> Описание</vt:lpstr>
      <vt:lpstr>Robotino – краткое описание</vt:lpstr>
      <vt:lpstr>Robotino – технология привода</vt:lpstr>
      <vt:lpstr>Robotino – мобильность системы</vt:lpstr>
      <vt:lpstr>Robotino – мобильность системы</vt:lpstr>
      <vt:lpstr>Построение алгоритма работы мобильной платформы</vt:lpstr>
      <vt:lpstr>Построение алгоритма работы мобильной платформы</vt:lpstr>
      <vt:lpstr>Конструкция захватного механизма</vt:lpstr>
      <vt:lpstr>Привод движения захвата</vt:lpstr>
      <vt:lpstr>Сервопривод захвата – технические характеристики</vt:lpstr>
      <vt:lpstr>Управление сервоприводом</vt:lpstr>
      <vt:lpstr>Микроконтроллер ATtiny85</vt:lpstr>
      <vt:lpstr>Презентация PowerPoint</vt:lpstr>
      <vt:lpstr> Техническое зрение</vt:lpstr>
      <vt:lpstr> Организация кабелей</vt:lpstr>
      <vt:lpstr> Организация кабелей</vt:lpstr>
      <vt:lpstr> Перспективы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Vladislav Dubatovka</dc:creator>
  <cp:lastModifiedBy>Vladislav</cp:lastModifiedBy>
  <cp:revision>237</cp:revision>
  <dcterms:created xsi:type="dcterms:W3CDTF">2020-09-12T10:42:53Z</dcterms:created>
  <dcterms:modified xsi:type="dcterms:W3CDTF">2020-09-16T07:04:41Z</dcterms:modified>
</cp:coreProperties>
</file>