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70" r:id="rId7"/>
    <p:sldId id="269" r:id="rId8"/>
    <p:sldId id="260" r:id="rId9"/>
    <p:sldId id="264" r:id="rId10"/>
    <p:sldId id="271" r:id="rId11"/>
    <p:sldId id="263" r:id="rId12"/>
    <p:sldId id="272" r:id="rId13"/>
    <p:sldId id="265" r:id="rId14"/>
    <p:sldId id="266" r:id="rId15"/>
    <p:sldId id="267" r:id="rId16"/>
    <p:sldId id="262" r:id="rId17"/>
    <p:sldId id="268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5D1B2-29F9-4C82-95E2-C215E62E72C1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B2550-E430-4D64-882F-5EB6F7679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46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2550-E430-4D64-882F-5EB6F767941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269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2550-E430-4D64-882F-5EB6F7679417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104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8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832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454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1201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889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211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75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775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A36816B-33A0-4281-84E1-A17C70CB85B0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514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18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20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29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48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32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47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903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55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6816B-33A0-4281-84E1-A17C70CB85B0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330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0322" y="2624652"/>
            <a:ext cx="8144134" cy="1373070"/>
          </a:xfrm>
        </p:spPr>
        <p:txBody>
          <a:bodyPr/>
          <a:lstStyle/>
          <a:p>
            <a:r>
              <a:rPr lang="en-US" sz="7200" dirty="0" err="1" smtClean="0"/>
              <a:t>Robotino</a:t>
            </a:r>
            <a:endParaRPr lang="ru-RU" sz="7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0322" y="4479721"/>
            <a:ext cx="8144134" cy="1761847"/>
          </a:xfrm>
        </p:spPr>
        <p:txBody>
          <a:bodyPr>
            <a:normAutofit lnSpcReduction="10000"/>
          </a:bodyPr>
          <a:lstStyle/>
          <a:p>
            <a:r>
              <a:rPr lang="ru-RU" sz="2400" dirty="0" smtClean="0"/>
              <a:t>Дубатовка Владислав, Нечаев Вадим</a:t>
            </a:r>
          </a:p>
          <a:p>
            <a:r>
              <a:rPr lang="ru-RU" sz="2400" dirty="0" smtClean="0"/>
              <a:t>Руководитель: Прохорович Сергей</a:t>
            </a:r>
          </a:p>
          <a:p>
            <a:r>
              <a:rPr lang="ru-RU" sz="2400" dirty="0" smtClean="0"/>
              <a:t>Компетенция </a:t>
            </a:r>
            <a:r>
              <a:rPr lang="ru-RU" sz="2400" dirty="0"/>
              <a:t>Мобильная робототехника</a:t>
            </a:r>
          </a:p>
          <a:p>
            <a:r>
              <a:rPr lang="en-US" sz="2400" dirty="0" smtClean="0"/>
              <a:t>WorldSkills Belarus 2020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855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Сервопривод захвата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8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Управление сервоприводом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7748" y="2456635"/>
            <a:ext cx="5873661" cy="39822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управления захватом используется плата с распаянной системой защиты и стабилизации напряжения и 8-битным микроконтроллером 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ATtiny85</a:t>
            </a:r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Выбрана за свои малые габариты и достаточное количество портов.</a:t>
            </a:r>
            <a:endParaRPr lang="ru-RU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Прошивка написана на языке 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При получении логического уровня на одном из портов захват сжимается.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073" y="2456635"/>
            <a:ext cx="5309681" cy="39822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687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Микроконтроллер </a:t>
            </a:r>
            <a:r>
              <a:rPr lang="en-US" dirty="0" smtClean="0"/>
              <a:t>ATtiny85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2" y="2336872"/>
            <a:ext cx="7490556" cy="436593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8-</a:t>
            </a:r>
            <a:r>
              <a:rPr lang="ru-RU" dirty="0" smtClean="0"/>
              <a:t>битный микроконтроллер с </a:t>
            </a:r>
            <a:r>
              <a:rPr lang="en-US" dirty="0" smtClean="0"/>
              <a:t>ARISC </a:t>
            </a:r>
            <a:r>
              <a:rPr lang="ru-RU" dirty="0" smtClean="0"/>
              <a:t>архитектурой (120 управляющих команд)</a:t>
            </a:r>
          </a:p>
          <a:p>
            <a:r>
              <a:rPr lang="ru-RU" dirty="0" smtClean="0"/>
              <a:t>32 регистра общего назначения</a:t>
            </a:r>
          </a:p>
          <a:p>
            <a:r>
              <a:rPr lang="ru-RU" dirty="0" smtClean="0"/>
              <a:t>8</a:t>
            </a:r>
            <a:r>
              <a:rPr lang="en-US" dirty="0" smtClean="0"/>
              <a:t>K </a:t>
            </a:r>
            <a:r>
              <a:rPr lang="ru-RU" dirty="0" smtClean="0"/>
              <a:t>для хранения программы</a:t>
            </a:r>
          </a:p>
          <a:p>
            <a:r>
              <a:rPr lang="en-US" dirty="0" smtClean="0"/>
              <a:t>512b EEPROM </a:t>
            </a:r>
            <a:r>
              <a:rPr lang="ru-RU" dirty="0" smtClean="0"/>
              <a:t>памяти</a:t>
            </a:r>
            <a:endParaRPr lang="ru-RU" dirty="0"/>
          </a:p>
          <a:p>
            <a:r>
              <a:rPr lang="ru-RU" dirty="0"/>
              <a:t>Питание от 2.7 до 5.5</a:t>
            </a:r>
            <a:r>
              <a:rPr lang="en-US" dirty="0"/>
              <a:t>V</a:t>
            </a:r>
            <a:endParaRPr lang="ru-RU" dirty="0"/>
          </a:p>
          <a:p>
            <a:r>
              <a:rPr lang="ru-RU" dirty="0"/>
              <a:t>Частота процессора до 20</a:t>
            </a:r>
            <a:r>
              <a:rPr lang="en-US" dirty="0" smtClean="0"/>
              <a:t>MHz</a:t>
            </a:r>
            <a:endParaRPr lang="ru-RU" dirty="0" smtClean="0"/>
          </a:p>
          <a:p>
            <a:r>
              <a:rPr lang="ru-RU" dirty="0" smtClean="0"/>
              <a:t>8-битный таймер-счётчик с двумя каналами ШИМ</a:t>
            </a:r>
          </a:p>
          <a:p>
            <a:r>
              <a:rPr lang="ru-RU" dirty="0" smtClean="0"/>
              <a:t>8-битный быстрый </a:t>
            </a:r>
            <a:r>
              <a:rPr lang="ru-RU" dirty="0"/>
              <a:t>таймер-счётчик </a:t>
            </a:r>
            <a:r>
              <a:rPr lang="ru-RU" dirty="0" smtClean="0"/>
              <a:t>ШИМ</a:t>
            </a:r>
            <a:endParaRPr lang="en-US" dirty="0" smtClean="0"/>
          </a:p>
          <a:p>
            <a:r>
              <a:rPr lang="ru-RU" dirty="0" smtClean="0"/>
              <a:t>10-битный АЦП</a:t>
            </a:r>
            <a:endParaRPr lang="ru-RU" dirty="0"/>
          </a:p>
        </p:txBody>
      </p:sp>
      <p:pic>
        <p:nvPicPr>
          <p:cNvPr id="2050" name="Picture 2" descr="ATTINY85-20SU Microchip Technology | ATTINY85-20SU-ND DigiKey Electron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490" y="2811788"/>
            <a:ext cx="3416096" cy="341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65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Техническое зрение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В конструкции робота используется веб-камера. </a:t>
            </a:r>
          </a:p>
          <a:p>
            <a:pPr marL="0" indent="0">
              <a:buNone/>
            </a:pPr>
            <a:r>
              <a:rPr lang="ru-RU" sz="2800" dirty="0" smtClean="0"/>
              <a:t>Большое значение при подборе камеры имеет её цветопередача.</a:t>
            </a:r>
          </a:p>
          <a:p>
            <a:pPr marL="0" indent="0">
              <a:buNone/>
            </a:pPr>
            <a:r>
              <a:rPr lang="ru-RU" sz="2800" dirty="0" smtClean="0"/>
              <a:t>В программе </a:t>
            </a:r>
            <a:r>
              <a:rPr lang="en-US" sz="2800" dirty="0" err="1" smtClean="0"/>
              <a:t>Robotino</a:t>
            </a:r>
            <a:r>
              <a:rPr lang="en-US" sz="2800" dirty="0" smtClean="0"/>
              <a:t> </a:t>
            </a:r>
            <a:r>
              <a:rPr lang="ru-RU" sz="2800" dirty="0" smtClean="0"/>
              <a:t>есть возможность изменения разрешающей способности камеры.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1829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Построение алгоритма работы мобильной платформы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4896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Перспективы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239861"/>
            <a:ext cx="11127366" cy="4618138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Использование </a:t>
            </a:r>
            <a:r>
              <a:rPr lang="en-US" sz="2800" dirty="0" smtClean="0"/>
              <a:t>3D </a:t>
            </a:r>
            <a:r>
              <a:rPr lang="ru-RU" sz="2800" dirty="0" smtClean="0"/>
              <a:t>принтера </a:t>
            </a:r>
            <a:r>
              <a:rPr lang="ru-RU" sz="2800" dirty="0"/>
              <a:t>позволяет получить элементы конструкции практически любой сложности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Разработанная конструкция легко масштабируется.</a:t>
            </a:r>
            <a:endParaRPr lang="ru-RU" sz="2800" dirty="0"/>
          </a:p>
          <a:p>
            <a:r>
              <a:rPr lang="ru-RU" sz="2800" dirty="0" smtClean="0"/>
              <a:t>Современная элементная база позволяет реализовать данный проект с применением минимального количества компонентов, упрощённой и в то же время надёжной схемой управления.</a:t>
            </a:r>
          </a:p>
          <a:p>
            <a:r>
              <a:rPr lang="ru-RU" sz="2800" dirty="0" smtClean="0"/>
              <a:t>Данный робот отлично подходит как методическое пособие по изучению алгоритмов сортировки и перемещения объектов, разработки системы управления платформы со всенаправленными колёсами.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3235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В ходе проведённой работы была создана платформа, способная автономно перемещать объекты.</a:t>
            </a:r>
          </a:p>
          <a:p>
            <a:r>
              <a:rPr lang="ru-RU" sz="2800" dirty="0" smtClean="0"/>
              <a:t>Была реализована система управления роботом как автоматически, так и дистанционно.</a:t>
            </a:r>
          </a:p>
          <a:p>
            <a:endParaRPr lang="ru-RU" sz="28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749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alpha val="58000"/>
                <a:lumMod val="63000"/>
                <a:lumOff val="37000"/>
              </a:schemeClr>
            </a:gs>
            <a:gs pos="14000">
              <a:schemeClr val="bg2">
                <a:lumMod val="38000"/>
                <a:lumOff val="62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647455"/>
            <a:ext cx="11157183" cy="31172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Segoe UI" panose="020B0502040204020203" pitchFamily="34" charset="0"/>
              </a:rPr>
              <a:t>Спасибо за внимание!</a:t>
            </a:r>
            <a:endParaRPr lang="ru-RU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73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Цель работы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3"/>
            <a:ext cx="9772362" cy="3599316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 smtClean="0"/>
              <a:t>Разработать прототип робота для автономного перемещения контейнеров с сельхозпродукцией.</a:t>
            </a:r>
            <a:endParaRPr lang="en-US" sz="3200" dirty="0" smtClean="0"/>
          </a:p>
          <a:p>
            <a:pPr marL="0" indent="0">
              <a:buNone/>
            </a:pPr>
            <a:r>
              <a:rPr lang="ru-RU" sz="3200" dirty="0" smtClean="0"/>
              <a:t>Сделать робот максимально простым в конструкции для обеспечения лёгкой сборки, надёжности, низкой себестоимости не ухудшая функциональность.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171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Задачи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Разработать прототип робота</a:t>
            </a:r>
          </a:p>
          <a:p>
            <a:r>
              <a:rPr lang="ru-RU" sz="3200" dirty="0" smtClean="0"/>
              <a:t>Разработать захватный механизм</a:t>
            </a:r>
            <a:endParaRPr lang="ru-RU" sz="3200" dirty="0"/>
          </a:p>
          <a:p>
            <a:r>
              <a:rPr lang="ru-RU" sz="3200" dirty="0"/>
              <a:t>Собрать </a:t>
            </a:r>
            <a:r>
              <a:rPr lang="ru-RU" sz="3200" dirty="0" smtClean="0"/>
              <a:t>прототип</a:t>
            </a:r>
            <a:endParaRPr lang="ru-RU" sz="3200" dirty="0"/>
          </a:p>
          <a:p>
            <a:r>
              <a:rPr lang="ru-RU" sz="3200" dirty="0"/>
              <a:t>Написать </a:t>
            </a:r>
            <a:r>
              <a:rPr lang="ru-RU" sz="3200" dirty="0" smtClean="0"/>
              <a:t>программу</a:t>
            </a:r>
          </a:p>
          <a:p>
            <a:r>
              <a:rPr lang="ru-RU" sz="3200" dirty="0" smtClean="0"/>
              <a:t>Протестировать систему</a:t>
            </a:r>
          </a:p>
          <a:p>
            <a:r>
              <a:rPr lang="ru-RU" sz="3200" dirty="0" smtClean="0"/>
              <a:t>Оптимизировать конструкцию</a:t>
            </a:r>
            <a:endParaRPr lang="ru-RU" sz="3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976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Актуальность проекта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584173"/>
            <a:ext cx="10988218" cy="3352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Сбор урожая – это трудоёмкий процесс, привлекающий большое количество человеко-часов. Важной задачей для сельского хозяйства является оптимизация процесса уборки урожая и доставки производимой продукции в центры переработки.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8780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55574"/>
            <a:ext cx="6545427" cy="42465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Основа устройства – платформа </a:t>
            </a:r>
            <a:r>
              <a:rPr lang="en-US" sz="2800" dirty="0" err="1" smtClean="0"/>
              <a:t>Robotino</a:t>
            </a:r>
            <a:r>
              <a:rPr lang="en-US" sz="2800" dirty="0" smtClean="0"/>
              <a:t> </a:t>
            </a:r>
            <a:r>
              <a:rPr lang="ru-RU" sz="2800" dirty="0" smtClean="0"/>
              <a:t>от </a:t>
            </a:r>
            <a:r>
              <a:rPr lang="en-US" sz="2800" dirty="0" err="1" smtClean="0"/>
              <a:t>Festo</a:t>
            </a:r>
            <a:r>
              <a:rPr lang="en-US" sz="2800" dirty="0" smtClean="0"/>
              <a:t> Didactic</a:t>
            </a:r>
            <a:r>
              <a:rPr lang="ru-RU" sz="2800" dirty="0" smtClean="0"/>
              <a:t>.</a:t>
            </a:r>
          </a:p>
          <a:p>
            <a:pPr marL="0" indent="0">
              <a:buNone/>
            </a:pPr>
            <a:r>
              <a:rPr lang="ru-RU" sz="2800" dirty="0"/>
              <a:t>Мобильный робот </a:t>
            </a:r>
            <a:r>
              <a:rPr lang="ru-RU" sz="2800" dirty="0" smtClean="0"/>
              <a:t>представляет </a:t>
            </a:r>
            <a:r>
              <a:rPr lang="ru-RU" sz="2800" dirty="0"/>
              <a:t>собой автономную подвижную платформу c </a:t>
            </a:r>
            <a:r>
              <a:rPr lang="ru-RU" sz="2800" dirty="0" err="1" smtClean="0"/>
              <a:t>трёмя</a:t>
            </a:r>
            <a:r>
              <a:rPr lang="ru-RU" sz="2800" dirty="0" smtClean="0"/>
              <a:t> </a:t>
            </a:r>
            <a:r>
              <a:rPr lang="ru-RU" sz="2800" dirty="0" err="1"/>
              <a:t>роликонесущими</a:t>
            </a:r>
            <a:r>
              <a:rPr lang="ru-RU" sz="2800" dirty="0"/>
              <a:t> </a:t>
            </a:r>
            <a:r>
              <a:rPr lang="ru-RU" sz="2800" dirty="0" smtClean="0"/>
              <a:t>колесами типа «</a:t>
            </a:r>
            <a:r>
              <a:rPr lang="en-US" sz="2800" dirty="0" smtClean="0"/>
              <a:t>omnidirectional</a:t>
            </a:r>
            <a:r>
              <a:rPr lang="ru-RU" sz="2800" dirty="0" smtClean="0"/>
              <a:t>».</a:t>
            </a:r>
          </a:p>
          <a:p>
            <a:pPr marL="0" indent="0">
              <a:buNone/>
            </a:pPr>
            <a:r>
              <a:rPr lang="ru-RU" sz="2800" dirty="0"/>
              <a:t>Управление </a:t>
            </a:r>
            <a:r>
              <a:rPr lang="ru-RU" sz="2800" dirty="0" smtClean="0"/>
              <a:t>роботом производится дистанционно или </a:t>
            </a:r>
            <a:r>
              <a:rPr lang="ru-RU" sz="2800" dirty="0"/>
              <a:t>с помощью заранее подготовленных программ, записанных в память </a:t>
            </a:r>
            <a:r>
              <a:rPr lang="ru-RU" sz="2800" dirty="0" smtClean="0"/>
              <a:t>робота.</a:t>
            </a:r>
            <a:endParaRPr lang="ru-RU" sz="2800" dirty="0"/>
          </a:p>
        </p:txBody>
      </p:sp>
      <p:pic>
        <p:nvPicPr>
          <p:cNvPr id="1026" name="Picture 2" descr="Robotino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484" y="2245249"/>
            <a:ext cx="4338047" cy="44464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82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Robotino</a:t>
            </a:r>
            <a:r>
              <a:rPr lang="en-US" dirty="0" smtClean="0"/>
              <a:t> – </a:t>
            </a:r>
            <a:r>
              <a:rPr lang="ru-RU" dirty="0" smtClean="0"/>
              <a:t>краткое 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197916"/>
            <a:ext cx="10762262" cy="4412609"/>
          </a:xfrm>
        </p:spPr>
        <p:txBody>
          <a:bodyPr>
            <a:noAutofit/>
          </a:bodyPr>
          <a:lstStyle/>
          <a:p>
            <a:r>
              <a:rPr lang="ru-RU" sz="2600" dirty="0" smtClean="0"/>
              <a:t>Система питания – два свинцовых аккумулятора на 12</a:t>
            </a:r>
            <a:r>
              <a:rPr lang="en-US" sz="2600" dirty="0" smtClean="0"/>
              <a:t>V</a:t>
            </a:r>
            <a:endParaRPr lang="ru-RU" sz="2600" dirty="0"/>
          </a:p>
          <a:p>
            <a:r>
              <a:rPr lang="ru-RU" sz="2600" dirty="0" smtClean="0"/>
              <a:t>Двигательная система</a:t>
            </a:r>
          </a:p>
          <a:p>
            <a:r>
              <a:rPr lang="ru-RU" sz="2600" dirty="0" smtClean="0"/>
              <a:t>Измерительная система</a:t>
            </a:r>
          </a:p>
          <a:p>
            <a:r>
              <a:rPr lang="ru-RU" sz="2600" dirty="0" smtClean="0"/>
              <a:t>Беспроводная система связи</a:t>
            </a:r>
          </a:p>
          <a:p>
            <a:r>
              <a:rPr lang="ru-RU" sz="2600" dirty="0" smtClean="0"/>
              <a:t>Встроенный управляющий компьютер: процессор </a:t>
            </a:r>
            <a:r>
              <a:rPr lang="en-US" sz="2600" dirty="0" smtClean="0"/>
              <a:t>PC 104 </a:t>
            </a:r>
            <a:r>
              <a:rPr lang="ru-RU" sz="2600" dirty="0" smtClean="0"/>
              <a:t>и ЗУ на 1024 МБ</a:t>
            </a:r>
          </a:p>
          <a:p>
            <a:r>
              <a:rPr lang="ru-RU" sz="2600" dirty="0" smtClean="0"/>
              <a:t>Монтажная плата для коммуникации компьютер-датчики / двигатели / интерфейсы ввода-вывода</a:t>
            </a:r>
          </a:p>
          <a:p>
            <a:r>
              <a:rPr lang="ru-RU" sz="2600" dirty="0" smtClean="0"/>
              <a:t>ОС </a:t>
            </a:r>
            <a:r>
              <a:rPr lang="en-US" sz="2600" dirty="0" smtClean="0"/>
              <a:t>Linux </a:t>
            </a:r>
            <a:r>
              <a:rPr lang="ru-RU" sz="2600" dirty="0" smtClean="0"/>
              <a:t>для взаимодействия аппаратных и программных компонентов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47388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Robotino</a:t>
            </a:r>
            <a:r>
              <a:rPr lang="ru-RU" dirty="0" smtClean="0"/>
              <a:t> – технология привода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2" y="2902591"/>
            <a:ext cx="5611421" cy="35737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Привод на каждой оси колеса представляет собой </a:t>
            </a:r>
            <a:r>
              <a:rPr lang="ru-RU" sz="2800" dirty="0"/>
              <a:t>тахометр, ролик, </a:t>
            </a:r>
            <a:r>
              <a:rPr lang="ru-RU" sz="2800" dirty="0" smtClean="0"/>
              <a:t>двигатель, редуктор с передаточным числом 1:16 и ременную передачу между ними. С помощью тахометра измеряются угловые скорости вращения валов двигателей.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743" y="2339116"/>
            <a:ext cx="5008228" cy="4397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4471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Конструкция захватного механизма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23963" y="2484783"/>
            <a:ext cx="5802994" cy="37508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В качестве прототипа использовался</a:t>
            </a:r>
            <a:r>
              <a:rPr lang="en-US" sz="2800" dirty="0" smtClean="0"/>
              <a:t> &lt;</a:t>
            </a:r>
            <a:r>
              <a:rPr lang="ru-RU" sz="2800" dirty="0" smtClean="0"/>
              <a:t>тип захвата</a:t>
            </a:r>
            <a:r>
              <a:rPr lang="en-US" sz="2800" dirty="0" smtClean="0"/>
              <a:t>&gt;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Была разработана </a:t>
            </a:r>
            <a:r>
              <a:rPr lang="en-US" sz="2800" dirty="0" smtClean="0"/>
              <a:t>3D</a:t>
            </a:r>
            <a:r>
              <a:rPr lang="ru-RU" sz="2800" dirty="0" smtClean="0"/>
              <a:t> модель захвата, детали которой распечатаны на </a:t>
            </a:r>
            <a:r>
              <a:rPr lang="en-US" sz="2800" dirty="0" smtClean="0"/>
              <a:t>3D </a:t>
            </a:r>
            <a:r>
              <a:rPr lang="ru-RU" sz="2800" dirty="0" smtClean="0"/>
              <a:t>принтере.</a:t>
            </a: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Сервопривод закреплён на корпусе захвата с помощью распечатанных стоек. При вращении вала крутящий момент передаётся с помощью редуктора с передаточным отношением 2:1.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85" y="2336873"/>
            <a:ext cx="5385013" cy="40387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548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Привод движения захвата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2" y="2643808"/>
            <a:ext cx="5510754" cy="3807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Для </a:t>
            </a:r>
            <a:r>
              <a:rPr lang="ru-RU" sz="2800" dirty="0"/>
              <a:t>приведения в движение использовался сервопривод </a:t>
            </a:r>
            <a:r>
              <a:rPr lang="en-US" sz="2800" dirty="0" smtClean="0"/>
              <a:t>MG99</a:t>
            </a:r>
            <a:r>
              <a:rPr lang="ru-RU" sz="2800" dirty="0" smtClean="0"/>
              <a:t>5</a:t>
            </a:r>
            <a:r>
              <a:rPr lang="en-US" sz="2800" dirty="0" smtClean="0"/>
              <a:t> </a:t>
            </a:r>
            <a:r>
              <a:rPr lang="ru-RU" sz="2800" dirty="0"/>
              <a:t>с надёжным мотором и продвинутой системой управления. </a:t>
            </a:r>
            <a:r>
              <a:rPr lang="ru-RU" sz="2800" dirty="0" smtClean="0"/>
              <a:t>Редуктор </a:t>
            </a:r>
            <a:r>
              <a:rPr lang="ru-RU" sz="2800" dirty="0"/>
              <a:t>сервопривода выполнен из металла. Был выбран за свою небольшую стоимость и </a:t>
            </a:r>
            <a:r>
              <a:rPr lang="ru-RU" sz="2800" dirty="0" smtClean="0"/>
              <a:t>качественные элементы.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348" y="2336873"/>
            <a:ext cx="5485681" cy="41142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965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1383</TotalTime>
  <Words>529</Words>
  <Application>Microsoft Office PowerPoint</Application>
  <PresentationFormat>Широкоэкранный</PresentationFormat>
  <Paragraphs>68</Paragraphs>
  <Slides>17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Segoe UI</vt:lpstr>
      <vt:lpstr>Trebuchet MS</vt:lpstr>
      <vt:lpstr>Берлин</vt:lpstr>
      <vt:lpstr>Robotino</vt:lpstr>
      <vt:lpstr>Цель работы</vt:lpstr>
      <vt:lpstr>Задачи</vt:lpstr>
      <vt:lpstr>Актуальность проекта</vt:lpstr>
      <vt:lpstr>Описание</vt:lpstr>
      <vt:lpstr>Robotino – краткое описание</vt:lpstr>
      <vt:lpstr>Robotino – технология привода</vt:lpstr>
      <vt:lpstr>Конструкция захватного механизма</vt:lpstr>
      <vt:lpstr>Привод движения захвата</vt:lpstr>
      <vt:lpstr>Сервопривод захвата</vt:lpstr>
      <vt:lpstr>Управление сервоприводом</vt:lpstr>
      <vt:lpstr>Микроконтроллер ATtiny85</vt:lpstr>
      <vt:lpstr>Техническое зрение</vt:lpstr>
      <vt:lpstr>Построение алгоритма работы мобильной платформы</vt:lpstr>
      <vt:lpstr>Перспективы</vt:lpstr>
      <vt:lpstr>Выводы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Vladislav Dubatovka</dc:creator>
  <cp:lastModifiedBy>Vladislav Dubatovka</cp:lastModifiedBy>
  <cp:revision>112</cp:revision>
  <dcterms:created xsi:type="dcterms:W3CDTF">2020-09-12T10:42:53Z</dcterms:created>
  <dcterms:modified xsi:type="dcterms:W3CDTF">2020-09-14T05:06:41Z</dcterms:modified>
</cp:coreProperties>
</file>