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4" r:id="rId4"/>
    <p:sldId id="278" r:id="rId5"/>
    <p:sldId id="279" r:id="rId6"/>
    <p:sldId id="276" r:id="rId7"/>
    <p:sldId id="280" r:id="rId8"/>
    <p:sldId id="277" r:id="rId9"/>
    <p:sldId id="281" r:id="rId10"/>
    <p:sldId id="259" r:id="rId11"/>
    <p:sldId id="262" r:id="rId12"/>
    <p:sldId id="261" r:id="rId13"/>
    <p:sldId id="263" r:id="rId14"/>
    <p:sldId id="264" r:id="rId15"/>
    <p:sldId id="265" r:id="rId16"/>
    <p:sldId id="267" r:id="rId17"/>
    <p:sldId id="282" r:id="rId18"/>
    <p:sldId id="287" r:id="rId19"/>
    <p:sldId id="268" r:id="rId20"/>
    <p:sldId id="271" r:id="rId21"/>
    <p:sldId id="269" r:id="rId22"/>
    <p:sldId id="270" r:id="rId23"/>
    <p:sldId id="283" r:id="rId24"/>
    <p:sldId id="284" r:id="rId25"/>
    <p:sldId id="285" r:id="rId26"/>
    <p:sldId id="286" r:id="rId27"/>
    <p:sldId id="272" r:id="rId28"/>
    <p:sldId id="288" r:id="rId29"/>
    <p:sldId id="289" r:id="rId30"/>
    <p:sldId id="290" r:id="rId31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75879" autoAdjust="0"/>
  </p:normalViewPr>
  <p:slideViewPr>
    <p:cSldViewPr>
      <p:cViewPr varScale="1">
        <p:scale>
          <a:sx n="64" d="100"/>
          <a:sy n="64" d="100"/>
        </p:scale>
        <p:origin x="-1363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D14C2-AFBF-456B-86C5-2D12B78542D8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7C5BE-DA55-4EA5-B19C-6DCF02267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7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Полное объявление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Объявление константной лямбды: объекты, захваченные копированием, не могут быть изменены.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Опущен возвращаемый тип в конце: возвращаемый тип замыкания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выводится в соответствии со следующими правилами: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состоит из одного оператора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возвращаемый тип является типом возвращаемого выражения (после неявного преобразования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массива к указателю, или функции к указателю)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возвращаемый тип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Пропущен список параметров: функция не принимает аргументов, как если бы список параметров был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5BE-DA55-4EA5-B19C-6DCF02267EA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3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5BE-DA55-4EA5-B19C-6DCF02267EA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3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5BE-DA55-4EA5-B19C-6DCF02267EA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9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9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73D7C-65F8-4D70-932B-B90DD4ABE0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1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управляет режимом обработки. Имеется три возможных режима обработки: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DirectConnection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сигнал обрабатывается сразу вызовом соответствующего метода слота,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QeuedConnection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сигнал преобразуется в событие и ставится в общую очередь для обработки,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AutoConnection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автоматический режим, который действует следующим образом: если отсылающий сигнал объект находится в одном потоке с принимающим его объектом, то устанавливается режим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DirectConnection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противном случае – режим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QeuedConnection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режим определен в методе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connection()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5BE-DA55-4EA5-B19C-6DCF02267EA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6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Полное объявление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Объявление константной лямбды: объекты, захваченные копированием, не могут быть изменены.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Опущен возвращаемый тип в конце: возвращаемый тип замыкания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выводится в соответствии со следующими правилами: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состоит из одного оператора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возвращаемый тип является типом возвращаемого выражения (после неявного преобразования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массива к указателю, или функции к указателю)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возвращаемый тип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Пропущен список параметров: функция не принимает аргументов, как если бы список параметров был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5BE-DA55-4EA5-B19C-6DCF02267EA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3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1371601"/>
            <a:ext cx="10463438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3505200"/>
            <a:ext cx="85332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281" y="3398520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609600"/>
            <a:ext cx="2742843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609600"/>
            <a:ext cx="8025355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2362201"/>
            <a:ext cx="10361851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4626865"/>
            <a:ext cx="1036185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233" y="4599432"/>
            <a:ext cx="1046343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73352"/>
            <a:ext cx="5384099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0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0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015" y="1676400"/>
            <a:ext cx="5241878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015" y="2438400"/>
            <a:ext cx="5241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156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792080"/>
            <a:ext cx="2852557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884" y="792080"/>
            <a:ext cx="7619008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2" y="2130553"/>
            <a:ext cx="2852557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670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792480"/>
            <a:ext cx="285653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984" y="838201"/>
            <a:ext cx="7871495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0" y="2133600"/>
            <a:ext cx="2852557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0413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533400"/>
            <a:ext cx="109713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0"/>
            <a:ext cx="1097137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0413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18288"/>
            <a:ext cx="38602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839B1C-E736-449F-B33F-B61F359D439A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405" y="18288"/>
            <a:ext cx="548568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8677" y="18288"/>
            <a:ext cx="142221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4E7CA8A-B5CA-4EA1-8BC5-F50D6D70AC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Семинар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Сигналы </a:t>
            </a:r>
            <a:r>
              <a:rPr lang="ru-RU" smtClean="0"/>
              <a:t>и слоты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70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Что такое сигнал?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628800"/>
            <a:ext cx="4045525" cy="48482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Сигнал - </a:t>
            </a:r>
            <a:r>
              <a:rPr lang="ru-RU" dirty="0"/>
              <a:t>метод, который в состоянии осуществить пересылку сообщений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Сигнал </a:t>
            </a:r>
            <a:r>
              <a:rPr lang="ru-RU" dirty="0"/>
              <a:t>объявляется однажды и на этом всё, ему не нужна </a:t>
            </a:r>
            <a:r>
              <a:rPr lang="ru-RU" dirty="0" smtClean="0"/>
              <a:t>реализация! (Реализацию сигнала осуществляет МОС за вас)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62" y="1926124"/>
            <a:ext cx="6768752" cy="47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9062" y="154055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То, что пишете вы в своих исходниках (</a:t>
            </a:r>
            <a:r>
              <a:rPr lang="en-US" dirty="0" err="1" smtClean="0"/>
              <a:t>controlframe.h</a:t>
            </a:r>
            <a:r>
              <a:rPr lang="ru-RU" dirty="0" smtClean="0"/>
              <a:t>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Что такое сигнал?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94806" y="1512094"/>
            <a:ext cx="7705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То, что дописывает МОС в (</a:t>
            </a:r>
            <a:r>
              <a:rPr lang="en-US" sz="2000" dirty="0" smtClean="0"/>
              <a:t>moc_controlframe.cpp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за вас: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1909882"/>
            <a:ext cx="7705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Как выслать сигнал?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412776"/>
            <a:ext cx="10742269" cy="50405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Для вызова сигнала используется ключевое слово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74997" y="3243089"/>
            <a:ext cx="10742269" cy="220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dirty="0" smtClean="0"/>
              <a:t>Сигналы могут высылаться только объектами классов, которые их содержат.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dirty="0" smtClean="0"/>
              <a:t>*</a:t>
            </a:r>
            <a:r>
              <a:rPr lang="ru-RU" dirty="0" smtClean="0"/>
              <a:t>В нашем примере только объектами класса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ControlFrame</a:t>
            </a:r>
            <a:r>
              <a:rPr lang="en-US" dirty="0" smtClean="0"/>
              <a:t>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dirty="0" smtClean="0"/>
              <a:t>Кроме того, сигналы могут высылать информацию, передаваемую в параметре</a:t>
            </a:r>
            <a:r>
              <a:rPr lang="en-US" dirty="0"/>
              <a:t>.</a:t>
            </a:r>
            <a:endParaRPr lang="en-US" dirty="0" smtClean="0"/>
          </a:p>
          <a:p>
            <a:pPr marL="0" indent="0" algn="just">
              <a:buFont typeface="Arial" pitchFamily="34" charset="0"/>
              <a:buNone/>
            </a:pPr>
            <a:endParaRPr lang="ru-RU" dirty="0" smtClean="0"/>
          </a:p>
          <a:p>
            <a:pPr marL="0" indent="0" algn="just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1916832"/>
            <a:ext cx="8001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600200"/>
            <a:ext cx="5269661" cy="355699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Слоты – методы, которые присоединяется к сигналам. </a:t>
            </a:r>
          </a:p>
          <a:p>
            <a:pPr marL="0" indent="0" algn="just">
              <a:buNone/>
            </a:pPr>
            <a:r>
              <a:rPr lang="ru-RU" dirty="0" smtClean="0"/>
              <a:t>По сути обычные методы, но отличие в том, что могут принимать сигналы!</a:t>
            </a: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Объявляются в классе после ключевых слов </a:t>
            </a:r>
          </a:p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slots: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 slots: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slots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Что такое слот?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1772816"/>
            <a:ext cx="5265876" cy="4816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9182" y="1403484"/>
            <a:ext cx="52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controlframe.h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Что такое слот?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22798" y="1425843"/>
            <a:ext cx="630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Реализация функции слота в </a:t>
            </a:r>
            <a:r>
              <a:rPr lang="en-US" sz="2000" dirty="0" smtClean="0"/>
              <a:t>controlframe.cpp: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40" y="1795175"/>
            <a:ext cx="8983132" cy="19885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622" y="3783732"/>
            <a:ext cx="10441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Реализация слота ничем не отличается от обычной функции С++. За исключением нескольких особенностей;</a:t>
            </a:r>
          </a:p>
          <a:p>
            <a:r>
              <a:rPr lang="ru-RU" sz="2000" dirty="0" smtClean="0"/>
              <a:t>1). В слотах нельзя использовать параметры по умолчанию (например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SlotMethod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0)</a:t>
            </a:r>
            <a:r>
              <a:rPr lang="ru-RU" sz="2000" dirty="0" smtClean="0"/>
              <a:t>);</a:t>
            </a:r>
          </a:p>
          <a:p>
            <a:r>
              <a:rPr lang="ru-RU" sz="2000" dirty="0" smtClean="0"/>
              <a:t>2). Слоты нельзя определять как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*</a:t>
            </a:r>
            <a:r>
              <a:rPr lang="ru-RU" sz="2000" dirty="0" smtClean="0"/>
              <a:t>классы </a:t>
            </a:r>
            <a:r>
              <a:rPr lang="en-US" sz="2000" dirty="0" err="1" smtClean="0"/>
              <a:t>Qt</a:t>
            </a:r>
            <a:r>
              <a:rPr lang="ru-RU" sz="2000" dirty="0" smtClean="0"/>
              <a:t> содержат множество уже реализованных слотов.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5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</a:t>
            </a:r>
            <a:r>
              <a:rPr lang="ru-RU" dirty="0" smtClean="0"/>
              <a:t>Как соединить сигнал и слот?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Связь между объектами устанавливается следующим образом: у одного объекта должен быть сигнал, а у второго </a:t>
            </a:r>
            <a:r>
              <a:rPr lang="ru-RU" dirty="0" smtClean="0"/>
              <a:t>– слот.</a:t>
            </a:r>
          </a:p>
          <a:p>
            <a:pPr marL="0" indent="0">
              <a:buNone/>
            </a:pPr>
            <a:r>
              <a:rPr lang="ru-RU" dirty="0" smtClean="0"/>
              <a:t>Чтобы соединить </a:t>
            </a:r>
            <a:r>
              <a:rPr lang="ru-RU" dirty="0"/>
              <a:t>два объекта, нужно:</a:t>
            </a:r>
          </a:p>
          <a:p>
            <a:r>
              <a:rPr lang="ru-RU" dirty="0"/>
              <a:t>создать у одного сигнал, а у второго слот;</a:t>
            </a:r>
          </a:p>
          <a:p>
            <a:r>
              <a:rPr lang="ru-RU" dirty="0"/>
              <a:t>соединить сигнал первого и слот второго.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098" name="Picture 2" descr="Qt_signls.and.slots_pic1.png (1446×28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24"/>
          <a:stretch/>
        </p:blipFill>
        <p:spPr bwMode="auto">
          <a:xfrm>
            <a:off x="190550" y="3947787"/>
            <a:ext cx="3384376" cy="259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t_signls.and.slots_pic1.png (1446×28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-3887" r="35009" b="-1615"/>
          <a:stretch/>
        </p:blipFill>
        <p:spPr bwMode="auto">
          <a:xfrm>
            <a:off x="3791172" y="3832686"/>
            <a:ext cx="4104234" cy="278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Qt_signls.and.slots_pic1.png (1446×289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7"/>
          <a:stretch/>
        </p:blipFill>
        <p:spPr bwMode="auto">
          <a:xfrm>
            <a:off x="8071343" y="3991576"/>
            <a:ext cx="4000528" cy="26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3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Как соединить сигнал и слот?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17" y="1600200"/>
            <a:ext cx="6149379" cy="4876800"/>
          </a:xfrm>
        </p:spPr>
      </p:pic>
    </p:spTree>
    <p:extLst>
      <p:ext uri="{BB962C8B-B14F-4D97-AF65-F5344CB8AC3E}">
        <p14:creationId xmlns:p14="http://schemas.microsoft.com/office/powerpoint/2010/main" val="1781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Сигналы и слоты. Как соединить сигнал и слот?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Метод </a:t>
            </a:r>
            <a:r>
              <a:rPr lang="en-US" dirty="0" smtClean="0"/>
              <a:t>connect()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 использованием макросов </a:t>
            </a:r>
            <a:r>
              <a:rPr lang="en-US" dirty="0" smtClean="0"/>
              <a:t>SIGNAL() </a:t>
            </a:r>
            <a:r>
              <a:rPr lang="ru-RU" dirty="0" smtClean="0"/>
              <a:t>и </a:t>
            </a:r>
            <a:r>
              <a:rPr lang="en-US" dirty="0" smtClean="0"/>
              <a:t>SLOT()</a:t>
            </a:r>
            <a:r>
              <a:rPr lang="ru-RU" dirty="0" smtClean="0"/>
              <a:t>;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 использованием указателей на функции;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Соединение сигналов с лямбдами.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Автоматическое соединение сигналов и слотов.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77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Практическая часть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dirty="0" smtClean="0"/>
              <a:t>Соединить сигналы и слоты таким образом, чтобы:</a:t>
            </a:r>
          </a:p>
          <a:p>
            <a:pPr marL="457200" indent="-457200">
              <a:buAutoNum type="arabicPeriod"/>
            </a:pPr>
            <a:r>
              <a:rPr lang="ru-RU" sz="2600" dirty="0" smtClean="0"/>
              <a:t>При нажатии на кнопку «+» заданная скорость, отображаемая на кнопке сброса увеличивалась;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ru-RU" sz="2600" dirty="0"/>
              <a:t>При нажатии на кнопку </a:t>
            </a:r>
            <a:r>
              <a:rPr lang="ru-RU" sz="2600" dirty="0" smtClean="0"/>
              <a:t>«-» </a:t>
            </a:r>
            <a:r>
              <a:rPr lang="ru-RU" sz="2600" dirty="0"/>
              <a:t>заданная </a:t>
            </a:r>
            <a:r>
              <a:rPr lang="ru-RU" sz="2600" dirty="0" smtClean="0"/>
              <a:t>скорость</a:t>
            </a:r>
            <a:r>
              <a:rPr lang="ru-RU" sz="2600" dirty="0"/>
              <a:t> </a:t>
            </a:r>
            <a:r>
              <a:rPr lang="ru-RU" sz="2600" dirty="0" smtClean="0"/>
              <a:t>– уменьшалась;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ru-RU" sz="2600" dirty="0"/>
              <a:t>При нажатии на кнопку </a:t>
            </a:r>
            <a:r>
              <a:rPr lang="ru-RU" sz="2600" dirty="0" smtClean="0"/>
              <a:t>сброса </a:t>
            </a:r>
            <a:r>
              <a:rPr lang="ru-RU" sz="2600" dirty="0"/>
              <a:t>заданная </a:t>
            </a:r>
            <a:r>
              <a:rPr lang="ru-RU" sz="2600" dirty="0" smtClean="0"/>
              <a:t>скорость – обнулялась.</a:t>
            </a:r>
          </a:p>
          <a:p>
            <a:pPr>
              <a:buFont typeface="Arial" charset="0"/>
              <a:buChar char="•"/>
            </a:pPr>
            <a:r>
              <a:rPr lang="ru-RU" sz="2600" dirty="0" smtClean="0"/>
              <a:t>При этом использовать все методы соединения сигналов и слотов.</a:t>
            </a:r>
            <a:endParaRPr lang="ru-RU" dirty="0"/>
          </a:p>
          <a:p>
            <a:pPr marL="457200" indent="-457200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17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Как соединить сигнал и слот?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98" y="1484784"/>
            <a:ext cx="10971372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Соединение объектов осуществляется при помощи статического метода </a:t>
            </a:r>
            <a:r>
              <a:rPr lang="en-US" dirty="0" smtClean="0"/>
              <a:t>connect():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::connect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sender,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       signal,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receiver,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       slot,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AutoConnection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en-US" dirty="0" smtClean="0"/>
              <a:t> – </a:t>
            </a:r>
            <a:r>
              <a:rPr lang="ru-RU" dirty="0" smtClean="0"/>
              <a:t>указатель на объект, отправляющий сигнал;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dirty="0" smtClean="0"/>
              <a:t> </a:t>
            </a:r>
            <a:r>
              <a:rPr lang="ru-RU" dirty="0" smtClean="0"/>
              <a:t>– сигнал, с которым осуществляется соединение, причем имя сигнала заключается в специальный макрос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SIGNAL(method());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 smtClean="0"/>
              <a:t> – </a:t>
            </a:r>
            <a:r>
              <a:rPr lang="ru-RU" dirty="0" smtClean="0"/>
              <a:t>указатель на объект, который имеет слот для обработки сигнала;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en-US" dirty="0" smtClean="0"/>
              <a:t> – </a:t>
            </a:r>
            <a:r>
              <a:rPr lang="ru-RU" dirty="0" smtClean="0"/>
              <a:t>слот, который вызывается при получении сигнала. Прототип слота заключается в специальный макрос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SLOT(method());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– </a:t>
            </a:r>
            <a:r>
              <a:rPr lang="ru-RU" dirty="0" smtClean="0"/>
              <a:t>управляет режимом обработки*.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4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Сигналы и слоты. Введение.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1"/>
          <a:stretch/>
        </p:blipFill>
        <p:spPr bwMode="auto">
          <a:xfrm>
            <a:off x="1760273" y="1600200"/>
            <a:ext cx="8669866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Как соединить сигнал и слот?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844824"/>
            <a:ext cx="11148998" cy="4651366"/>
          </a:xfrm>
        </p:spPr>
      </p:pic>
      <p:sp>
        <p:nvSpPr>
          <p:cNvPr id="5" name="TextBox 4"/>
          <p:cNvSpPr txBox="1"/>
          <p:nvPr/>
        </p:nvSpPr>
        <p:spPr>
          <a:xfrm>
            <a:off x="622598" y="1457890"/>
            <a:ext cx="11089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/>
              <a:t>Пример соединения сигнала и слота: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23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Как соединить сигнал и слот?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Альтернативный метод </a:t>
            </a:r>
            <a:r>
              <a:rPr lang="en-US" dirty="0" smtClean="0"/>
              <a:t>connect():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::connect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MetaMethod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receiver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ConnectionType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AutoConnection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);</a:t>
            </a:r>
          </a:p>
          <a:p>
            <a:pPr marL="0" indent="0">
              <a:buNone/>
            </a:pPr>
            <a:r>
              <a:rPr lang="ru-RU" dirty="0" smtClean="0"/>
              <a:t>Отличие от предыдущего метода в том, что сигнал и метод передаются через указатели на методы сигналов и слотов классов напрямую и без использования макросов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SIGNAL(method()) </a:t>
            </a:r>
            <a:r>
              <a:rPr lang="ru-RU" dirty="0" smtClean="0"/>
              <a:t>и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SLOT(method()).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8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Сигналы и слоты. Как соединить сигнал и слот?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1988840"/>
            <a:ext cx="1112297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598" y="1457890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Пример соединения сигнала и слота альтернативным способом: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2598" y="5013176"/>
            <a:ext cx="11089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Особенность метода в том, что если вы ошибетесь с названием слотов и сигналов, ваша ошибка будет выявлена сразу в процессе компиляции программы.</a:t>
            </a:r>
          </a:p>
          <a:p>
            <a:pPr algn="just"/>
            <a:r>
              <a:rPr lang="ru-RU" sz="2200" dirty="0" smtClean="0"/>
              <a:t>Недостаток – то, что необходимо явно указывать имена классов для сигнала и слота и следить за совпадением их параметров.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758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Сигналы и слоты. </a:t>
            </a:r>
            <a:r>
              <a:rPr lang="ru-RU" dirty="0" smtClean="0"/>
              <a:t>Соединение с лямбдами.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2558" y="1988840"/>
            <a:ext cx="8878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1. </a:t>
            </a:r>
            <a:r>
              <a:rPr lang="en-US" sz="2400" dirty="0" smtClean="0">
                <a:latin typeface="Centaur" panose="02030504050205020304" pitchFamily="18" charset="0"/>
              </a:rPr>
              <a:t>[ </a:t>
            </a:r>
            <a:r>
              <a:rPr lang="en-US" sz="2400" i="1" dirty="0">
                <a:latin typeface="Centaur" panose="02030504050205020304" pitchFamily="18" charset="0"/>
              </a:rPr>
              <a:t>capture</a:t>
            </a:r>
            <a:r>
              <a:rPr lang="en-US" sz="2400" dirty="0">
                <a:latin typeface="Centaur" panose="02030504050205020304" pitchFamily="18" charset="0"/>
              </a:rPr>
              <a:t> ] ( </a:t>
            </a:r>
            <a:r>
              <a:rPr lang="en-US" sz="2400" i="1" dirty="0" err="1">
                <a:latin typeface="Centaur" panose="02030504050205020304" pitchFamily="18" charset="0"/>
              </a:rPr>
              <a:t>param</a:t>
            </a:r>
            <a:r>
              <a:rPr lang="en-US" sz="2400" dirty="0" err="1">
                <a:latin typeface="Centaur" panose="02030504050205020304" pitchFamily="18" charset="0"/>
              </a:rPr>
              <a:t>s</a:t>
            </a:r>
            <a:r>
              <a:rPr lang="en-US" sz="2400" dirty="0">
                <a:latin typeface="Centaur" panose="02030504050205020304" pitchFamily="18" charset="0"/>
              </a:rPr>
              <a:t> ) mutable exception attribute -&gt; ret { body }</a:t>
            </a:r>
          </a:p>
          <a:p>
            <a:r>
              <a:rPr lang="ru-RU" sz="2400" dirty="0" smtClean="0"/>
              <a:t>2. </a:t>
            </a:r>
            <a:r>
              <a:rPr lang="en-US" sz="2400" dirty="0" smtClean="0">
                <a:latin typeface="Centaur" panose="02030504050205020304" pitchFamily="18" charset="0"/>
              </a:rPr>
              <a:t>[ </a:t>
            </a:r>
            <a:r>
              <a:rPr lang="en-US" sz="2400" i="1" dirty="0">
                <a:latin typeface="Centaur" panose="02030504050205020304" pitchFamily="18" charset="0"/>
              </a:rPr>
              <a:t>capture</a:t>
            </a:r>
            <a:r>
              <a:rPr lang="en-US" sz="2400" dirty="0">
                <a:latin typeface="Centaur" panose="02030504050205020304" pitchFamily="18" charset="0"/>
              </a:rPr>
              <a:t> ] ( </a:t>
            </a:r>
            <a:r>
              <a:rPr lang="en-US" sz="2400" i="1" dirty="0" err="1">
                <a:latin typeface="Centaur" panose="02030504050205020304" pitchFamily="18" charset="0"/>
              </a:rPr>
              <a:t>params</a:t>
            </a:r>
            <a:r>
              <a:rPr lang="en-US" sz="2400" dirty="0">
                <a:latin typeface="Centaur" panose="02030504050205020304" pitchFamily="18" charset="0"/>
              </a:rPr>
              <a:t> ) -&gt; ret { body }</a:t>
            </a:r>
          </a:p>
          <a:p>
            <a:r>
              <a:rPr lang="ru-RU" sz="2400" b="1" dirty="0" smtClean="0"/>
              <a:t>3. </a:t>
            </a:r>
            <a:r>
              <a:rPr lang="en-US" sz="2400" b="1" dirty="0" smtClean="0">
                <a:latin typeface="Centaur" panose="02030504050205020304" pitchFamily="18" charset="0"/>
              </a:rPr>
              <a:t>[ </a:t>
            </a:r>
            <a:r>
              <a:rPr lang="en-US" sz="2400" b="1" i="1" dirty="0">
                <a:latin typeface="Centaur" panose="02030504050205020304" pitchFamily="18" charset="0"/>
              </a:rPr>
              <a:t>capture</a:t>
            </a:r>
            <a:r>
              <a:rPr lang="en-US" sz="2400" b="1" dirty="0">
                <a:latin typeface="Centaur" panose="02030504050205020304" pitchFamily="18" charset="0"/>
              </a:rPr>
              <a:t> ] ( </a:t>
            </a:r>
            <a:r>
              <a:rPr lang="en-US" sz="2400" b="1" i="1" dirty="0" err="1">
                <a:latin typeface="Centaur" panose="02030504050205020304" pitchFamily="18" charset="0"/>
              </a:rPr>
              <a:t>params</a:t>
            </a:r>
            <a:r>
              <a:rPr lang="en-US" sz="2400" b="1" dirty="0">
                <a:latin typeface="Centaur" panose="02030504050205020304" pitchFamily="18" charset="0"/>
              </a:rPr>
              <a:t> ) { body }</a:t>
            </a:r>
          </a:p>
          <a:p>
            <a:r>
              <a:rPr lang="ru-RU" sz="2400" b="1" dirty="0" smtClean="0"/>
              <a:t>4. </a:t>
            </a:r>
            <a:r>
              <a:rPr lang="en-US" sz="2400" b="1" dirty="0" smtClean="0">
                <a:latin typeface="Centaur" panose="02030504050205020304" pitchFamily="18" charset="0"/>
              </a:rPr>
              <a:t>[ </a:t>
            </a:r>
            <a:r>
              <a:rPr lang="en-US" sz="2400" b="1" i="1" dirty="0">
                <a:latin typeface="Centaur" panose="02030504050205020304" pitchFamily="18" charset="0"/>
              </a:rPr>
              <a:t>capture</a:t>
            </a:r>
            <a:r>
              <a:rPr lang="en-US" sz="2400" b="1" dirty="0">
                <a:latin typeface="Centaur" panose="02030504050205020304" pitchFamily="18" charset="0"/>
              </a:rPr>
              <a:t> ] { body 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2558" y="3861048"/>
            <a:ext cx="11593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i="1" dirty="0" smtClean="0">
                <a:latin typeface="Centaur" panose="02030504050205020304" pitchFamily="18" charset="0"/>
              </a:rPr>
              <a:t>capture</a:t>
            </a:r>
            <a:r>
              <a:rPr lang="ru-RU" sz="2400" i="1" dirty="0" smtClean="0">
                <a:latin typeface="Centaur" panose="02030504050205020304" pitchFamily="18" charset="0"/>
              </a:rPr>
              <a:t>  - </a:t>
            </a:r>
            <a:r>
              <a:rPr lang="ru-RU" sz="2400" dirty="0" smtClean="0"/>
              <a:t>определяет</a:t>
            </a:r>
            <a:r>
              <a:rPr lang="ru-RU" sz="2400" dirty="0"/>
              <a:t>, какие символы, видимые в области объявления функции, ​​будут видны внутри тела функции.</a:t>
            </a:r>
          </a:p>
          <a:p>
            <a:r>
              <a:rPr lang="en-US" sz="2400" dirty="0" smtClean="0">
                <a:latin typeface="Centaur" panose="02030504050205020304" pitchFamily="18" charset="0"/>
              </a:rPr>
              <a:t> </a:t>
            </a:r>
            <a:r>
              <a:rPr lang="en-US" sz="2400" i="1" dirty="0" err="1" smtClean="0">
                <a:latin typeface="Centaur" panose="02030504050205020304" pitchFamily="18" charset="0"/>
              </a:rPr>
              <a:t>param</a:t>
            </a:r>
            <a:r>
              <a:rPr lang="en-US" sz="2400" dirty="0" err="1" smtClean="0">
                <a:latin typeface="Centaur" panose="02030504050205020304" pitchFamily="18" charset="0"/>
              </a:rPr>
              <a:t>s</a:t>
            </a:r>
            <a:r>
              <a:rPr lang="ru-RU" sz="2400" dirty="0" smtClean="0">
                <a:latin typeface="Centaur" panose="02030504050205020304" pitchFamily="18" charset="0"/>
              </a:rPr>
              <a:t> - </a:t>
            </a:r>
            <a:r>
              <a:rPr lang="ru-RU" sz="2400" dirty="0"/>
              <a:t>Список параметров, как в объявлении </a:t>
            </a:r>
            <a:r>
              <a:rPr lang="ru-RU" sz="2400" dirty="0" smtClean="0"/>
              <a:t>функции</a:t>
            </a:r>
          </a:p>
          <a:p>
            <a:r>
              <a:rPr lang="en-US" sz="2400" dirty="0" smtClean="0"/>
              <a:t>ret - </a:t>
            </a:r>
            <a:r>
              <a:rPr lang="ru-RU" sz="2400" dirty="0"/>
              <a:t>Возвращаемый тип. Если нет, то он выводится из возвращаемого значения (или </a:t>
            </a:r>
            <a:r>
              <a:rPr lang="ru-RU" sz="2400" dirty="0" err="1"/>
              <a:t>void</a:t>
            </a:r>
            <a:r>
              <a:rPr lang="ru-RU" sz="2400" dirty="0"/>
              <a:t>, если функция не возвращает никакого значения)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644614" y="3444240"/>
          <a:ext cx="4901184" cy="365760"/>
        </p:xfrm>
        <a:graphic>
          <a:graphicData uri="http://schemas.openxmlformats.org/drawingml/2006/table">
            <a:tbl>
              <a:tblPr/>
              <a:tblGrid>
                <a:gridCol w="4901184"/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Сигналы и слоты. </a:t>
            </a:r>
            <a:r>
              <a:rPr lang="ru-RU" dirty="0" smtClean="0"/>
              <a:t>Соединение с лямбдами.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2558" y="1556586"/>
            <a:ext cx="887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entaur" panose="02030504050205020304" pitchFamily="18" charset="0"/>
              </a:rPr>
              <a:t>[ </a:t>
            </a:r>
            <a:r>
              <a:rPr lang="en-US" sz="2400" b="1" i="1" dirty="0">
                <a:latin typeface="Centaur" panose="02030504050205020304" pitchFamily="18" charset="0"/>
              </a:rPr>
              <a:t>capture</a:t>
            </a:r>
            <a:r>
              <a:rPr lang="en-US" sz="2400" b="1" dirty="0">
                <a:latin typeface="Centaur" panose="02030504050205020304" pitchFamily="18" charset="0"/>
              </a:rPr>
              <a:t> ] ( </a:t>
            </a:r>
            <a:r>
              <a:rPr lang="en-US" sz="2400" b="1" i="1" dirty="0" err="1">
                <a:latin typeface="Centaur" panose="02030504050205020304" pitchFamily="18" charset="0"/>
              </a:rPr>
              <a:t>params</a:t>
            </a:r>
            <a:r>
              <a:rPr lang="en-US" sz="2400" b="1" dirty="0">
                <a:latin typeface="Centaur" panose="02030504050205020304" pitchFamily="18" charset="0"/>
              </a:rPr>
              <a:t> ) { body </a:t>
            </a:r>
            <a:r>
              <a:rPr lang="en-US" sz="2400" b="1" dirty="0" smtClean="0">
                <a:latin typeface="Centaur" panose="02030504050205020304" pitchFamily="18" charset="0"/>
              </a:rPr>
              <a:t>}</a:t>
            </a:r>
            <a:endParaRPr lang="en-US" sz="2400" b="1" dirty="0">
              <a:latin typeface="Centaur" panose="020305040502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558" y="2204864"/>
            <a:ext cx="11593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 i="1" dirty="0" smtClean="0">
                <a:latin typeface="+mj-lt"/>
              </a:rPr>
              <a:t>capture</a:t>
            </a:r>
            <a:r>
              <a:rPr lang="ru-RU" sz="2400" i="1" dirty="0" smtClean="0">
                <a:latin typeface="Centaur" panose="02030504050205020304" pitchFamily="18" charset="0"/>
              </a:rPr>
              <a:t>  - </a:t>
            </a:r>
            <a:r>
              <a:rPr lang="ru-RU" sz="2400" dirty="0" smtClean="0"/>
              <a:t>определяет</a:t>
            </a:r>
            <a:r>
              <a:rPr lang="ru-RU" sz="2400" dirty="0"/>
              <a:t>, какие символы, видимые в области объявления функции, ​​будут видны внутри тела функции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Список символов может быть передан следующим образом:</a:t>
            </a:r>
          </a:p>
          <a:p>
            <a:r>
              <a:rPr lang="ru-RU" sz="2400" b="1" dirty="0"/>
              <a:t>[</a:t>
            </a:r>
            <a:r>
              <a:rPr lang="ru-RU" sz="2400" b="1" dirty="0" err="1"/>
              <a:t>a,&amp;b</a:t>
            </a:r>
            <a:r>
              <a:rPr lang="ru-RU" sz="2400" b="1" dirty="0"/>
              <a:t>]</a:t>
            </a:r>
            <a:r>
              <a:rPr lang="ru-RU" sz="2400" dirty="0"/>
              <a:t> где </a:t>
            </a:r>
            <a:r>
              <a:rPr lang="ru-RU" sz="2400" i="1" dirty="0"/>
              <a:t>a</a:t>
            </a:r>
            <a:r>
              <a:rPr lang="ru-RU" sz="2400" dirty="0"/>
              <a:t> захвачена по значению, а </a:t>
            </a:r>
            <a:r>
              <a:rPr lang="ru-RU" sz="2400" i="1" dirty="0"/>
              <a:t>b</a:t>
            </a:r>
            <a:r>
              <a:rPr lang="ru-RU" sz="2400" dirty="0"/>
              <a:t> захвачена по ссылке.</a:t>
            </a:r>
          </a:p>
          <a:p>
            <a:r>
              <a:rPr lang="ru-RU" sz="2400" b="1" dirty="0"/>
              <a:t>[</a:t>
            </a:r>
            <a:r>
              <a:rPr lang="ru-RU" sz="2400" b="1" dirty="0" err="1"/>
              <a:t>this</a:t>
            </a:r>
            <a:r>
              <a:rPr lang="ru-RU" sz="2400" b="1" dirty="0"/>
              <a:t>]</a:t>
            </a:r>
            <a:r>
              <a:rPr lang="ru-RU" sz="2400" dirty="0"/>
              <a:t> захватывает указатель </a:t>
            </a:r>
            <a:r>
              <a:rPr lang="ru-RU" sz="2400" b="1" dirty="0" err="1"/>
              <a:t>this</a:t>
            </a:r>
            <a:r>
              <a:rPr lang="ru-RU" sz="2400" dirty="0"/>
              <a:t> по значению.</a:t>
            </a:r>
          </a:p>
          <a:p>
            <a:r>
              <a:rPr lang="ru-RU" sz="2400" b="1" dirty="0"/>
              <a:t>[&amp;]</a:t>
            </a:r>
            <a:r>
              <a:rPr lang="ru-RU" sz="2400" dirty="0"/>
              <a:t> захват всех символов по ссылке</a:t>
            </a:r>
          </a:p>
          <a:p>
            <a:r>
              <a:rPr lang="ru-RU" sz="2400" b="1" dirty="0"/>
              <a:t>[=]</a:t>
            </a:r>
            <a:r>
              <a:rPr lang="ru-RU" sz="2400" dirty="0"/>
              <a:t> захват всех символов по значению</a:t>
            </a:r>
          </a:p>
          <a:p>
            <a:r>
              <a:rPr lang="ru-RU" sz="2400" b="1" dirty="0"/>
              <a:t>[]</a:t>
            </a:r>
            <a:r>
              <a:rPr lang="ru-RU" sz="2400" dirty="0"/>
              <a:t> ничего не </a:t>
            </a:r>
            <a:r>
              <a:rPr lang="ru-RU" sz="2400" dirty="0" smtClean="0"/>
              <a:t>захватывает</a:t>
            </a:r>
            <a:endParaRPr lang="ru-RU" sz="2400" dirty="0"/>
          </a:p>
          <a:p>
            <a:r>
              <a:rPr lang="en-US" sz="2400" dirty="0" smtClean="0">
                <a:latin typeface="Centaur" panose="02030504050205020304" pitchFamily="18" charset="0"/>
              </a:rPr>
              <a:t> </a:t>
            </a:r>
            <a:r>
              <a:rPr lang="en-US" sz="2400" b="1" i="1" dirty="0" err="1" smtClean="0">
                <a:latin typeface="+mj-lt"/>
              </a:rPr>
              <a:t>params</a:t>
            </a:r>
            <a:r>
              <a:rPr lang="ru-RU" sz="2400" dirty="0" smtClean="0">
                <a:latin typeface="Centaur" panose="02030504050205020304" pitchFamily="18" charset="0"/>
              </a:rPr>
              <a:t> - </a:t>
            </a:r>
            <a:r>
              <a:rPr lang="ru-RU" sz="2400" dirty="0"/>
              <a:t>Список параметров, как в объявлении </a:t>
            </a:r>
            <a:r>
              <a:rPr lang="ru-RU" sz="2400" dirty="0" smtClean="0"/>
              <a:t>функции</a:t>
            </a:r>
          </a:p>
          <a:p>
            <a:r>
              <a:rPr lang="en-US" sz="2400" dirty="0" smtClean="0"/>
              <a:t>ret - </a:t>
            </a:r>
            <a:r>
              <a:rPr lang="ru-RU" sz="2400" dirty="0"/>
              <a:t>Возвращаемый тип. Если нет, то он выводится из возвращаемого значения (или </a:t>
            </a:r>
            <a:r>
              <a:rPr lang="ru-RU" sz="2400" dirty="0" err="1"/>
              <a:t>void</a:t>
            </a:r>
            <a:r>
              <a:rPr lang="ru-RU" sz="2400" dirty="0"/>
              <a:t>, если функция не возвращает никакого значения)</a:t>
            </a:r>
          </a:p>
        </p:txBody>
      </p:sp>
    </p:spTree>
    <p:extLst>
      <p:ext uri="{BB962C8B-B14F-4D97-AF65-F5344CB8AC3E}">
        <p14:creationId xmlns:p14="http://schemas.microsoft.com/office/powerpoint/2010/main" val="5255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Сигналы и слоты. </a:t>
            </a:r>
            <a:r>
              <a:rPr lang="ru-RU" dirty="0" smtClean="0"/>
              <a:t>Соединение с лямбдами.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52" y="1628799"/>
            <a:ext cx="8115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1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Сигналы и слоты. </a:t>
            </a:r>
            <a:r>
              <a:rPr lang="ru-RU" dirty="0" smtClean="0"/>
              <a:t>Автоматическое соединение.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54646" y="1628800"/>
            <a:ext cx="1051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void on&lt;object name&gt;_&lt;</a:t>
            </a:r>
            <a:r>
              <a:rPr lang="en-US" sz="2400" dirty="0" err="1" smtClean="0"/>
              <a:t>signal_name</a:t>
            </a:r>
            <a:r>
              <a:rPr lang="en-US" sz="2400" dirty="0" smtClean="0"/>
              <a:t>&gt;(&lt;signal parameters&gt;)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4647" y="2371818"/>
            <a:ext cx="49685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cs typeface="Arial" pitchFamily="34" charset="0"/>
              </a:rPr>
              <a:t>void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cs typeface="Arial" pitchFamily="34" charset="0"/>
              </a:rPr>
              <a:t>Widget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::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on_btnPlus_clicked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()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altLang="ru-RU" sz="2400" dirty="0" smtClean="0"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Практическая часть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тех, кто подготовил панель управления ПА или первые прототипы своих пультов:</a:t>
            </a:r>
          </a:p>
          <a:p>
            <a:pPr>
              <a:buFontTx/>
              <a:buChar char="-"/>
            </a:pPr>
            <a:r>
              <a:rPr lang="ru-RU" dirty="0" smtClean="0"/>
              <a:t>соединить </a:t>
            </a:r>
            <a:r>
              <a:rPr lang="ru-RU" dirty="0" err="1" smtClean="0"/>
              <a:t>задатчики</a:t>
            </a:r>
            <a:r>
              <a:rPr lang="ru-RU" dirty="0" smtClean="0"/>
              <a:t> движения ПА с </a:t>
            </a:r>
            <a:r>
              <a:rPr lang="ru-RU" dirty="0" err="1" smtClean="0"/>
              <a:t>виджетами</a:t>
            </a:r>
            <a:r>
              <a:rPr lang="ru-RU" dirty="0" smtClean="0"/>
              <a:t>, выводящими заданные значения</a:t>
            </a:r>
            <a:r>
              <a:rPr lang="ru-RU" dirty="0"/>
              <a:t> </a:t>
            </a:r>
            <a:r>
              <a:rPr lang="ru-RU" dirty="0" smtClean="0"/>
              <a:t>каждым из рассмотренных способов соединения сигналов и слотов.</a:t>
            </a:r>
          </a:p>
        </p:txBody>
      </p:sp>
    </p:spTree>
    <p:extLst>
      <p:ext uri="{BB962C8B-B14F-4D97-AF65-F5344CB8AC3E}">
        <p14:creationId xmlns:p14="http://schemas.microsoft.com/office/powerpoint/2010/main" val="39366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3302" y="3717033"/>
            <a:ext cx="1008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При изменении положения слайдера, должно соответственно измениться заполнение индикатора процесса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Подсказки: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Сигнал изменения положения</a:t>
            </a:r>
            <a:r>
              <a:rPr lang="ru-RU" dirty="0"/>
              <a:t> </a:t>
            </a:r>
            <a:r>
              <a:rPr lang="ru-RU" dirty="0" err="1" smtClean="0"/>
              <a:t>задатчика</a:t>
            </a:r>
            <a:r>
              <a:rPr lang="ru-RU" dirty="0"/>
              <a:t> </a:t>
            </a:r>
            <a:r>
              <a:rPr lang="ru-RU" dirty="0" err="1" smtClean="0"/>
              <a:t>dial</a:t>
            </a:r>
            <a:r>
              <a:rPr lang="ru-RU" dirty="0"/>
              <a:t> </a:t>
            </a:r>
            <a:r>
              <a:rPr lang="en-US" dirty="0" err="1" smtClean="0"/>
              <a:t>QSlider</a:t>
            </a:r>
            <a:r>
              <a:rPr lang="ru-RU" dirty="0" smtClean="0"/>
              <a:t>::</a:t>
            </a:r>
            <a:r>
              <a:rPr lang="en-US" dirty="0" err="1" smtClean="0"/>
              <a:t>valueChanged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Слот,</a:t>
            </a:r>
            <a:r>
              <a:rPr lang="ru-RU" dirty="0"/>
              <a:t> </a:t>
            </a:r>
            <a:r>
              <a:rPr lang="ru-RU" dirty="0" smtClean="0"/>
              <a:t>который</a:t>
            </a:r>
            <a:r>
              <a:rPr lang="ru-RU" dirty="0"/>
              <a:t> </a:t>
            </a:r>
            <a:r>
              <a:rPr lang="ru-RU" dirty="0" smtClean="0"/>
              <a:t>может</a:t>
            </a:r>
            <a:r>
              <a:rPr lang="ru-RU" dirty="0"/>
              <a:t> </a:t>
            </a:r>
            <a:r>
              <a:rPr lang="ru-RU" dirty="0" smtClean="0"/>
              <a:t>изменит</a:t>
            </a:r>
            <a:r>
              <a:rPr lang="ru-RU" dirty="0"/>
              <a:t>ь</a:t>
            </a:r>
            <a:r>
              <a:rPr lang="ru-RU" dirty="0" smtClean="0"/>
              <a:t> заполнение индикатора процесса – </a:t>
            </a:r>
            <a:r>
              <a:rPr lang="en-US" dirty="0" err="1" smtClean="0"/>
              <a:t>QProgressBar</a:t>
            </a:r>
            <a:r>
              <a:rPr lang="en-US" dirty="0"/>
              <a:t>: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2051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1700808"/>
            <a:ext cx="3760622" cy="158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3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Задание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81295" y="4869160"/>
            <a:ext cx="1008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При изменении положения элемента </a:t>
            </a:r>
            <a:r>
              <a:rPr lang="en-US" dirty="0" smtClean="0"/>
              <a:t>dial</a:t>
            </a:r>
            <a:r>
              <a:rPr lang="ru-RU" dirty="0" smtClean="0"/>
              <a:t>, значение положения задающего элемента, должно отобразиться на цифровом индикаторе </a:t>
            </a:r>
            <a:r>
              <a:rPr lang="en-US" dirty="0" err="1" smtClean="0"/>
              <a:t>lcdNumber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Подсказки: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Сигнал изменения положения</a:t>
            </a:r>
            <a:r>
              <a:rPr lang="ru-RU" dirty="0"/>
              <a:t> </a:t>
            </a:r>
            <a:r>
              <a:rPr lang="ru-RU" dirty="0" err="1" smtClean="0"/>
              <a:t>задатчика</a:t>
            </a:r>
            <a:r>
              <a:rPr lang="ru-RU" dirty="0"/>
              <a:t> </a:t>
            </a:r>
            <a:r>
              <a:rPr lang="ru-RU" dirty="0" err="1" smtClean="0"/>
              <a:t>dial</a:t>
            </a:r>
            <a:r>
              <a:rPr lang="ru-RU" dirty="0"/>
              <a:t> </a:t>
            </a:r>
            <a:r>
              <a:rPr lang="ru-RU" dirty="0" err="1" smtClean="0"/>
              <a:t>QDial</a:t>
            </a:r>
            <a:r>
              <a:rPr lang="ru-RU" dirty="0" smtClean="0"/>
              <a:t>::</a:t>
            </a:r>
            <a:r>
              <a:rPr lang="en-US" dirty="0" err="1" smtClean="0"/>
              <a:t>valueChanged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Слот,</a:t>
            </a:r>
            <a:r>
              <a:rPr lang="ru-RU" dirty="0"/>
              <a:t> </a:t>
            </a:r>
            <a:r>
              <a:rPr lang="ru-RU" dirty="0" smtClean="0"/>
              <a:t>который</a:t>
            </a:r>
            <a:r>
              <a:rPr lang="ru-RU" dirty="0"/>
              <a:t> </a:t>
            </a:r>
            <a:r>
              <a:rPr lang="ru-RU" dirty="0" smtClean="0"/>
              <a:t>может</a:t>
            </a:r>
            <a:r>
              <a:rPr lang="ru-RU" dirty="0"/>
              <a:t> </a:t>
            </a:r>
            <a:r>
              <a:rPr lang="ru-RU" dirty="0" smtClean="0"/>
              <a:t>вывести</a:t>
            </a:r>
            <a:r>
              <a:rPr lang="ru-RU" dirty="0"/>
              <a:t> </a:t>
            </a:r>
            <a:r>
              <a:rPr lang="ru-RU" dirty="0" smtClean="0"/>
              <a:t>значение</a:t>
            </a:r>
            <a:r>
              <a:rPr lang="ru-RU" dirty="0"/>
              <a:t> </a:t>
            </a:r>
            <a:r>
              <a:rPr lang="ru-RU" dirty="0" smtClean="0"/>
              <a:t>на</a:t>
            </a:r>
            <a:r>
              <a:rPr lang="ru-RU" dirty="0"/>
              <a:t> </a:t>
            </a:r>
            <a:r>
              <a:rPr lang="ru-RU" dirty="0" smtClean="0"/>
              <a:t>цифровом</a:t>
            </a:r>
            <a:r>
              <a:rPr lang="ru-RU" dirty="0"/>
              <a:t> </a:t>
            </a:r>
            <a:r>
              <a:rPr lang="ru-RU" dirty="0" smtClean="0"/>
              <a:t>индикаторе</a:t>
            </a:r>
            <a:r>
              <a:rPr lang="ru-RU" dirty="0"/>
              <a:t> </a:t>
            </a:r>
            <a:r>
              <a:rPr lang="ru-RU" dirty="0" smtClean="0"/>
              <a:t>-</a:t>
            </a:r>
            <a:r>
              <a:rPr lang="ru-RU" dirty="0"/>
              <a:t> </a:t>
            </a:r>
            <a:r>
              <a:rPr lang="ru-RU" dirty="0" err="1" smtClean="0"/>
              <a:t>QLCDNumber</a:t>
            </a:r>
            <a:r>
              <a:rPr lang="ru-RU" dirty="0" smtClean="0"/>
              <a:t>::</a:t>
            </a:r>
            <a:r>
              <a:rPr lang="ru-RU" dirty="0" err="1" smtClean="0"/>
              <a:t>display</a:t>
            </a:r>
            <a:r>
              <a:rPr lang="ru-RU" dirty="0" smtClean="0"/>
              <a:t>(</a:t>
            </a:r>
            <a:r>
              <a:rPr lang="ru-RU" dirty="0" err="1"/>
              <a:t>int</a:t>
            </a:r>
            <a:r>
              <a:rPr lang="ru-RU" dirty="0" smtClean="0"/>
              <a:t>)</a:t>
            </a:r>
            <a:r>
              <a:rPr lang="en-US" dirty="0" smtClean="0"/>
              <a:t>- </a:t>
            </a:r>
            <a:r>
              <a:rPr lang="ru-RU" dirty="0" smtClean="0"/>
              <a:t>Вывести текст на метке можно с помощью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251" y="1412776"/>
            <a:ext cx="4686605" cy="327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838201"/>
          </a:xfrm>
        </p:spPr>
        <p:txBody>
          <a:bodyPr>
            <a:normAutofit/>
          </a:bodyPr>
          <a:lstStyle/>
          <a:p>
            <a:r>
              <a:rPr lang="ru-RU" dirty="0" smtClean="0"/>
              <a:t>Механизм «сигнал-слот» используется для коммуникации между объектами.</a:t>
            </a:r>
          </a:p>
          <a:p>
            <a:pPr lvl="8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4" y="2438401"/>
            <a:ext cx="4867199" cy="3650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864" y="6071348"/>
            <a:ext cx="486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Механизм «сигнал-слот» в исполнении </a:t>
            </a:r>
            <a:r>
              <a:rPr lang="ru-RU" dirty="0" err="1" smtClean="0"/>
              <a:t>мудакенов</a:t>
            </a:r>
            <a:r>
              <a:rPr lang="en-US" dirty="0" smtClean="0"/>
              <a:t> (c) wiki </a:t>
            </a:r>
            <a:r>
              <a:rPr lang="ru-RU" dirty="0" smtClean="0"/>
              <a:t>ИУ5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13131" y="2348754"/>
            <a:ext cx="5342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Сигнал – метод, который в состоянии осуществить пересылку сообщений.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Слот – метод, который присоединяется к сигналам (вызывается в ответ на определенный сигнал).</a:t>
            </a:r>
          </a:p>
        </p:txBody>
      </p:sp>
    </p:spTree>
    <p:extLst>
      <p:ext uri="{BB962C8B-B14F-4D97-AF65-F5344CB8AC3E}">
        <p14:creationId xmlns:p14="http://schemas.microsoft.com/office/powerpoint/2010/main" val="1430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Задание </a:t>
            </a:r>
            <a:r>
              <a:rPr lang="en-US" dirty="0" smtClean="0"/>
              <a:t>3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1873432"/>
            <a:ext cx="3798418" cy="127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89" y="1845998"/>
            <a:ext cx="3798418" cy="11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3302" y="3717032"/>
            <a:ext cx="10086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При нажатии кнопки «Отправить» сообщение, содержащееся в строке ввода окна «</a:t>
            </a:r>
            <a:r>
              <a:rPr lang="en-US" dirty="0" smtClean="0"/>
              <a:t>Widget</a:t>
            </a:r>
            <a:r>
              <a:rPr lang="ru-RU" dirty="0" smtClean="0"/>
              <a:t>» должно быть отображено в окне </a:t>
            </a:r>
            <a:r>
              <a:rPr lang="en-US" dirty="0" smtClean="0"/>
              <a:t>Form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Подсказки: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Сигнал нажатия кнопки </a:t>
            </a:r>
            <a:r>
              <a:rPr lang="en-US" dirty="0" err="1" smtClean="0"/>
              <a:t>QPushButton</a:t>
            </a:r>
            <a:r>
              <a:rPr lang="en-US" dirty="0" smtClean="0"/>
              <a:t>::clicked()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Получить текст из строки ввода можно с помощью метода </a:t>
            </a:r>
            <a:r>
              <a:rPr lang="en-US" dirty="0" err="1" smtClean="0"/>
              <a:t>QLineEdit</a:t>
            </a:r>
            <a:r>
              <a:rPr lang="en-US" dirty="0" smtClean="0"/>
              <a:t>::text()</a:t>
            </a:r>
          </a:p>
          <a:p>
            <a:r>
              <a:rPr lang="en-US" dirty="0" smtClean="0"/>
              <a:t>- </a:t>
            </a:r>
            <a:r>
              <a:rPr lang="ru-RU" dirty="0" smtClean="0"/>
              <a:t>Вывести текст на метке можно с помощью метода </a:t>
            </a:r>
            <a:r>
              <a:rPr lang="en-US" dirty="0" err="1" smtClean="0"/>
              <a:t>Qlabel</a:t>
            </a:r>
            <a:r>
              <a:rPr lang="en-US" dirty="0" smtClean="0"/>
              <a:t>::</a:t>
            </a:r>
            <a:r>
              <a:rPr lang="en-US" dirty="0" err="1" smtClean="0"/>
              <a:t>setText</a:t>
            </a:r>
            <a:r>
              <a:rPr lang="en-US" dirty="0" smtClean="0"/>
              <a:t>(</a:t>
            </a:r>
            <a:r>
              <a:rPr lang="en-US" dirty="0" err="1" smtClean="0"/>
              <a:t>QString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5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340768"/>
            <a:ext cx="10670261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Преимущества, которые дает программисту механизм «сигнал-слот»: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Соединяемые сигналы и слоты абсолютно независимы и реализованы отдельно друг от друга: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Упрощается декомпозиция большого проекта и параллельная разработка;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Предоставлен гибкий механизм для проектирования.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Соединение сигналов и слотов можно производить в любой точке приложения.</a:t>
            </a:r>
          </a:p>
        </p:txBody>
      </p:sp>
      <p:sp>
        <p:nvSpPr>
          <p:cNvPr id="4" name="AutoShape 2" descr="ÐÐ°ÑÑÐ¸Ð½ÐºÐ¸ Ð¿Ð¾ Ð·Ð°Ð¿ÑÐ¾ÑÑ Ð¿ÑÐ¸Ð½ÑÐ¸Ð¿ Ð´Ð¾Ð¼Ð¸Ð½Ð¾ Ð¿ÑÐ¾Ð³ÑÐ°Ð¼Ð¼Ð¸ÑÐ¾Ð²Ð°Ð½Ð¸Ð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21" y="1340768"/>
            <a:ext cx="11030301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Преимущества, которые дает программисту механизм «сигнал-слот»: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Соединение сигнала и слота можно осуществлять даже между объектами, которые находятся в различных потоках.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При уничтожении объекта происходит автоматическое разъединение всех сигнально-</a:t>
            </a:r>
            <a:r>
              <a:rPr lang="ru-RU" dirty="0" err="1" smtClean="0"/>
              <a:t>слотовых</a:t>
            </a:r>
            <a:r>
              <a:rPr lang="ru-RU" dirty="0" smtClean="0"/>
              <a:t> связей.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 smtClean="0"/>
              <a:t>Механизм сигналов и слотов </a:t>
            </a:r>
            <a:r>
              <a:rPr lang="ru-RU" dirty="0" err="1" smtClean="0"/>
              <a:t>типобезопасный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35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pic>
        <p:nvPicPr>
          <p:cNvPr id="5" name="Объект 4" descr="Файл:Signals.and.slots.start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07" y="2579349"/>
            <a:ext cx="5475351" cy="37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1607" y="1471353"/>
            <a:ext cx="5475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Одному сигналу может соответствовать много слотов.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36958" y="1471353"/>
            <a:ext cx="5475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Одному слоту может соответствовать много сигналов.</a:t>
            </a:r>
          </a:p>
          <a:p>
            <a:endParaRPr lang="ru-RU" dirty="0"/>
          </a:p>
        </p:txBody>
      </p:sp>
      <p:pic>
        <p:nvPicPr>
          <p:cNvPr id="7170" name="Picture 2" descr="Картинки по запросу телефонистка на станци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55" y="2565788"/>
            <a:ext cx="523806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21" y="1340769"/>
            <a:ext cx="10971372" cy="792088"/>
          </a:xfrm>
        </p:spPr>
        <p:txBody>
          <a:bodyPr/>
          <a:lstStyle/>
          <a:p>
            <a:pPr algn="ctr"/>
            <a:r>
              <a:rPr lang="ru-RU" dirty="0"/>
              <a:t>Можно соединять сигнал и сигнал!</a:t>
            </a:r>
          </a:p>
          <a:p>
            <a:endParaRPr lang="ru-RU" dirty="0"/>
          </a:p>
        </p:txBody>
      </p:sp>
      <p:pic>
        <p:nvPicPr>
          <p:cNvPr id="2050" name="Picture 2" descr="Ð Ð¡ÐµÐ²Ð°ÑÑÐ¾Ð¿Ð¾Ð»Ðµ Ð¿ÑÐµÐ´Ð¼ÐµÑÐ¾Ð¼ ÐÐÐ­  Ð²ÑÐµ ÑÐ°ÑÐµ Ð²ÑÐ±Ð¸ÑÐ°ÑÑ ÑÐ¸Ð·Ð¸Ðº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204864"/>
            <a:ext cx="6096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Недостатки, связанные с применением механизма «сигнал-слот»:</a:t>
            </a:r>
          </a:p>
          <a:p>
            <a:r>
              <a:rPr lang="ru-RU" dirty="0"/>
              <a:t>Сигналы и слоты не являются частью языка С++, поэтому требуется запуск </a:t>
            </a:r>
            <a:r>
              <a:rPr lang="en-US" dirty="0" smtClean="0"/>
              <a:t>MOC</a:t>
            </a:r>
            <a:r>
              <a:rPr lang="ru-RU" dirty="0" smtClean="0"/>
              <a:t> </a:t>
            </a:r>
            <a:r>
              <a:rPr lang="ru-RU" dirty="0"/>
              <a:t>перед компиляцией программы.</a:t>
            </a:r>
          </a:p>
          <a:p>
            <a:r>
              <a:rPr lang="ru-RU" dirty="0" smtClean="0"/>
              <a:t>Данный </a:t>
            </a:r>
            <a:r>
              <a:rPr lang="ru-RU" dirty="0"/>
              <a:t>механизм реализован в классе </a:t>
            </a:r>
            <a:r>
              <a:rPr lang="en-US" dirty="0" err="1"/>
              <a:t>QObject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использования сигналов и слотов, класс должен быть унаследован от </a:t>
            </a:r>
            <a:r>
              <a:rPr lang="en-US" dirty="0" err="1" smtClean="0"/>
              <a:t>Qobject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Класс – наследник </a:t>
            </a:r>
            <a:r>
              <a:rPr lang="en-US" dirty="0" err="1" smtClean="0"/>
              <a:t>QObject</a:t>
            </a:r>
            <a:r>
              <a:rPr lang="en-US" dirty="0" smtClean="0"/>
              <a:t> </a:t>
            </a:r>
            <a:r>
              <a:rPr lang="ru-RU" dirty="0" smtClean="0"/>
              <a:t>не может быть шаблонным.</a:t>
            </a:r>
            <a:endParaRPr lang="en-US" dirty="0" smtClean="0"/>
          </a:p>
          <a:p>
            <a:pPr lvl="1"/>
            <a:r>
              <a:rPr lang="ru-RU" dirty="0" smtClean="0"/>
              <a:t>В случае множественного наследования </a:t>
            </a:r>
            <a:r>
              <a:rPr lang="en-US" dirty="0" err="1" smtClean="0"/>
              <a:t>Qobject</a:t>
            </a:r>
            <a:r>
              <a:rPr lang="en-US" dirty="0" smtClean="0"/>
              <a:t> </a:t>
            </a:r>
            <a:r>
              <a:rPr lang="ru-RU" dirty="0" smtClean="0"/>
              <a:t>должен быть первым.</a:t>
            </a:r>
            <a:endParaRPr lang="ru-RU" dirty="0"/>
          </a:p>
          <a:p>
            <a:r>
              <a:rPr lang="ru-RU" dirty="0" smtClean="0"/>
              <a:t>Для реализации механизма </a:t>
            </a:r>
            <a:r>
              <a:rPr lang="en-US" dirty="0" smtClean="0"/>
              <a:t>MOC </a:t>
            </a:r>
            <a:r>
              <a:rPr lang="ru-RU" dirty="0" smtClean="0"/>
              <a:t>требует записи макроса </a:t>
            </a:r>
            <a:r>
              <a:rPr lang="en-US" dirty="0" smtClean="0"/>
              <a:t>Q_OBJECT </a:t>
            </a:r>
            <a:r>
              <a:rPr lang="ru-RU" dirty="0" smtClean="0"/>
              <a:t>сразу при объявлении класса.</a:t>
            </a:r>
          </a:p>
          <a:p>
            <a:pPr lvl="1"/>
            <a:r>
              <a:rPr lang="ru-RU" dirty="0" smtClean="0"/>
              <a:t>Нельзя использовать макрос </a:t>
            </a:r>
            <a:r>
              <a:rPr lang="en-US" dirty="0" smtClean="0"/>
              <a:t>Q_OBJECT </a:t>
            </a:r>
            <a:r>
              <a:rPr lang="ru-RU" dirty="0" smtClean="0"/>
              <a:t>с шаблонными классами.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3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en-US" dirty="0"/>
              <a:t>Qt. </a:t>
            </a:r>
            <a:r>
              <a:rPr lang="ru-RU" dirty="0"/>
              <a:t>Механизм «сигнал-слот».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Недостатки, связанные с применением механизма «сигнал-слот»:</a:t>
            </a:r>
          </a:p>
          <a:p>
            <a:r>
              <a:rPr lang="ru-RU" dirty="0" smtClean="0"/>
              <a:t>Сигналы и слоты медленнее чем механизм </a:t>
            </a:r>
            <a:r>
              <a:rPr lang="en-US" dirty="0" smtClean="0"/>
              <a:t>callback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/>
              <a:t>;</a:t>
            </a:r>
            <a:endParaRPr lang="en-US" dirty="0" smtClean="0"/>
          </a:p>
          <a:p>
            <a:r>
              <a:rPr lang="ru-RU" dirty="0" smtClean="0"/>
              <a:t>При некоторых способах формирования сигналов и слотов в процессе компиляции не производится никаких проверок: имеется ли сигнал или слот в соответствующих классах или нет; совместимы ли сигнал и слот друг с другом и могут ли они быть соединены вместе. (хотя в </a:t>
            </a:r>
            <a:r>
              <a:rPr lang="en-US" dirty="0" smtClean="0"/>
              <a:t>Qt5 </a:t>
            </a:r>
            <a:r>
              <a:rPr lang="ru-RU" dirty="0" smtClean="0"/>
              <a:t>реализован новый механизм, который частично устраняет этот недостаток).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5320</TotalTime>
  <Words>1428</Words>
  <Application>Microsoft Office PowerPoint</Application>
  <PresentationFormat>Произвольный</PresentationFormat>
  <Paragraphs>185</Paragraphs>
  <Slides>30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Ясность</vt:lpstr>
      <vt:lpstr>Семинар 3</vt:lpstr>
      <vt:lpstr>Сигналы и слоты. Введение.</vt:lpstr>
      <vt:lpstr>Особенности Qt. Механизм «сигнал-слот».</vt:lpstr>
      <vt:lpstr>Особенности Qt. Механизм «сигнал-слот».</vt:lpstr>
      <vt:lpstr>Особенности Qt. Механизм «сигнал-слот».</vt:lpstr>
      <vt:lpstr>Особенности Qt. Механизм «сигнал-слот».</vt:lpstr>
      <vt:lpstr>Особенности Qt. Механизм «сигнал-слот».</vt:lpstr>
      <vt:lpstr>Особенности Qt. Механизм «сигнал-слот».</vt:lpstr>
      <vt:lpstr>Особенности Qt. Механизм «сигнал-слот».</vt:lpstr>
      <vt:lpstr>Сигналы и слоты. Что такое сигнал?</vt:lpstr>
      <vt:lpstr>Сигналы и слоты. Что такое сигнал?</vt:lpstr>
      <vt:lpstr>Сигналы и слоты. Как выслать сигнал?</vt:lpstr>
      <vt:lpstr>Сигналы и слоты. Что такое слот?</vt:lpstr>
      <vt:lpstr>Сигналы и слоты. Что такое слот?</vt:lpstr>
      <vt:lpstr>Сигналы и слоты. Как соединить сигнал и слот?</vt:lpstr>
      <vt:lpstr>Сигналы и слоты. Как соединить сигнал и слот?</vt:lpstr>
      <vt:lpstr>Сигналы и слоты. Как соединить сигнал и слот?</vt:lpstr>
      <vt:lpstr>Практическая часть 1.</vt:lpstr>
      <vt:lpstr>Сигналы и слоты. Как соединить сигнал и слот?</vt:lpstr>
      <vt:lpstr>Сигналы и слоты. Как соединить сигнал и слот?</vt:lpstr>
      <vt:lpstr>Сигналы и слоты. Как соединить сигнал и слот?</vt:lpstr>
      <vt:lpstr>Сигналы и слоты. Как соединить сигнал и слот?</vt:lpstr>
      <vt:lpstr>Сигналы и слоты. Соединение с лямбдами.</vt:lpstr>
      <vt:lpstr>Сигналы и слоты. Соединение с лямбдами.</vt:lpstr>
      <vt:lpstr>Сигналы и слоты. Соединение с лямбдами.</vt:lpstr>
      <vt:lpstr>Сигналы и слоты. Автоматическое соединение.</vt:lpstr>
      <vt:lpstr>Практическая часть 2.</vt:lpstr>
      <vt:lpstr>Задание 1</vt:lpstr>
      <vt:lpstr>Задание 2</vt:lpstr>
      <vt:lpstr>Задание 3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kate</dc:creator>
  <cp:lastModifiedBy>kate</cp:lastModifiedBy>
  <cp:revision>102</cp:revision>
  <dcterms:created xsi:type="dcterms:W3CDTF">2017-03-11T14:16:27Z</dcterms:created>
  <dcterms:modified xsi:type="dcterms:W3CDTF">2019-09-25T12:39:01Z</dcterms:modified>
</cp:coreProperties>
</file>