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2"/>
  </p:notesMasterIdLst>
  <p:sldIdLst>
    <p:sldId id="256" r:id="rId2"/>
    <p:sldId id="262" r:id="rId3"/>
    <p:sldId id="264" r:id="rId4"/>
    <p:sldId id="266" r:id="rId5"/>
    <p:sldId id="263" r:id="rId6"/>
    <p:sldId id="331" r:id="rId7"/>
    <p:sldId id="265" r:id="rId8"/>
    <p:sldId id="332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6" r:id="rId17"/>
    <p:sldId id="333" r:id="rId18"/>
    <p:sldId id="277" r:id="rId19"/>
    <p:sldId id="278" r:id="rId20"/>
    <p:sldId id="281" r:id="rId21"/>
    <p:sldId id="279" r:id="rId22"/>
    <p:sldId id="282" r:id="rId23"/>
    <p:sldId id="283" r:id="rId24"/>
    <p:sldId id="334" r:id="rId25"/>
    <p:sldId id="335" r:id="rId26"/>
    <p:sldId id="336" r:id="rId27"/>
    <p:sldId id="280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3" r:id="rId36"/>
    <p:sldId id="291" r:id="rId37"/>
    <p:sldId id="292" r:id="rId38"/>
    <p:sldId id="294" r:id="rId39"/>
    <p:sldId id="295" r:id="rId40"/>
    <p:sldId id="296" r:id="rId41"/>
    <p:sldId id="298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28" r:id="rId50"/>
    <p:sldId id="329" r:id="rId51"/>
  </p:sldIdLst>
  <p:sldSz cx="12190413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90" autoAdjust="0"/>
  </p:normalViewPr>
  <p:slideViewPr>
    <p:cSldViewPr>
      <p:cViewPr varScale="1">
        <p:scale>
          <a:sx n="61" d="100"/>
          <a:sy n="61" d="100"/>
        </p:scale>
        <p:origin x="-1493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Lbls>
            <c:dLbl>
              <c:idx val="0"/>
              <c:layout>
                <c:manualLayout>
                  <c:x val="-0.15299495146534106"/>
                  <c:y val="0.12781660104986878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2000" smtClean="0"/>
                      <a:t>QPaintEngine</a:t>
                    </a:r>
                    <a:endParaRPr 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18153829161100962"/>
                  <c:y val="0.12846784776902886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 b="1"/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Лист1!$A$2:$A$4</c:f>
              <c:strCache>
                <c:ptCount val="3"/>
                <c:pt idx="0">
                  <c:v>QPainter</c:v>
                </c:pt>
                <c:pt idx="1">
                  <c:v>QPainEngine</c:v>
                </c:pt>
                <c:pt idx="2">
                  <c:v>QPaintDevice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33.299999999999997</c:v>
                </c:pt>
                <c:pt idx="1">
                  <c:v>33.299999999999997</c:v>
                </c:pt>
                <c:pt idx="2">
                  <c:v>33.299999999999997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 algn="just">
        <a:defRPr sz="1800"/>
      </a:pPr>
      <a:endParaRPr lang="ru-RU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2BB74D-79BE-4692-A055-4FC69F15E980}" type="doc">
      <dgm:prSet loTypeId="urn:microsoft.com/office/officeart/2008/layout/PictureAccentList" loCatId="list" qsTypeId="urn:microsoft.com/office/officeart/2005/8/quickstyle/simple1" qsCatId="simple" csTypeId="urn:microsoft.com/office/officeart/2005/8/colors/colorful5" csCatId="colorful" phldr="1"/>
      <dgm:spPr/>
    </dgm:pt>
    <dgm:pt modelId="{5FE55AE1-9AEA-433F-AA34-3936235EE0A2}">
      <dgm:prSet phldrT="[Текст]" custT="1"/>
      <dgm:spPr/>
      <dgm:t>
        <a:bodyPr/>
        <a:lstStyle/>
        <a:p>
          <a:r>
            <a:rPr lang="ru-RU" sz="2400" b="1" dirty="0" smtClean="0"/>
            <a:t>Шаг </a:t>
          </a:r>
          <a:r>
            <a:rPr lang="en-US" sz="2400" b="1" dirty="0" smtClean="0"/>
            <a:t>1. </a:t>
          </a:r>
          <a:r>
            <a:rPr lang="ru-RU" sz="2400" b="1" dirty="0" smtClean="0"/>
            <a:t>Выбор «на чём» рисовать</a:t>
          </a:r>
          <a:endParaRPr lang="ru-RU" sz="2400" b="1" dirty="0"/>
        </a:p>
      </dgm:t>
    </dgm:pt>
    <dgm:pt modelId="{A89A1D3F-6B69-4C28-9EF1-850179CB3271}" type="parTrans" cxnId="{E0EEA83D-E3D9-453C-A6EE-5A9D28841419}">
      <dgm:prSet/>
      <dgm:spPr/>
      <dgm:t>
        <a:bodyPr/>
        <a:lstStyle/>
        <a:p>
          <a:endParaRPr lang="ru-RU" b="1"/>
        </a:p>
      </dgm:t>
    </dgm:pt>
    <dgm:pt modelId="{BAE49569-CE83-426C-A335-22EDF7589DEB}" type="sibTrans" cxnId="{E0EEA83D-E3D9-453C-A6EE-5A9D28841419}">
      <dgm:prSet/>
      <dgm:spPr/>
      <dgm:t>
        <a:bodyPr/>
        <a:lstStyle/>
        <a:p>
          <a:endParaRPr lang="ru-RU" b="1"/>
        </a:p>
      </dgm:t>
    </dgm:pt>
    <dgm:pt modelId="{99A9412A-A663-46E2-97A5-AA7F46A13640}">
      <dgm:prSet phldrT="[Текст]" custT="1"/>
      <dgm:spPr/>
      <dgm:t>
        <a:bodyPr/>
        <a:lstStyle/>
        <a:p>
          <a:r>
            <a:rPr lang="ru-RU" sz="2400" b="1" dirty="0" smtClean="0"/>
            <a:t>Шаг </a:t>
          </a:r>
          <a:r>
            <a:rPr lang="en-US" sz="2400" b="1" dirty="0" smtClean="0"/>
            <a:t>2. </a:t>
          </a:r>
          <a:r>
            <a:rPr lang="ru-RU" sz="2400" b="1" dirty="0" smtClean="0"/>
            <a:t>Выбор «чем» рисовать</a:t>
          </a:r>
          <a:endParaRPr lang="ru-RU" sz="2400" b="1" dirty="0"/>
        </a:p>
      </dgm:t>
    </dgm:pt>
    <dgm:pt modelId="{8C0E9BA3-1EDC-455F-BFCC-D3A4AF9E1A05}" type="parTrans" cxnId="{AB3A20F6-CD2F-400A-A9EC-9074ABE36BFF}">
      <dgm:prSet/>
      <dgm:spPr/>
      <dgm:t>
        <a:bodyPr/>
        <a:lstStyle/>
        <a:p>
          <a:endParaRPr lang="ru-RU" b="1"/>
        </a:p>
      </dgm:t>
    </dgm:pt>
    <dgm:pt modelId="{CBB983F2-5EF8-4FB3-85B9-10DD8521C090}" type="sibTrans" cxnId="{AB3A20F6-CD2F-400A-A9EC-9074ABE36BFF}">
      <dgm:prSet/>
      <dgm:spPr/>
      <dgm:t>
        <a:bodyPr/>
        <a:lstStyle/>
        <a:p>
          <a:endParaRPr lang="ru-RU" b="1"/>
        </a:p>
      </dgm:t>
    </dgm:pt>
    <dgm:pt modelId="{17013194-C925-4F64-93F3-268781A96C2E}">
      <dgm:prSet phldrT="[Текст]" custT="1"/>
      <dgm:spPr/>
      <dgm:t>
        <a:bodyPr/>
        <a:lstStyle/>
        <a:p>
          <a:r>
            <a:rPr lang="ru-RU" sz="2400" b="1" dirty="0" smtClean="0"/>
            <a:t>Шаг </a:t>
          </a:r>
          <a:r>
            <a:rPr lang="en-US" sz="2400" b="1" dirty="0" smtClean="0"/>
            <a:t>3. </a:t>
          </a:r>
          <a:r>
            <a:rPr lang="ru-RU" sz="2400" b="1" dirty="0" smtClean="0"/>
            <a:t>Рисование</a:t>
          </a:r>
          <a:endParaRPr lang="ru-RU" sz="2400" b="1" dirty="0"/>
        </a:p>
      </dgm:t>
    </dgm:pt>
    <dgm:pt modelId="{3C3B55EE-E895-4CD4-973C-9BCAB6A480EF}" type="parTrans" cxnId="{729C296D-DEF3-4209-9860-CEB2C9E403BD}">
      <dgm:prSet/>
      <dgm:spPr/>
      <dgm:t>
        <a:bodyPr/>
        <a:lstStyle/>
        <a:p>
          <a:endParaRPr lang="ru-RU" b="1"/>
        </a:p>
      </dgm:t>
    </dgm:pt>
    <dgm:pt modelId="{84E1446E-0076-4E2E-BFFE-4700F3793C29}" type="sibTrans" cxnId="{729C296D-DEF3-4209-9860-CEB2C9E403BD}">
      <dgm:prSet/>
      <dgm:spPr/>
      <dgm:t>
        <a:bodyPr/>
        <a:lstStyle/>
        <a:p>
          <a:endParaRPr lang="ru-RU" b="1"/>
        </a:p>
      </dgm:t>
    </dgm:pt>
    <dgm:pt modelId="{D70771FB-D3AC-4994-B3AB-7A8BF90D4BBA}">
      <dgm:prSet phldrT="[Текст]" custT="1"/>
      <dgm:spPr/>
      <dgm:t>
        <a:bodyPr/>
        <a:lstStyle/>
        <a:p>
          <a:r>
            <a:rPr lang="ru-RU" sz="2400" b="1" dirty="0" smtClean="0"/>
            <a:t>Шаг </a:t>
          </a:r>
          <a:r>
            <a:rPr lang="en-US" sz="2400" b="1" dirty="0" smtClean="0"/>
            <a:t>4. end() – </a:t>
          </a:r>
          <a:r>
            <a:rPr lang="ru-RU" sz="2400" b="1" dirty="0" smtClean="0"/>
            <a:t>освобождение контекста рисования</a:t>
          </a:r>
          <a:endParaRPr lang="ru-RU" sz="2400" b="1" dirty="0"/>
        </a:p>
      </dgm:t>
    </dgm:pt>
    <dgm:pt modelId="{988C5284-8BFC-4CD0-BDAC-3D59CAE47761}" type="parTrans" cxnId="{4D318C56-F0BD-4F68-9D40-85731174C03D}">
      <dgm:prSet/>
      <dgm:spPr/>
      <dgm:t>
        <a:bodyPr/>
        <a:lstStyle/>
        <a:p>
          <a:endParaRPr lang="ru-RU" b="1"/>
        </a:p>
      </dgm:t>
    </dgm:pt>
    <dgm:pt modelId="{44571218-1A9F-4555-AF60-4871B02D831E}" type="sibTrans" cxnId="{4D318C56-F0BD-4F68-9D40-85731174C03D}">
      <dgm:prSet/>
      <dgm:spPr/>
      <dgm:t>
        <a:bodyPr/>
        <a:lstStyle/>
        <a:p>
          <a:endParaRPr lang="ru-RU" b="1"/>
        </a:p>
      </dgm:t>
    </dgm:pt>
    <dgm:pt modelId="{20A134D3-64D3-4B27-871D-92D0806E66B5}">
      <dgm:prSet phldrT="[Текст]" custT="1"/>
      <dgm:spPr/>
      <dgm:t>
        <a:bodyPr/>
        <a:lstStyle/>
        <a:p>
          <a:r>
            <a:rPr lang="en-US" sz="3400" b="1" dirty="0" smtClean="0"/>
            <a:t>void </a:t>
          </a:r>
          <a:r>
            <a:rPr lang="en-US" sz="3400" b="1" dirty="0" err="1" smtClean="0"/>
            <a:t>QPainter</a:t>
          </a:r>
          <a:r>
            <a:rPr lang="en-US" sz="3400" b="1" dirty="0" smtClean="0"/>
            <a:t>::</a:t>
          </a:r>
          <a:r>
            <a:rPr lang="en-US" sz="3400" b="1" dirty="0" err="1" smtClean="0"/>
            <a:t>paintEvent</a:t>
          </a:r>
          <a:r>
            <a:rPr lang="en-US" sz="3400" b="1" dirty="0" smtClean="0"/>
            <a:t>()</a:t>
          </a:r>
          <a:endParaRPr lang="ru-RU" sz="3400" b="1" dirty="0"/>
        </a:p>
      </dgm:t>
    </dgm:pt>
    <dgm:pt modelId="{D80CBE40-2F7B-46F9-AFF9-0ADFD4B7068E}" type="parTrans" cxnId="{301BFD70-9A3C-4875-A39A-EB762D4F9CCD}">
      <dgm:prSet/>
      <dgm:spPr/>
      <dgm:t>
        <a:bodyPr/>
        <a:lstStyle/>
        <a:p>
          <a:endParaRPr lang="ru-RU"/>
        </a:p>
      </dgm:t>
    </dgm:pt>
    <dgm:pt modelId="{7830B6EF-7792-40B8-AB72-5E0974A9CF78}" type="sibTrans" cxnId="{301BFD70-9A3C-4875-A39A-EB762D4F9CCD}">
      <dgm:prSet/>
      <dgm:spPr/>
      <dgm:t>
        <a:bodyPr/>
        <a:lstStyle/>
        <a:p>
          <a:endParaRPr lang="ru-RU"/>
        </a:p>
      </dgm:t>
    </dgm:pt>
    <dgm:pt modelId="{0B80CDD1-9625-4EC3-BD2E-1183E4A8F018}" type="pres">
      <dgm:prSet presAssocID="{9F2BB74D-79BE-4692-A055-4FC69F15E980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AA77C43F-D19C-42DE-83C9-3CCBB0E31249}" type="pres">
      <dgm:prSet presAssocID="{20A134D3-64D3-4B27-871D-92D0806E66B5}" presName="root" presStyleCnt="0">
        <dgm:presLayoutVars>
          <dgm:chMax/>
          <dgm:chPref val="4"/>
        </dgm:presLayoutVars>
      </dgm:prSet>
      <dgm:spPr/>
    </dgm:pt>
    <dgm:pt modelId="{F0CDE5C9-D5FA-4436-9B32-A297E1294B17}" type="pres">
      <dgm:prSet presAssocID="{20A134D3-64D3-4B27-871D-92D0806E66B5}" presName="rootComposite" presStyleCnt="0">
        <dgm:presLayoutVars/>
      </dgm:prSet>
      <dgm:spPr/>
    </dgm:pt>
    <dgm:pt modelId="{6FF8FA6E-38AE-43D4-A0B7-038680C291DD}" type="pres">
      <dgm:prSet presAssocID="{20A134D3-64D3-4B27-871D-92D0806E66B5}" presName="rootText" presStyleLbl="node0" presStyleIdx="0" presStyleCnt="1" custScaleX="121398">
        <dgm:presLayoutVars>
          <dgm:chMax/>
          <dgm:chPref val="4"/>
        </dgm:presLayoutVars>
      </dgm:prSet>
      <dgm:spPr/>
      <dgm:t>
        <a:bodyPr/>
        <a:lstStyle/>
        <a:p>
          <a:endParaRPr lang="ru-RU"/>
        </a:p>
      </dgm:t>
    </dgm:pt>
    <dgm:pt modelId="{BCB9F0E3-395A-486E-A583-DFF86B79789D}" type="pres">
      <dgm:prSet presAssocID="{20A134D3-64D3-4B27-871D-92D0806E66B5}" presName="childShape" presStyleCnt="0">
        <dgm:presLayoutVars>
          <dgm:chMax val="0"/>
          <dgm:chPref val="0"/>
        </dgm:presLayoutVars>
      </dgm:prSet>
      <dgm:spPr/>
    </dgm:pt>
    <dgm:pt modelId="{9ACE37BB-BFE6-4E10-A9EB-6FC9FA7DF208}" type="pres">
      <dgm:prSet presAssocID="{5FE55AE1-9AEA-433F-AA34-3936235EE0A2}" presName="childComposite" presStyleCnt="0">
        <dgm:presLayoutVars>
          <dgm:chMax val="0"/>
          <dgm:chPref val="0"/>
        </dgm:presLayoutVars>
      </dgm:prSet>
      <dgm:spPr/>
    </dgm:pt>
    <dgm:pt modelId="{107C2253-F682-481C-82B1-2DC3DA116DFC}" type="pres">
      <dgm:prSet presAssocID="{5FE55AE1-9AEA-433F-AA34-3936235EE0A2}" presName="Image" presStyleLbl="node1" presStyleIdx="0" presStyleCnt="4" custLinFactNeighborX="-39000" custLinFactNeighborY="-191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5AD052B9-63A3-420F-9BB2-6E350900381C}" type="pres">
      <dgm:prSet presAssocID="{5FE55AE1-9AEA-433F-AA34-3936235EE0A2}" presName="childText" presStyleLbl="lnNode1" presStyleIdx="0" presStyleCnt="4" custScaleX="1106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D1574C-34D4-40B6-A600-5DBC061EAC05}" type="pres">
      <dgm:prSet presAssocID="{99A9412A-A663-46E2-97A5-AA7F46A13640}" presName="childComposite" presStyleCnt="0">
        <dgm:presLayoutVars>
          <dgm:chMax val="0"/>
          <dgm:chPref val="0"/>
        </dgm:presLayoutVars>
      </dgm:prSet>
      <dgm:spPr/>
    </dgm:pt>
    <dgm:pt modelId="{C44B7567-FCD0-404A-81EF-F7E57B26C6DE}" type="pres">
      <dgm:prSet presAssocID="{99A9412A-A663-46E2-97A5-AA7F46A13640}" presName="Image" presStyleLbl="node1" presStyleIdx="1" presStyleCnt="4" custLinFactNeighborX="-40646" custLinFactNeighborY="230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C802F2B9-C862-4BDC-80D1-39718080E3DC}" type="pres">
      <dgm:prSet presAssocID="{99A9412A-A663-46E2-97A5-AA7F46A13640}" presName="childText" presStyleLbl="lnNode1" presStyleIdx="1" presStyleCnt="4" custScaleX="109634" custLinFactNeighborX="-212" custLinFactNeighborY="23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13941A-87C8-4E20-B8E1-E8BA35610A57}" type="pres">
      <dgm:prSet presAssocID="{17013194-C925-4F64-93F3-268781A96C2E}" presName="childComposite" presStyleCnt="0">
        <dgm:presLayoutVars>
          <dgm:chMax val="0"/>
          <dgm:chPref val="0"/>
        </dgm:presLayoutVars>
      </dgm:prSet>
      <dgm:spPr/>
    </dgm:pt>
    <dgm:pt modelId="{32831765-3461-4742-8235-BAC7F6A43A4E}" type="pres">
      <dgm:prSet presAssocID="{17013194-C925-4F64-93F3-268781A96C2E}" presName="Image" presStyleLbl="node1" presStyleIdx="2" presStyleCnt="4" custLinFactNeighborX="-30163" custLinFactNeighborY="-2422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B0925CE8-361F-492B-8F54-84117FEAD2EC}" type="pres">
      <dgm:prSet presAssocID="{17013194-C925-4F64-93F3-268781A96C2E}" presName="childText" presStyleLbl="lnNode1" presStyleIdx="2" presStyleCnt="4" custScaleX="1104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899C13-7C49-4B6A-B1C2-743304B1B283}" type="pres">
      <dgm:prSet presAssocID="{D70771FB-D3AC-4994-B3AB-7A8BF90D4BBA}" presName="childComposite" presStyleCnt="0">
        <dgm:presLayoutVars>
          <dgm:chMax val="0"/>
          <dgm:chPref val="0"/>
        </dgm:presLayoutVars>
      </dgm:prSet>
      <dgm:spPr/>
    </dgm:pt>
    <dgm:pt modelId="{1B161AC6-1F53-4835-9F5F-93F09FB5F02D}" type="pres">
      <dgm:prSet presAssocID="{D70771FB-D3AC-4994-B3AB-7A8BF90D4BBA}" presName="Image" presStyleLbl="node1" presStyleIdx="3" presStyleCnt="4" custLinFactNeighborX="-29230" custLinFactNeighborY="179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3C376F44-3C50-41EC-B95F-E60F955B43DD}" type="pres">
      <dgm:prSet presAssocID="{D70771FB-D3AC-4994-B3AB-7A8BF90D4BBA}" presName="childText" presStyleLbl="lnNode1" presStyleIdx="3" presStyleCnt="4" custScaleX="1094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0EEA83D-E3D9-453C-A6EE-5A9D28841419}" srcId="{20A134D3-64D3-4B27-871D-92D0806E66B5}" destId="{5FE55AE1-9AEA-433F-AA34-3936235EE0A2}" srcOrd="0" destOrd="0" parTransId="{A89A1D3F-6B69-4C28-9EF1-850179CB3271}" sibTransId="{BAE49569-CE83-426C-A335-22EDF7589DEB}"/>
    <dgm:cxn modelId="{A0678C22-3F6E-43EC-9577-2944BE63C997}" type="presOf" srcId="{5FE55AE1-9AEA-433F-AA34-3936235EE0A2}" destId="{5AD052B9-63A3-420F-9BB2-6E350900381C}" srcOrd="0" destOrd="0" presId="urn:microsoft.com/office/officeart/2008/layout/PictureAccentList"/>
    <dgm:cxn modelId="{68F4875E-DBB9-4C87-AE94-768DDF418BCB}" type="presOf" srcId="{99A9412A-A663-46E2-97A5-AA7F46A13640}" destId="{C802F2B9-C862-4BDC-80D1-39718080E3DC}" srcOrd="0" destOrd="0" presId="urn:microsoft.com/office/officeart/2008/layout/PictureAccentList"/>
    <dgm:cxn modelId="{4B1B3993-7B8F-40D5-9BB3-45D58925D267}" type="presOf" srcId="{20A134D3-64D3-4B27-871D-92D0806E66B5}" destId="{6FF8FA6E-38AE-43D4-A0B7-038680C291DD}" srcOrd="0" destOrd="0" presId="urn:microsoft.com/office/officeart/2008/layout/PictureAccentList"/>
    <dgm:cxn modelId="{301BFD70-9A3C-4875-A39A-EB762D4F9CCD}" srcId="{9F2BB74D-79BE-4692-A055-4FC69F15E980}" destId="{20A134D3-64D3-4B27-871D-92D0806E66B5}" srcOrd="0" destOrd="0" parTransId="{D80CBE40-2F7B-46F9-AFF9-0ADFD4B7068E}" sibTransId="{7830B6EF-7792-40B8-AB72-5E0974A9CF78}"/>
    <dgm:cxn modelId="{7F4B8597-9562-4C5D-BA9D-88D52F45E115}" type="presOf" srcId="{D70771FB-D3AC-4994-B3AB-7A8BF90D4BBA}" destId="{3C376F44-3C50-41EC-B95F-E60F955B43DD}" srcOrd="0" destOrd="0" presId="urn:microsoft.com/office/officeart/2008/layout/PictureAccentList"/>
    <dgm:cxn modelId="{4D318C56-F0BD-4F68-9D40-85731174C03D}" srcId="{20A134D3-64D3-4B27-871D-92D0806E66B5}" destId="{D70771FB-D3AC-4994-B3AB-7A8BF90D4BBA}" srcOrd="3" destOrd="0" parTransId="{988C5284-8BFC-4CD0-BDAC-3D59CAE47761}" sibTransId="{44571218-1A9F-4555-AF60-4871B02D831E}"/>
    <dgm:cxn modelId="{D32AA1C4-C140-47B3-9DA3-9D08B4CAAE62}" type="presOf" srcId="{17013194-C925-4F64-93F3-268781A96C2E}" destId="{B0925CE8-361F-492B-8F54-84117FEAD2EC}" srcOrd="0" destOrd="0" presId="urn:microsoft.com/office/officeart/2008/layout/PictureAccentList"/>
    <dgm:cxn modelId="{AB3A20F6-CD2F-400A-A9EC-9074ABE36BFF}" srcId="{20A134D3-64D3-4B27-871D-92D0806E66B5}" destId="{99A9412A-A663-46E2-97A5-AA7F46A13640}" srcOrd="1" destOrd="0" parTransId="{8C0E9BA3-1EDC-455F-BFCC-D3A4AF9E1A05}" sibTransId="{CBB983F2-5EF8-4FB3-85B9-10DD8521C090}"/>
    <dgm:cxn modelId="{D9FAEE2D-687C-4A93-9B1E-9AB9B03F225F}" type="presOf" srcId="{9F2BB74D-79BE-4692-A055-4FC69F15E980}" destId="{0B80CDD1-9625-4EC3-BD2E-1183E4A8F018}" srcOrd="0" destOrd="0" presId="urn:microsoft.com/office/officeart/2008/layout/PictureAccentList"/>
    <dgm:cxn modelId="{729C296D-DEF3-4209-9860-CEB2C9E403BD}" srcId="{20A134D3-64D3-4B27-871D-92D0806E66B5}" destId="{17013194-C925-4F64-93F3-268781A96C2E}" srcOrd="2" destOrd="0" parTransId="{3C3B55EE-E895-4CD4-973C-9BCAB6A480EF}" sibTransId="{84E1446E-0076-4E2E-BFFE-4700F3793C29}"/>
    <dgm:cxn modelId="{EA9A5A25-090F-468F-BCD8-37450DB9C83E}" type="presParOf" srcId="{0B80CDD1-9625-4EC3-BD2E-1183E4A8F018}" destId="{AA77C43F-D19C-42DE-83C9-3CCBB0E31249}" srcOrd="0" destOrd="0" presId="urn:microsoft.com/office/officeart/2008/layout/PictureAccentList"/>
    <dgm:cxn modelId="{BB34C509-09C6-4566-883E-99AD1DF65B1B}" type="presParOf" srcId="{AA77C43F-D19C-42DE-83C9-3CCBB0E31249}" destId="{F0CDE5C9-D5FA-4436-9B32-A297E1294B17}" srcOrd="0" destOrd="0" presId="urn:microsoft.com/office/officeart/2008/layout/PictureAccentList"/>
    <dgm:cxn modelId="{55399EC6-4D46-4F65-8AEC-55040BEBD268}" type="presParOf" srcId="{F0CDE5C9-D5FA-4436-9B32-A297E1294B17}" destId="{6FF8FA6E-38AE-43D4-A0B7-038680C291DD}" srcOrd="0" destOrd="0" presId="urn:microsoft.com/office/officeart/2008/layout/PictureAccentList"/>
    <dgm:cxn modelId="{8D2E1BDC-A0AA-4000-8328-936E9F5C8436}" type="presParOf" srcId="{AA77C43F-D19C-42DE-83C9-3CCBB0E31249}" destId="{BCB9F0E3-395A-486E-A583-DFF86B79789D}" srcOrd="1" destOrd="0" presId="urn:microsoft.com/office/officeart/2008/layout/PictureAccentList"/>
    <dgm:cxn modelId="{D60A753F-4179-45C0-BBE6-93877F7D4F67}" type="presParOf" srcId="{BCB9F0E3-395A-486E-A583-DFF86B79789D}" destId="{9ACE37BB-BFE6-4E10-A9EB-6FC9FA7DF208}" srcOrd="0" destOrd="0" presId="urn:microsoft.com/office/officeart/2008/layout/PictureAccentList"/>
    <dgm:cxn modelId="{A83A8AA5-1B28-4653-852C-015988F9C8F8}" type="presParOf" srcId="{9ACE37BB-BFE6-4E10-A9EB-6FC9FA7DF208}" destId="{107C2253-F682-481C-82B1-2DC3DA116DFC}" srcOrd="0" destOrd="0" presId="urn:microsoft.com/office/officeart/2008/layout/PictureAccentList"/>
    <dgm:cxn modelId="{4ECC81FC-EE85-46AD-ABB7-613463892C47}" type="presParOf" srcId="{9ACE37BB-BFE6-4E10-A9EB-6FC9FA7DF208}" destId="{5AD052B9-63A3-420F-9BB2-6E350900381C}" srcOrd="1" destOrd="0" presId="urn:microsoft.com/office/officeart/2008/layout/PictureAccentList"/>
    <dgm:cxn modelId="{75C302F1-2D9E-4CAC-AEA0-06895F22D2D7}" type="presParOf" srcId="{BCB9F0E3-395A-486E-A583-DFF86B79789D}" destId="{AFD1574C-34D4-40B6-A600-5DBC061EAC05}" srcOrd="1" destOrd="0" presId="urn:microsoft.com/office/officeart/2008/layout/PictureAccentList"/>
    <dgm:cxn modelId="{11971FDF-0E68-4429-AB8A-D21BE38603A9}" type="presParOf" srcId="{AFD1574C-34D4-40B6-A600-5DBC061EAC05}" destId="{C44B7567-FCD0-404A-81EF-F7E57B26C6DE}" srcOrd="0" destOrd="0" presId="urn:microsoft.com/office/officeart/2008/layout/PictureAccentList"/>
    <dgm:cxn modelId="{FE3AADF7-4756-4187-B3F6-4366BDEABCC7}" type="presParOf" srcId="{AFD1574C-34D4-40B6-A600-5DBC061EAC05}" destId="{C802F2B9-C862-4BDC-80D1-39718080E3DC}" srcOrd="1" destOrd="0" presId="urn:microsoft.com/office/officeart/2008/layout/PictureAccentList"/>
    <dgm:cxn modelId="{6CD4A94C-5E3A-4714-BCF0-C026A0A49F93}" type="presParOf" srcId="{BCB9F0E3-395A-486E-A583-DFF86B79789D}" destId="{2913941A-87C8-4E20-B8E1-E8BA35610A57}" srcOrd="2" destOrd="0" presId="urn:microsoft.com/office/officeart/2008/layout/PictureAccentList"/>
    <dgm:cxn modelId="{C3A8550E-EF08-4550-B1C5-1CCD59A05523}" type="presParOf" srcId="{2913941A-87C8-4E20-B8E1-E8BA35610A57}" destId="{32831765-3461-4742-8235-BAC7F6A43A4E}" srcOrd="0" destOrd="0" presId="urn:microsoft.com/office/officeart/2008/layout/PictureAccentList"/>
    <dgm:cxn modelId="{5344CCB4-7D92-458B-84B1-76F7099AB911}" type="presParOf" srcId="{2913941A-87C8-4E20-B8E1-E8BA35610A57}" destId="{B0925CE8-361F-492B-8F54-84117FEAD2EC}" srcOrd="1" destOrd="0" presId="urn:microsoft.com/office/officeart/2008/layout/PictureAccentList"/>
    <dgm:cxn modelId="{945FAD1C-9052-49A3-8978-24B02ACD5E96}" type="presParOf" srcId="{BCB9F0E3-395A-486E-A583-DFF86B79789D}" destId="{28899C13-7C49-4B6A-B1C2-743304B1B283}" srcOrd="3" destOrd="0" presId="urn:microsoft.com/office/officeart/2008/layout/PictureAccentList"/>
    <dgm:cxn modelId="{D9D8ED7F-5889-4901-B50F-139B143E78AE}" type="presParOf" srcId="{28899C13-7C49-4B6A-B1C2-743304B1B283}" destId="{1B161AC6-1F53-4835-9F5F-93F09FB5F02D}" srcOrd="0" destOrd="0" presId="urn:microsoft.com/office/officeart/2008/layout/PictureAccentList"/>
    <dgm:cxn modelId="{3EFC14D4-E816-48BC-B7C5-4A26572F21E6}" type="presParOf" srcId="{28899C13-7C49-4B6A-B1C2-743304B1B283}" destId="{3C376F44-3C50-41EC-B95F-E60F955B43D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B915B6-CEA6-4359-B7AE-F5F7BAE5EE69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</dgm:pt>
    <dgm:pt modelId="{5E3FAEBA-A3B4-4A55-B4BB-1B547F5E40C1}">
      <dgm:prSet phldrT="[Текст]"/>
      <dgm:spPr/>
      <dgm:t>
        <a:bodyPr/>
        <a:lstStyle/>
        <a:p>
          <a:r>
            <a:rPr lang="ru-RU" dirty="0" smtClean="0"/>
            <a:t>Поворот </a:t>
          </a:r>
          <a:r>
            <a:rPr lang="en-US" dirty="0" err="1" smtClean="0"/>
            <a:t>QPainter</a:t>
          </a:r>
          <a:r>
            <a:rPr lang="en-US" dirty="0" smtClean="0"/>
            <a:t>::rotate()</a:t>
          </a:r>
          <a:endParaRPr lang="ru-RU" dirty="0"/>
        </a:p>
      </dgm:t>
    </dgm:pt>
    <dgm:pt modelId="{512C4555-8353-479F-BBCF-72960B6A1EEE}" type="parTrans" cxnId="{C644B7A8-AFB4-4CFD-9416-F1151D8EAB54}">
      <dgm:prSet/>
      <dgm:spPr/>
      <dgm:t>
        <a:bodyPr/>
        <a:lstStyle/>
        <a:p>
          <a:endParaRPr lang="ru-RU"/>
        </a:p>
      </dgm:t>
    </dgm:pt>
    <dgm:pt modelId="{6E6127B7-0AA6-49B0-996A-FBB42BBC6796}" type="sibTrans" cxnId="{C644B7A8-AFB4-4CFD-9416-F1151D8EAB54}">
      <dgm:prSet/>
      <dgm:spPr/>
      <dgm:t>
        <a:bodyPr/>
        <a:lstStyle/>
        <a:p>
          <a:endParaRPr lang="ru-RU"/>
        </a:p>
      </dgm:t>
    </dgm:pt>
    <dgm:pt modelId="{D7219335-7481-4063-8E51-8A054D1131C0}">
      <dgm:prSet phldrT="[Текст]"/>
      <dgm:spPr/>
      <dgm:t>
        <a:bodyPr/>
        <a:lstStyle/>
        <a:p>
          <a:r>
            <a:rPr lang="ru-RU" dirty="0" smtClean="0"/>
            <a:t>Масштабирование </a:t>
          </a:r>
          <a:r>
            <a:rPr lang="en-US" dirty="0" smtClean="0"/>
            <a:t>scale()</a:t>
          </a:r>
          <a:endParaRPr lang="ru-RU" dirty="0"/>
        </a:p>
      </dgm:t>
    </dgm:pt>
    <dgm:pt modelId="{BD09C200-0275-4A0F-AFF6-F05B6A46A116}" type="parTrans" cxnId="{A1D07D6A-6F2D-4435-8851-6F67F818AC0B}">
      <dgm:prSet/>
      <dgm:spPr/>
      <dgm:t>
        <a:bodyPr/>
        <a:lstStyle/>
        <a:p>
          <a:endParaRPr lang="ru-RU"/>
        </a:p>
      </dgm:t>
    </dgm:pt>
    <dgm:pt modelId="{EC6C0BAF-ED46-4FD9-A757-A68260E19FD1}" type="sibTrans" cxnId="{A1D07D6A-6F2D-4435-8851-6F67F818AC0B}">
      <dgm:prSet/>
      <dgm:spPr/>
      <dgm:t>
        <a:bodyPr/>
        <a:lstStyle/>
        <a:p>
          <a:endParaRPr lang="ru-RU"/>
        </a:p>
      </dgm:t>
    </dgm:pt>
    <dgm:pt modelId="{D4634F2C-81DE-4366-BAAE-A17ED08D418D}">
      <dgm:prSet phldrT="[Текст]"/>
      <dgm:spPr/>
      <dgm:t>
        <a:bodyPr/>
        <a:lstStyle/>
        <a:p>
          <a:r>
            <a:rPr lang="ru-RU" dirty="0" smtClean="0"/>
            <a:t>Скос </a:t>
          </a:r>
          <a:r>
            <a:rPr lang="en-US" dirty="0" smtClean="0"/>
            <a:t>shear()</a:t>
          </a:r>
          <a:endParaRPr lang="ru-RU" dirty="0"/>
        </a:p>
      </dgm:t>
    </dgm:pt>
    <dgm:pt modelId="{15177E7B-E3FC-4842-8491-9BAED607D4C7}" type="parTrans" cxnId="{B2F32C84-1093-4BA2-A2D4-40AD86D01F23}">
      <dgm:prSet/>
      <dgm:spPr/>
      <dgm:t>
        <a:bodyPr/>
        <a:lstStyle/>
        <a:p>
          <a:endParaRPr lang="ru-RU"/>
        </a:p>
      </dgm:t>
    </dgm:pt>
    <dgm:pt modelId="{44153E32-54BE-4B01-8F8C-B49EC0F75C4D}" type="sibTrans" cxnId="{B2F32C84-1093-4BA2-A2D4-40AD86D01F23}">
      <dgm:prSet/>
      <dgm:spPr/>
      <dgm:t>
        <a:bodyPr/>
        <a:lstStyle/>
        <a:p>
          <a:endParaRPr lang="ru-RU"/>
        </a:p>
      </dgm:t>
    </dgm:pt>
    <dgm:pt modelId="{F38EBFFA-ACFC-4F36-9EF5-5766270BD2FC}">
      <dgm:prSet phldrT="[Текст]"/>
      <dgm:spPr/>
      <dgm:t>
        <a:bodyPr/>
        <a:lstStyle/>
        <a:p>
          <a:r>
            <a:rPr lang="ru-RU" dirty="0" smtClean="0"/>
            <a:t>Смещение</a:t>
          </a:r>
          <a:r>
            <a:rPr lang="en-US" dirty="0" smtClean="0"/>
            <a:t> translate()</a:t>
          </a:r>
          <a:endParaRPr lang="ru-RU" dirty="0"/>
        </a:p>
      </dgm:t>
    </dgm:pt>
    <dgm:pt modelId="{739BB64F-18BA-4FA5-B6F6-68DE8643EA11}" type="sibTrans" cxnId="{212D39D4-F128-49DD-B5C0-24926D4F8F12}">
      <dgm:prSet/>
      <dgm:spPr/>
      <dgm:t>
        <a:bodyPr/>
        <a:lstStyle/>
        <a:p>
          <a:endParaRPr lang="ru-RU"/>
        </a:p>
      </dgm:t>
    </dgm:pt>
    <dgm:pt modelId="{6B9D1C55-5CA5-44DB-AFD4-69EB1D5BB15A}" type="parTrans" cxnId="{212D39D4-F128-49DD-B5C0-24926D4F8F12}">
      <dgm:prSet/>
      <dgm:spPr/>
      <dgm:t>
        <a:bodyPr/>
        <a:lstStyle/>
        <a:p>
          <a:endParaRPr lang="ru-RU"/>
        </a:p>
      </dgm:t>
    </dgm:pt>
    <dgm:pt modelId="{6CF8AC70-77FC-4674-884C-398D01E3A5F0}" type="pres">
      <dgm:prSet presAssocID="{61B915B6-CEA6-4359-B7AE-F5F7BAE5EE69}" presName="linearFlow" presStyleCnt="0">
        <dgm:presLayoutVars>
          <dgm:dir/>
          <dgm:resizeHandles val="exact"/>
        </dgm:presLayoutVars>
      </dgm:prSet>
      <dgm:spPr/>
    </dgm:pt>
    <dgm:pt modelId="{EB241F62-FBE4-4114-A934-6EB22051A794}" type="pres">
      <dgm:prSet presAssocID="{F38EBFFA-ACFC-4F36-9EF5-5766270BD2FC}" presName="composite" presStyleCnt="0"/>
      <dgm:spPr/>
    </dgm:pt>
    <dgm:pt modelId="{D43A5F09-65E2-4B29-97EC-627D23BBE660}" type="pres">
      <dgm:prSet presAssocID="{F38EBFFA-ACFC-4F36-9EF5-5766270BD2FC}" presName="imgShp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9F76F708-2082-4105-9144-B61BB8E14E36}" type="pres">
      <dgm:prSet presAssocID="{F38EBFFA-ACFC-4F36-9EF5-5766270BD2FC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AFDCE1-DD09-4F7A-A135-2FB9E98C2B5B}" type="pres">
      <dgm:prSet presAssocID="{739BB64F-18BA-4FA5-B6F6-68DE8643EA11}" presName="spacing" presStyleCnt="0"/>
      <dgm:spPr/>
    </dgm:pt>
    <dgm:pt modelId="{AF76BC1D-C60C-49BE-A870-E3B7AE28A76B}" type="pres">
      <dgm:prSet presAssocID="{5E3FAEBA-A3B4-4A55-B4BB-1B547F5E40C1}" presName="composite" presStyleCnt="0"/>
      <dgm:spPr/>
    </dgm:pt>
    <dgm:pt modelId="{77769047-6BF8-482E-9A64-A257C292F025}" type="pres">
      <dgm:prSet presAssocID="{5E3FAEBA-A3B4-4A55-B4BB-1B547F5E40C1}" presName="imgShp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713084DA-5544-4058-AE71-4429D803F1DF}" type="pres">
      <dgm:prSet presAssocID="{5E3FAEBA-A3B4-4A55-B4BB-1B547F5E40C1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518C62-93AB-4A8C-98E3-C1669B32DFDC}" type="pres">
      <dgm:prSet presAssocID="{6E6127B7-0AA6-49B0-996A-FBB42BBC6796}" presName="spacing" presStyleCnt="0"/>
      <dgm:spPr/>
    </dgm:pt>
    <dgm:pt modelId="{645C9ADF-BA0F-4A86-ABD3-75BCF0CF3C3B}" type="pres">
      <dgm:prSet presAssocID="{D7219335-7481-4063-8E51-8A054D1131C0}" presName="composite" presStyleCnt="0"/>
      <dgm:spPr/>
    </dgm:pt>
    <dgm:pt modelId="{F1A03663-AA17-4EE2-88EB-F76959B6003B}" type="pres">
      <dgm:prSet presAssocID="{D7219335-7481-4063-8E51-8A054D1131C0}" presName="imgShp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C57890DA-4A58-4E46-B8E7-5FB74D08A9A4}" type="pres">
      <dgm:prSet presAssocID="{D7219335-7481-4063-8E51-8A054D1131C0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904E134-EA7F-42FB-86C5-5BF2748A6F59}" type="pres">
      <dgm:prSet presAssocID="{EC6C0BAF-ED46-4FD9-A757-A68260E19FD1}" presName="spacing" presStyleCnt="0"/>
      <dgm:spPr/>
    </dgm:pt>
    <dgm:pt modelId="{CECEF423-38B2-4873-B902-7B4CFD6752A8}" type="pres">
      <dgm:prSet presAssocID="{D4634F2C-81DE-4366-BAAE-A17ED08D418D}" presName="composite" presStyleCnt="0"/>
      <dgm:spPr/>
    </dgm:pt>
    <dgm:pt modelId="{47513390-7E21-4753-B8A6-83FCE30E11EE}" type="pres">
      <dgm:prSet presAssocID="{D4634F2C-81DE-4366-BAAE-A17ED08D418D}" presName="imgShp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12A6A7EB-C640-4B7A-BB51-AA3004E43D7E}" type="pres">
      <dgm:prSet presAssocID="{D4634F2C-81DE-4366-BAAE-A17ED08D418D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1D07D6A-6F2D-4435-8851-6F67F818AC0B}" srcId="{61B915B6-CEA6-4359-B7AE-F5F7BAE5EE69}" destId="{D7219335-7481-4063-8E51-8A054D1131C0}" srcOrd="2" destOrd="0" parTransId="{BD09C200-0275-4A0F-AFF6-F05B6A46A116}" sibTransId="{EC6C0BAF-ED46-4FD9-A757-A68260E19FD1}"/>
    <dgm:cxn modelId="{57A62F5D-12A4-4EDC-B7F7-0C33F8FC68DA}" type="presOf" srcId="{61B915B6-CEA6-4359-B7AE-F5F7BAE5EE69}" destId="{6CF8AC70-77FC-4674-884C-398D01E3A5F0}" srcOrd="0" destOrd="0" presId="urn:microsoft.com/office/officeart/2005/8/layout/vList3"/>
    <dgm:cxn modelId="{B5F91B01-5D1E-4135-B7C3-503AE93B4058}" type="presOf" srcId="{D4634F2C-81DE-4366-BAAE-A17ED08D418D}" destId="{12A6A7EB-C640-4B7A-BB51-AA3004E43D7E}" srcOrd="0" destOrd="0" presId="urn:microsoft.com/office/officeart/2005/8/layout/vList3"/>
    <dgm:cxn modelId="{212D39D4-F128-49DD-B5C0-24926D4F8F12}" srcId="{61B915B6-CEA6-4359-B7AE-F5F7BAE5EE69}" destId="{F38EBFFA-ACFC-4F36-9EF5-5766270BD2FC}" srcOrd="0" destOrd="0" parTransId="{6B9D1C55-5CA5-44DB-AFD4-69EB1D5BB15A}" sibTransId="{739BB64F-18BA-4FA5-B6F6-68DE8643EA11}"/>
    <dgm:cxn modelId="{A87C0A9A-95A5-4D9B-B2B0-930AED8589E9}" type="presOf" srcId="{D7219335-7481-4063-8E51-8A054D1131C0}" destId="{C57890DA-4A58-4E46-B8E7-5FB74D08A9A4}" srcOrd="0" destOrd="0" presId="urn:microsoft.com/office/officeart/2005/8/layout/vList3"/>
    <dgm:cxn modelId="{B2F32C84-1093-4BA2-A2D4-40AD86D01F23}" srcId="{61B915B6-CEA6-4359-B7AE-F5F7BAE5EE69}" destId="{D4634F2C-81DE-4366-BAAE-A17ED08D418D}" srcOrd="3" destOrd="0" parTransId="{15177E7B-E3FC-4842-8491-9BAED607D4C7}" sibTransId="{44153E32-54BE-4B01-8F8C-B49EC0F75C4D}"/>
    <dgm:cxn modelId="{BACDC561-CB4B-4673-85F2-09AF424BF052}" type="presOf" srcId="{F38EBFFA-ACFC-4F36-9EF5-5766270BD2FC}" destId="{9F76F708-2082-4105-9144-B61BB8E14E36}" srcOrd="0" destOrd="0" presId="urn:microsoft.com/office/officeart/2005/8/layout/vList3"/>
    <dgm:cxn modelId="{91509CEC-2300-4D3F-B8AE-9756D397B554}" type="presOf" srcId="{5E3FAEBA-A3B4-4A55-B4BB-1B547F5E40C1}" destId="{713084DA-5544-4058-AE71-4429D803F1DF}" srcOrd="0" destOrd="0" presId="urn:microsoft.com/office/officeart/2005/8/layout/vList3"/>
    <dgm:cxn modelId="{C644B7A8-AFB4-4CFD-9416-F1151D8EAB54}" srcId="{61B915B6-CEA6-4359-B7AE-F5F7BAE5EE69}" destId="{5E3FAEBA-A3B4-4A55-B4BB-1B547F5E40C1}" srcOrd="1" destOrd="0" parTransId="{512C4555-8353-479F-BBCF-72960B6A1EEE}" sibTransId="{6E6127B7-0AA6-49B0-996A-FBB42BBC6796}"/>
    <dgm:cxn modelId="{F8C4556D-CE3E-48CB-A4CD-AE2B6CB48ADC}" type="presParOf" srcId="{6CF8AC70-77FC-4674-884C-398D01E3A5F0}" destId="{EB241F62-FBE4-4114-A934-6EB22051A794}" srcOrd="0" destOrd="0" presId="urn:microsoft.com/office/officeart/2005/8/layout/vList3"/>
    <dgm:cxn modelId="{F7E9CC08-A67E-473E-9301-1AE44190F192}" type="presParOf" srcId="{EB241F62-FBE4-4114-A934-6EB22051A794}" destId="{D43A5F09-65E2-4B29-97EC-627D23BBE660}" srcOrd="0" destOrd="0" presId="urn:microsoft.com/office/officeart/2005/8/layout/vList3"/>
    <dgm:cxn modelId="{53279562-CD2B-4A22-B3DF-1E34772D7E32}" type="presParOf" srcId="{EB241F62-FBE4-4114-A934-6EB22051A794}" destId="{9F76F708-2082-4105-9144-B61BB8E14E36}" srcOrd="1" destOrd="0" presId="urn:microsoft.com/office/officeart/2005/8/layout/vList3"/>
    <dgm:cxn modelId="{3A705DAF-9556-4E40-A7B1-DF64F0FA3369}" type="presParOf" srcId="{6CF8AC70-77FC-4674-884C-398D01E3A5F0}" destId="{88AFDCE1-DD09-4F7A-A135-2FB9E98C2B5B}" srcOrd="1" destOrd="0" presId="urn:microsoft.com/office/officeart/2005/8/layout/vList3"/>
    <dgm:cxn modelId="{B21CC6B8-D097-4AB3-A321-080B7540A1F1}" type="presParOf" srcId="{6CF8AC70-77FC-4674-884C-398D01E3A5F0}" destId="{AF76BC1D-C60C-49BE-A870-E3B7AE28A76B}" srcOrd="2" destOrd="0" presId="urn:microsoft.com/office/officeart/2005/8/layout/vList3"/>
    <dgm:cxn modelId="{39423850-9A5B-411F-9C39-92FBBE707B65}" type="presParOf" srcId="{AF76BC1D-C60C-49BE-A870-E3B7AE28A76B}" destId="{77769047-6BF8-482E-9A64-A257C292F025}" srcOrd="0" destOrd="0" presId="urn:microsoft.com/office/officeart/2005/8/layout/vList3"/>
    <dgm:cxn modelId="{3B71955D-C61B-41FC-9B91-AAC31FB59445}" type="presParOf" srcId="{AF76BC1D-C60C-49BE-A870-E3B7AE28A76B}" destId="{713084DA-5544-4058-AE71-4429D803F1DF}" srcOrd="1" destOrd="0" presId="urn:microsoft.com/office/officeart/2005/8/layout/vList3"/>
    <dgm:cxn modelId="{98F05AAD-0099-4D79-A02E-2561138348E4}" type="presParOf" srcId="{6CF8AC70-77FC-4674-884C-398D01E3A5F0}" destId="{EF518C62-93AB-4A8C-98E3-C1669B32DFDC}" srcOrd="3" destOrd="0" presId="urn:microsoft.com/office/officeart/2005/8/layout/vList3"/>
    <dgm:cxn modelId="{5731EBD1-3294-48AA-8DF7-88CFF09EE8BE}" type="presParOf" srcId="{6CF8AC70-77FC-4674-884C-398D01E3A5F0}" destId="{645C9ADF-BA0F-4A86-ABD3-75BCF0CF3C3B}" srcOrd="4" destOrd="0" presId="urn:microsoft.com/office/officeart/2005/8/layout/vList3"/>
    <dgm:cxn modelId="{F37137B4-F674-42D2-9DE5-5EE0EBB80384}" type="presParOf" srcId="{645C9ADF-BA0F-4A86-ABD3-75BCF0CF3C3B}" destId="{F1A03663-AA17-4EE2-88EB-F76959B6003B}" srcOrd="0" destOrd="0" presId="urn:microsoft.com/office/officeart/2005/8/layout/vList3"/>
    <dgm:cxn modelId="{EF78FBEB-D3B4-4225-ABED-09CE25CB177B}" type="presParOf" srcId="{645C9ADF-BA0F-4A86-ABD3-75BCF0CF3C3B}" destId="{C57890DA-4A58-4E46-B8E7-5FB74D08A9A4}" srcOrd="1" destOrd="0" presId="urn:microsoft.com/office/officeart/2005/8/layout/vList3"/>
    <dgm:cxn modelId="{D4C40FF7-EC25-402E-8376-68574564FAC3}" type="presParOf" srcId="{6CF8AC70-77FC-4674-884C-398D01E3A5F0}" destId="{9904E134-EA7F-42FB-86C5-5BF2748A6F59}" srcOrd="5" destOrd="0" presId="urn:microsoft.com/office/officeart/2005/8/layout/vList3"/>
    <dgm:cxn modelId="{A4CF71C0-52E9-4E29-A7F7-542DBD012D38}" type="presParOf" srcId="{6CF8AC70-77FC-4674-884C-398D01E3A5F0}" destId="{CECEF423-38B2-4873-B902-7B4CFD6752A8}" srcOrd="6" destOrd="0" presId="urn:microsoft.com/office/officeart/2005/8/layout/vList3"/>
    <dgm:cxn modelId="{C214B038-E7BE-4EF2-9FD6-E04F41E4252A}" type="presParOf" srcId="{CECEF423-38B2-4873-B902-7B4CFD6752A8}" destId="{47513390-7E21-4753-B8A6-83FCE30E11EE}" srcOrd="0" destOrd="0" presId="urn:microsoft.com/office/officeart/2005/8/layout/vList3"/>
    <dgm:cxn modelId="{03879905-49A0-462C-BD03-7EA221C85DF5}" type="presParOf" srcId="{CECEF423-38B2-4873-B902-7B4CFD6752A8}" destId="{12A6A7EB-C640-4B7A-BB51-AA3004E43D7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8FA6E-38AE-43D4-A0B7-038680C291DD}">
      <dsp:nvSpPr>
        <dsp:cNvPr id="0" name=""/>
        <dsp:cNvSpPr/>
      </dsp:nvSpPr>
      <dsp:spPr>
        <a:xfrm>
          <a:off x="504062" y="1057"/>
          <a:ext cx="7128779" cy="8054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/>
            <a:t>void </a:t>
          </a:r>
          <a:r>
            <a:rPr lang="en-US" sz="3400" b="1" kern="1200" dirty="0" err="1" smtClean="0"/>
            <a:t>QPainter</a:t>
          </a:r>
          <a:r>
            <a:rPr lang="en-US" sz="3400" b="1" kern="1200" dirty="0" smtClean="0"/>
            <a:t>::</a:t>
          </a:r>
          <a:r>
            <a:rPr lang="en-US" sz="3400" b="1" kern="1200" dirty="0" err="1" smtClean="0"/>
            <a:t>paintEvent</a:t>
          </a:r>
          <a:r>
            <a:rPr lang="en-US" sz="3400" b="1" kern="1200" dirty="0" smtClean="0"/>
            <a:t>()</a:t>
          </a:r>
          <a:endParaRPr lang="ru-RU" sz="3400" b="1" kern="1200" dirty="0"/>
        </a:p>
      </dsp:txBody>
      <dsp:txXfrm>
        <a:off x="527654" y="24649"/>
        <a:ext cx="7081595" cy="758300"/>
      </dsp:txXfrm>
    </dsp:sp>
    <dsp:sp modelId="{107C2253-F682-481C-82B1-2DC3DA116DFC}">
      <dsp:nvSpPr>
        <dsp:cNvPr id="0" name=""/>
        <dsp:cNvSpPr/>
      </dsp:nvSpPr>
      <dsp:spPr>
        <a:xfrm>
          <a:off x="685143" y="936103"/>
          <a:ext cx="805484" cy="805484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052B9-63A3-420F-9BB2-6E350900381C}">
      <dsp:nvSpPr>
        <dsp:cNvPr id="0" name=""/>
        <dsp:cNvSpPr/>
      </dsp:nvSpPr>
      <dsp:spPr>
        <a:xfrm>
          <a:off x="1586992" y="951528"/>
          <a:ext cx="5550629" cy="805484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/>
            <a:t>Шаг </a:t>
          </a:r>
          <a:r>
            <a:rPr lang="en-US" sz="2400" b="1" kern="1200" dirty="0" smtClean="0"/>
            <a:t>1. </a:t>
          </a:r>
          <a:r>
            <a:rPr lang="ru-RU" sz="2400" b="1" kern="1200" dirty="0" smtClean="0"/>
            <a:t>Выбор «на чём» рисовать</a:t>
          </a:r>
          <a:endParaRPr lang="ru-RU" sz="2400" b="1" kern="1200" dirty="0"/>
        </a:p>
      </dsp:txBody>
      <dsp:txXfrm>
        <a:off x="1626320" y="990856"/>
        <a:ext cx="5471973" cy="726828"/>
      </dsp:txXfrm>
    </dsp:sp>
    <dsp:sp modelId="{C44B7567-FCD0-404A-81EF-F7E57B26C6DE}">
      <dsp:nvSpPr>
        <dsp:cNvPr id="0" name=""/>
        <dsp:cNvSpPr/>
      </dsp:nvSpPr>
      <dsp:spPr>
        <a:xfrm>
          <a:off x="696249" y="1872204"/>
          <a:ext cx="805484" cy="805484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2F2B9-C862-4BDC-80D1-39718080E3DC}">
      <dsp:nvSpPr>
        <dsp:cNvPr id="0" name=""/>
        <dsp:cNvSpPr/>
      </dsp:nvSpPr>
      <dsp:spPr>
        <a:xfrm>
          <a:off x="1625082" y="1872204"/>
          <a:ext cx="5501900" cy="805484"/>
        </a:xfrm>
        <a:prstGeom prst="roundRect">
          <a:avLst>
            <a:gd name="adj" fmla="val 16670"/>
          </a:avLst>
        </a:prstGeom>
        <a:solidFill>
          <a:schemeClr val="accent5">
            <a:hueOff val="-4132458"/>
            <a:satOff val="6183"/>
            <a:lumOff val="-692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/>
            <a:t>Шаг </a:t>
          </a:r>
          <a:r>
            <a:rPr lang="en-US" sz="2400" b="1" kern="1200" dirty="0" smtClean="0"/>
            <a:t>2. </a:t>
          </a:r>
          <a:r>
            <a:rPr lang="ru-RU" sz="2400" b="1" kern="1200" dirty="0" smtClean="0"/>
            <a:t>Выбор «чем» рисовать</a:t>
          </a:r>
          <a:endParaRPr lang="ru-RU" sz="2400" b="1" kern="1200" dirty="0"/>
        </a:p>
      </dsp:txBody>
      <dsp:txXfrm>
        <a:off x="1664410" y="1911532"/>
        <a:ext cx="5423244" cy="726828"/>
      </dsp:txXfrm>
    </dsp:sp>
    <dsp:sp modelId="{32831765-3461-4742-8235-BAC7F6A43A4E}">
      <dsp:nvSpPr>
        <dsp:cNvPr id="0" name=""/>
        <dsp:cNvSpPr/>
      </dsp:nvSpPr>
      <dsp:spPr>
        <a:xfrm>
          <a:off x="761015" y="2736303"/>
          <a:ext cx="805484" cy="805484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25CE8-361F-492B-8F54-84117FEAD2EC}">
      <dsp:nvSpPr>
        <dsp:cNvPr id="0" name=""/>
        <dsp:cNvSpPr/>
      </dsp:nvSpPr>
      <dsp:spPr>
        <a:xfrm>
          <a:off x="1596377" y="2755812"/>
          <a:ext cx="5541244" cy="805484"/>
        </a:xfrm>
        <a:prstGeom prst="roundRect">
          <a:avLst>
            <a:gd name="adj" fmla="val 16670"/>
          </a:avLst>
        </a:prstGeom>
        <a:solidFill>
          <a:schemeClr val="accent5">
            <a:hueOff val="-8264916"/>
            <a:satOff val="12367"/>
            <a:lumOff val="-13855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/>
            <a:t>Шаг </a:t>
          </a:r>
          <a:r>
            <a:rPr lang="en-US" sz="2400" b="1" kern="1200" dirty="0" smtClean="0"/>
            <a:t>3. </a:t>
          </a:r>
          <a:r>
            <a:rPr lang="ru-RU" sz="2400" b="1" kern="1200" dirty="0" smtClean="0"/>
            <a:t>Рисование</a:t>
          </a:r>
          <a:endParaRPr lang="ru-RU" sz="2400" b="1" kern="1200" dirty="0"/>
        </a:p>
      </dsp:txBody>
      <dsp:txXfrm>
        <a:off x="1635705" y="2795140"/>
        <a:ext cx="5462588" cy="726828"/>
      </dsp:txXfrm>
    </dsp:sp>
    <dsp:sp modelId="{1B161AC6-1F53-4835-9F5F-93F09FB5F02D}">
      <dsp:nvSpPr>
        <dsp:cNvPr id="0" name=""/>
        <dsp:cNvSpPr/>
      </dsp:nvSpPr>
      <dsp:spPr>
        <a:xfrm>
          <a:off x="792092" y="3659011"/>
          <a:ext cx="805484" cy="805484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76F44-3C50-41EC-B95F-E60F955B43DD}">
      <dsp:nvSpPr>
        <dsp:cNvPr id="0" name=""/>
        <dsp:cNvSpPr/>
      </dsp:nvSpPr>
      <dsp:spPr>
        <a:xfrm>
          <a:off x="1643500" y="3657954"/>
          <a:ext cx="5494121" cy="805484"/>
        </a:xfrm>
        <a:prstGeom prst="roundRect">
          <a:avLst>
            <a:gd name="adj" fmla="val 16670"/>
          </a:avLst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/>
            <a:t>Шаг </a:t>
          </a:r>
          <a:r>
            <a:rPr lang="en-US" sz="2400" b="1" kern="1200" dirty="0" smtClean="0"/>
            <a:t>4. end() – </a:t>
          </a:r>
          <a:r>
            <a:rPr lang="ru-RU" sz="2400" b="1" kern="1200" dirty="0" smtClean="0"/>
            <a:t>освобождение контекста рисования</a:t>
          </a:r>
          <a:endParaRPr lang="ru-RU" sz="2400" b="1" kern="1200" dirty="0"/>
        </a:p>
      </dsp:txBody>
      <dsp:txXfrm>
        <a:off x="1682828" y="3697282"/>
        <a:ext cx="5415465" cy="7268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6F708-2082-4105-9144-B61BB8E14E36}">
      <dsp:nvSpPr>
        <dsp:cNvPr id="0" name=""/>
        <dsp:cNvSpPr/>
      </dsp:nvSpPr>
      <dsp:spPr>
        <a:xfrm rot="10800000">
          <a:off x="1794845" y="857"/>
          <a:ext cx="6177206" cy="955731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1451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Смещение</a:t>
          </a:r>
          <a:r>
            <a:rPr lang="en-US" sz="3400" kern="1200" dirty="0" smtClean="0"/>
            <a:t> translate()</a:t>
          </a:r>
          <a:endParaRPr lang="ru-RU" sz="3400" kern="1200" dirty="0"/>
        </a:p>
      </dsp:txBody>
      <dsp:txXfrm rot="10800000">
        <a:off x="2033778" y="857"/>
        <a:ext cx="5938273" cy="955731"/>
      </dsp:txXfrm>
    </dsp:sp>
    <dsp:sp modelId="{D43A5F09-65E2-4B29-97EC-627D23BBE660}">
      <dsp:nvSpPr>
        <dsp:cNvPr id="0" name=""/>
        <dsp:cNvSpPr/>
      </dsp:nvSpPr>
      <dsp:spPr>
        <a:xfrm>
          <a:off x="1316979" y="857"/>
          <a:ext cx="955731" cy="955731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084DA-5544-4058-AE71-4429D803F1DF}">
      <dsp:nvSpPr>
        <dsp:cNvPr id="0" name=""/>
        <dsp:cNvSpPr/>
      </dsp:nvSpPr>
      <dsp:spPr>
        <a:xfrm rot="10800000">
          <a:off x="1794845" y="1241881"/>
          <a:ext cx="6177206" cy="955731"/>
        </a:xfrm>
        <a:prstGeom prst="homePlate">
          <a:avLst/>
        </a:prstGeom>
        <a:solidFill>
          <a:schemeClr val="accent5">
            <a:hueOff val="-4132458"/>
            <a:satOff val="6183"/>
            <a:lumOff val="-692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1451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Поворот </a:t>
          </a:r>
          <a:r>
            <a:rPr lang="en-US" sz="3400" kern="1200" dirty="0" err="1" smtClean="0"/>
            <a:t>QPainter</a:t>
          </a:r>
          <a:r>
            <a:rPr lang="en-US" sz="3400" kern="1200" dirty="0" smtClean="0"/>
            <a:t>::rotate()</a:t>
          </a:r>
          <a:endParaRPr lang="ru-RU" sz="3400" kern="1200" dirty="0"/>
        </a:p>
      </dsp:txBody>
      <dsp:txXfrm rot="10800000">
        <a:off x="2033778" y="1241881"/>
        <a:ext cx="5938273" cy="955731"/>
      </dsp:txXfrm>
    </dsp:sp>
    <dsp:sp modelId="{77769047-6BF8-482E-9A64-A257C292F025}">
      <dsp:nvSpPr>
        <dsp:cNvPr id="0" name=""/>
        <dsp:cNvSpPr/>
      </dsp:nvSpPr>
      <dsp:spPr>
        <a:xfrm>
          <a:off x="1316979" y="1241881"/>
          <a:ext cx="955731" cy="955731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890DA-4A58-4E46-B8E7-5FB74D08A9A4}">
      <dsp:nvSpPr>
        <dsp:cNvPr id="0" name=""/>
        <dsp:cNvSpPr/>
      </dsp:nvSpPr>
      <dsp:spPr>
        <a:xfrm rot="10800000">
          <a:off x="1794845" y="2482906"/>
          <a:ext cx="6177206" cy="955731"/>
        </a:xfrm>
        <a:prstGeom prst="homePlate">
          <a:avLst/>
        </a:prstGeom>
        <a:solidFill>
          <a:schemeClr val="accent5">
            <a:hueOff val="-8264916"/>
            <a:satOff val="12367"/>
            <a:lumOff val="-13855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1451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Масштабирование </a:t>
          </a:r>
          <a:r>
            <a:rPr lang="en-US" sz="3400" kern="1200" dirty="0" smtClean="0"/>
            <a:t>scale()</a:t>
          </a:r>
          <a:endParaRPr lang="ru-RU" sz="3400" kern="1200" dirty="0"/>
        </a:p>
      </dsp:txBody>
      <dsp:txXfrm rot="10800000">
        <a:off x="2033778" y="2482906"/>
        <a:ext cx="5938273" cy="955731"/>
      </dsp:txXfrm>
    </dsp:sp>
    <dsp:sp modelId="{F1A03663-AA17-4EE2-88EB-F76959B6003B}">
      <dsp:nvSpPr>
        <dsp:cNvPr id="0" name=""/>
        <dsp:cNvSpPr/>
      </dsp:nvSpPr>
      <dsp:spPr>
        <a:xfrm>
          <a:off x="1316979" y="2482906"/>
          <a:ext cx="955731" cy="955731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6A7EB-C640-4B7A-BB51-AA3004E43D7E}">
      <dsp:nvSpPr>
        <dsp:cNvPr id="0" name=""/>
        <dsp:cNvSpPr/>
      </dsp:nvSpPr>
      <dsp:spPr>
        <a:xfrm rot="10800000">
          <a:off x="1794845" y="3723931"/>
          <a:ext cx="6177206" cy="955731"/>
        </a:xfrm>
        <a:prstGeom prst="homePlate">
          <a:avLst/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1451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Скос </a:t>
          </a:r>
          <a:r>
            <a:rPr lang="en-US" sz="3400" kern="1200" dirty="0" smtClean="0"/>
            <a:t>shear()</a:t>
          </a:r>
          <a:endParaRPr lang="ru-RU" sz="3400" kern="1200" dirty="0"/>
        </a:p>
      </dsp:txBody>
      <dsp:txXfrm rot="10800000">
        <a:off x="2033778" y="3723931"/>
        <a:ext cx="5938273" cy="955731"/>
      </dsp:txXfrm>
    </dsp:sp>
    <dsp:sp modelId="{47513390-7E21-4753-B8A6-83FCE30E11EE}">
      <dsp:nvSpPr>
        <dsp:cNvPr id="0" name=""/>
        <dsp:cNvSpPr/>
      </dsp:nvSpPr>
      <dsp:spPr>
        <a:xfrm>
          <a:off x="1316979" y="3723931"/>
          <a:ext cx="955731" cy="955731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0499-BE01-4A58-BF5A-53E32C5C9AEC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26CAF-B891-45D5-9718-CBB9E4AB4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504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c.crossplatform.ru/qt/4.6.x/qpainter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c.crossplatform.ru/qt/4.6.x/qpaintengine.html" TargetMode="External"/><Relationship Id="rId4" Type="http://schemas.openxmlformats.org/officeDocument/2006/relationships/hyperlink" Target="http://doc.crossplatform.ru/qt/4.6.x/qpaintdevice.html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.crossplatform.ru/qt/4.6.x/qpainter.html#drawPath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c.crossplatform.ru/qt/4.6.x/qpainterpathstroker.html" TargetMode="External"/><Relationship Id="rId4" Type="http://schemas.openxmlformats.org/officeDocument/2006/relationships/hyperlink" Target="http://doc.crossplatform.ru/qt/4.6.x/qpainterpath.html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-4.8/porting4.html#qpainter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c.qt.io/qt-4.8/opengl-module.html" TargetMode="External"/><Relationship Id="rId4" Type="http://schemas.openxmlformats.org/officeDocument/2006/relationships/hyperlink" Target="http://doc.qt.io/qt-4.8/qpaintengine.html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-4.8/porting4.html#qpainter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c.qt.io/qt-4.8/opengl-module.html" TargetMode="External"/><Relationship Id="rId4" Type="http://schemas.openxmlformats.org/officeDocument/2006/relationships/hyperlink" Target="http://doc.qt.io/qt-4.8/qpaintengine.html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.crossplatform.ru/qt/4.6.x/qpaintdevice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.crossplatform.ru/qt/4.6.x/qpaintdevice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.crossplatform.ru/qt/4.6.x/qpaintdevice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рисования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позволяет рисовать на экране и печатающих устройствах используя один и тот же API, и основана, в основном, на классах 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QPainter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QPaintDevice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QPaintEngine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QPainter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используется для выполнения операций рисования,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QPaintDevice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абстракция двухмерного пространства, на котором можно рисовать используя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QPainter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QPaintEngine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предоставляет интерфейс, который рисовальщик использует для рисования на различных типах устройств. Класс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QPaintEngine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используется для внутренних нужд в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QPainter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QPaintDevice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 невидим для программистов приложений если только они не создадут свой собственный тип устройства.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26CAF-B891-45D5-9718-CBB9E4AB4D3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736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26CAF-B891-45D5-9718-CBB9E4AB4D3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009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26CAF-B891-45D5-9718-CBB9E4AB4D3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009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26CAF-B891-45D5-9718-CBB9E4AB4D3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009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26CAF-B891-45D5-9718-CBB9E4AB4D3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009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26CAF-B891-45D5-9718-CBB9E4AB4D3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606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26CAF-B891-45D5-9718-CBB9E4AB4D3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606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QPainterPath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Траектория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рисовальщика - объект, состоящий из линий и кривых. Например, прямоугольник состоит из линий, а эллипс состоит из кривых.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Основное преимущество траекторий рисовальщика над обычными операциями рисования заключается в том, что достаточно создать сложные фигуры один раз; затем их можно рисовать не один раз вызывая только функцию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QPainter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::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drawPath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QPainterPath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можно использовать для заполнения, рисования контура и обрезки. Чтобы создать заливаемые контуры для заданной траектории рисовальщика используется класс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QPainterPathStroker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26CAF-B891-45D5-9718-CBB9E4AB4D3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606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26CAF-B891-45D5-9718-CBB9E4AB4D3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606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26CAF-B891-45D5-9718-CBB9E4AB4D3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606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26CAF-B891-45D5-9718-CBB9E4AB4D3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60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26CAF-B891-45D5-9718-CBB9E4AB4D3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032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26CAF-B891-45D5-9718-CBB9E4AB4D3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606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26CAF-B891-45D5-9718-CBB9E4AB4D3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606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26CAF-B891-45D5-9718-CBB9E4AB4D3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6066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26CAF-B891-45D5-9718-CBB9E4AB4D3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606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26CAF-B891-45D5-9718-CBB9E4AB4D3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606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26CAF-B891-45D5-9718-CBB9E4AB4D35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415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Абстракция</a:t>
            </a:r>
            <a:r>
              <a:rPr lang="ru-RU" baseline="0" dirty="0" smtClean="0"/>
              <a:t> между </a:t>
            </a:r>
            <a:r>
              <a:rPr lang="en-US" baseline="0" dirty="0" err="1" smtClean="0"/>
              <a:t>QPainter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QPaintDevice</a:t>
            </a:r>
            <a:endParaRPr lang="en-US" baseline="0" dirty="0" smtClean="0"/>
          </a:p>
          <a:p>
            <a:pPr fontAlgn="base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uses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QPainter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all graphics operations. By using the same API regardless of platform, the code can be reused on different devices.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QPainter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 different paint engines implemented in the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QPaintEngine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API to do the actual painting.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QPaintEngine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API provides paint engines for each window system and painting framework supported by Qt. In regards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Embedded, this also includes implementations for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OpenGL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versions 1.1 and 2.0, as well as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OpenVG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DirectFB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(Embedded Linux only).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using one of these paint engines, you will be able to improve the graphics performance of your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application. However, if the graphics operations used are not supported, this might as well be a trap, slowing down your application significantly. This all depends on what kind of graphics operations that are supported by the target devices hardware configuration.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26CAF-B891-45D5-9718-CBB9E4AB4D3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018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Абстракция</a:t>
            </a:r>
            <a:r>
              <a:rPr lang="ru-RU" baseline="0" dirty="0" smtClean="0"/>
              <a:t> между </a:t>
            </a:r>
            <a:r>
              <a:rPr lang="en-US" baseline="0" dirty="0" err="1" smtClean="0"/>
              <a:t>QPainter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QPaintDevice</a:t>
            </a:r>
            <a:endParaRPr lang="en-US" baseline="0" dirty="0" smtClean="0"/>
          </a:p>
          <a:p>
            <a:pPr fontAlgn="base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uses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QPainter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all graphics operations. By using the same API regardless of platform, the code can be reused on different devices.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QPainter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 different paint engines implemented in the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QPaintEngine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API to do the actual painting.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QPaintEngine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API provides paint engines for each window system and painting framework supported by Qt. In regards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Embedded, this also includes implementations for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OpenGL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versions 1.1 and 2.0, as well as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OpenVG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DirectFB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(Embedded Linux only).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using one of these paint engines, you will be able to improve the graphics performance of your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application. However, if the graphics operations used are not supported, this might as well be a trap, slowing down your application significantly. This all depends on what kind of graphics operations that are supported by the target devices hardware configuration.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26CAF-B891-45D5-9718-CBB9E4AB4D3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018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Он может рисовать всё от линий простых до сложных фигур наподобие секторов и дуг. Он также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отрисовывает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выравненный текст и растровые изображения. По умолчанию рисует в естественных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координатах, но может рисовать и в других при настройке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QPainter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operate on any object that inherits the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QPaintDevice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26CAF-B891-45D5-9718-CBB9E4AB4D3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009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Он может рисовать всё от линий простых до сложных фигур наподобие секторов и дуг. Он также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отрисовывает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выравненный текст и растровые изображения. По умолчанию рисует в естественных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координатах, но может рисовать и в других при настройке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QPainter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operate on any object that inherits the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QPaintDevice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26CAF-B891-45D5-9718-CBB9E4AB4D3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009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</a:t>
            </a:r>
            <a:r>
              <a:rPr lang="ru-RU" baseline="0" dirty="0" smtClean="0"/>
              <a:t> пользователь запустит программу и выполнит некоторые действия вследствие которых перекроется частично или полностью, окно программы, то после его </a:t>
            </a:r>
            <a:r>
              <a:rPr lang="ru-RU" baseline="0" dirty="0" err="1" smtClean="0"/>
              <a:t>открытиябудет</a:t>
            </a:r>
            <a:r>
              <a:rPr lang="ru-RU" baseline="0" dirty="0" smtClean="0"/>
              <a:t> сгенерировано событие перерисовки и вызван метод </a:t>
            </a:r>
            <a:r>
              <a:rPr lang="en-US" baseline="0" dirty="0" err="1" smtClean="0"/>
              <a:t>Qwidget</a:t>
            </a:r>
            <a:r>
              <a:rPr lang="en-US" baseline="0" dirty="0" smtClean="0"/>
              <a:t>::</a:t>
            </a:r>
            <a:r>
              <a:rPr lang="en-US" baseline="0" dirty="0" err="1" smtClean="0"/>
              <a:t>paintEvent</a:t>
            </a:r>
            <a:r>
              <a:rPr lang="en-US" baseline="0" dirty="0" smtClean="0"/>
              <a:t>() </a:t>
            </a:r>
            <a:r>
              <a:rPr lang="ru-RU" baseline="0" dirty="0" smtClean="0"/>
              <a:t>для тех </a:t>
            </a:r>
            <a:r>
              <a:rPr lang="ru-RU" baseline="0" dirty="0" err="1" smtClean="0"/>
              <a:t>виджетов</a:t>
            </a:r>
            <a:r>
              <a:rPr lang="ru-RU" baseline="0" dirty="0" smtClean="0"/>
              <a:t>, которые должны быть перерисованы.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26CAF-B891-45D5-9718-CBB9E4AB4D3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009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26CAF-B891-45D5-9718-CBB9E4AB4D3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009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Он может рисовать всё от линий простых до сложных фигур наподобие секторов и дуг. Он также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отрисовывает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выравненный текст и растровые изображения. По умолчанию рисует в естественных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координатах, но может рисовать и в других при настройке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QPainter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operate on any object that inherits the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QPaintDevice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26CAF-B891-45D5-9718-CBB9E4AB4D3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00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1371601"/>
            <a:ext cx="10463438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281" y="3505200"/>
            <a:ext cx="8533289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4EBA-9997-4530-BEF3-B5C6517E3543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2627-6FCE-4AEC-91A0-906B8F73BB47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914281" y="3398520"/>
            <a:ext cx="10463438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4EBA-9997-4530-BEF3-B5C6517E3543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2627-6FCE-4AEC-91A0-906B8F73BB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609600"/>
            <a:ext cx="2742843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609600"/>
            <a:ext cx="8025355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4EBA-9997-4530-BEF3-B5C6517E3543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2627-6FCE-4AEC-91A0-906B8F73BB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4EBA-9997-4530-BEF3-B5C6517E3543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2627-6FCE-4AEC-91A0-906B8F73BB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2362201"/>
            <a:ext cx="10361851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4626865"/>
            <a:ext cx="10361851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4EBA-9997-4530-BEF3-B5C6517E3543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2627-6FCE-4AEC-91A0-906B8F73BB47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975233" y="4599432"/>
            <a:ext cx="10463438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73352"/>
            <a:ext cx="5384099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73352"/>
            <a:ext cx="5384099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4EBA-9997-4530-BEF3-B5C6517E3543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2627-6FCE-4AEC-91A0-906B8F73BB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0" y="1676400"/>
            <a:ext cx="5241878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0" y="2438400"/>
            <a:ext cx="524187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015" y="1676400"/>
            <a:ext cx="5241878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015" y="2438400"/>
            <a:ext cx="524187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4EBA-9997-4530-BEF3-B5C6517E3543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2627-6FCE-4AEC-91A0-906B8F73BB47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156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4EBA-9997-4530-BEF3-B5C6517E3543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2627-6FCE-4AEC-91A0-906B8F73BB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4EBA-9997-4530-BEF3-B5C6517E3543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2627-6FCE-4AEC-91A0-906B8F73BB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0" y="792080"/>
            <a:ext cx="2852557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884" y="792080"/>
            <a:ext cx="7619008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2" y="2130553"/>
            <a:ext cx="2852557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4EBA-9997-4530-BEF3-B5C6517E3543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2627-6FCE-4AEC-91A0-906B8F73BB4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1670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792480"/>
            <a:ext cx="285653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984" y="838201"/>
            <a:ext cx="7871495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0" y="2133600"/>
            <a:ext cx="2852557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4EBA-9997-4530-BEF3-B5C6517E3543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2627-6FCE-4AEC-91A0-906B8F73BB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0413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533400"/>
            <a:ext cx="10971372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200"/>
            <a:ext cx="10971372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0413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18288"/>
            <a:ext cx="3860297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0F04EBA-9997-4530-BEF3-B5C6517E3543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405" y="18288"/>
            <a:ext cx="548568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8677" y="18288"/>
            <a:ext cx="1422215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F32627-6FCE-4AEC-91A0-906B8F73BB4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oc.crossplatform.ru/qt/4.6.x/qpainterpath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hyperlink" Target="http://doc.crossplatform.ru/qt/4.6.x/qpointf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.crossplatform.ru/qt/4.6.x/qpoint.html" TargetMode="External"/><Relationship Id="rId5" Type="http://schemas.openxmlformats.org/officeDocument/2006/relationships/hyperlink" Target="http://doc.crossplatform.ru/qt/4.6.x/qtglobal.html#qreal-typedef" TargetMode="Externa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c.crossplatform.ru/qt/4.6.x/qtglobal.html#qreal-typede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qpen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Семинар </a:t>
            </a:r>
            <a:r>
              <a:rPr lang="ru-RU" smtClean="0"/>
              <a:t>5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Рисование в </a:t>
            </a:r>
            <a:r>
              <a:rPr lang="en-US" dirty="0" err="1" smtClean="0"/>
              <a:t>Qt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34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dirty="0" err="1" smtClean="0"/>
              <a:t>QPainter</a:t>
            </a:r>
            <a:r>
              <a:rPr lang="ru-RU" dirty="0" smtClean="0"/>
              <a:t>. Шаг 1.</a:t>
            </a:r>
            <a:r>
              <a:rPr lang="en-US" dirty="0" smtClean="0"/>
              <a:t> </a:t>
            </a:r>
            <a:r>
              <a:rPr lang="ru-RU" dirty="0" smtClean="0"/>
              <a:t>Выбор контекста рисования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20"/>
          <a:stretch/>
        </p:blipFill>
        <p:spPr>
          <a:xfrm>
            <a:off x="2278782" y="2852936"/>
            <a:ext cx="7776864" cy="3636497"/>
          </a:xfrm>
        </p:spPr>
      </p:pic>
      <p:sp>
        <p:nvSpPr>
          <p:cNvPr id="7" name="TextBox 6"/>
          <p:cNvSpPr txBox="1"/>
          <p:nvPr/>
        </p:nvSpPr>
        <p:spPr>
          <a:xfrm>
            <a:off x="838623" y="1412776"/>
            <a:ext cx="104411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dirty="0" smtClean="0"/>
              <a:t>Чтобы использовать объект </a:t>
            </a:r>
            <a:r>
              <a:rPr lang="en-US" sz="2500" dirty="0" err="1" smtClean="0"/>
              <a:t>Q</a:t>
            </a:r>
            <a:r>
              <a:rPr lang="en-US" sz="2500" dirty="0" err="1"/>
              <a:t>P</a:t>
            </a:r>
            <a:r>
              <a:rPr lang="en-US" sz="2500" dirty="0" err="1" smtClean="0"/>
              <a:t>ainter</a:t>
            </a:r>
            <a:r>
              <a:rPr lang="en-US" sz="2500" dirty="0" smtClean="0"/>
              <a:t> </a:t>
            </a:r>
            <a:r>
              <a:rPr lang="ru-RU" sz="2500" dirty="0" smtClean="0"/>
              <a:t>необходимо передать ему адрес объекта контекста, на котором должно осуществляться рисование.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129237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QPainter</a:t>
            </a:r>
            <a:r>
              <a:rPr lang="ru-RU" dirty="0" smtClean="0"/>
              <a:t>. Шаг 1</a:t>
            </a:r>
            <a:r>
              <a:rPr lang="ru-RU" dirty="0"/>
              <a:t>. Выбор контекста </a:t>
            </a:r>
            <a:r>
              <a:rPr lang="ru-RU" dirty="0" smtClean="0"/>
              <a:t>рисования.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2598" y="1556792"/>
            <a:ext cx="10971372" cy="4876800"/>
          </a:xfrm>
        </p:spPr>
        <p:txBody>
          <a:bodyPr/>
          <a:lstStyle/>
          <a:p>
            <a:pPr marL="0" indent="0" algn="ctr">
              <a:buNone/>
            </a:pPr>
            <a:r>
              <a:rPr lang="ru-RU" sz="3000" dirty="0" smtClean="0"/>
              <a:t>Способы задания контекста рисования:</a:t>
            </a:r>
          </a:p>
          <a:p>
            <a:r>
              <a:rPr lang="ru-RU" dirty="0" smtClean="0"/>
              <a:t>1. В конструкторе класса </a:t>
            </a:r>
            <a:r>
              <a:rPr lang="en-US" dirty="0" err="1" smtClean="0"/>
              <a:t>QPainter</a:t>
            </a:r>
            <a:r>
              <a:rPr lang="en-US" dirty="0" smtClean="0"/>
              <a:t>:</a:t>
            </a:r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6" y="2564904"/>
            <a:ext cx="8081471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7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QPainter</a:t>
            </a:r>
            <a:r>
              <a:rPr lang="ru-RU" dirty="0" smtClean="0"/>
              <a:t>. Шаг 1</a:t>
            </a:r>
            <a:r>
              <a:rPr lang="ru-RU" dirty="0"/>
              <a:t>. Выбор контекста рисования.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2598" y="1556792"/>
            <a:ext cx="10971372" cy="4876800"/>
          </a:xfrm>
        </p:spPr>
        <p:txBody>
          <a:bodyPr/>
          <a:lstStyle/>
          <a:p>
            <a:pPr marL="0" indent="0" algn="ctr">
              <a:buNone/>
            </a:pPr>
            <a:r>
              <a:rPr lang="ru-RU" sz="3000" dirty="0" smtClean="0"/>
              <a:t>Способы задания контекста рисования:</a:t>
            </a:r>
          </a:p>
          <a:p>
            <a:r>
              <a:rPr lang="en-US" dirty="0" smtClean="0"/>
              <a:t>2. </a:t>
            </a:r>
            <a:r>
              <a:rPr lang="ru-RU" dirty="0" smtClean="0"/>
              <a:t>С помощью метода </a:t>
            </a:r>
            <a:r>
              <a:rPr lang="en-US" dirty="0" err="1" smtClean="0"/>
              <a:t>QPainter</a:t>
            </a:r>
            <a:r>
              <a:rPr lang="en-US" dirty="0" smtClean="0"/>
              <a:t>:::begin()</a:t>
            </a: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19" y="2564904"/>
            <a:ext cx="870771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107" y="476672"/>
            <a:ext cx="1140342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QPainter</a:t>
            </a:r>
            <a:r>
              <a:rPr lang="ru-RU" dirty="0" smtClean="0"/>
              <a:t>. Шаг </a:t>
            </a:r>
            <a:r>
              <a:rPr lang="en-US" dirty="0" smtClean="0"/>
              <a:t>2</a:t>
            </a:r>
            <a:r>
              <a:rPr lang="ru-RU" dirty="0"/>
              <a:t>. </a:t>
            </a:r>
            <a:r>
              <a:rPr lang="ru-RU" dirty="0" smtClean="0"/>
              <a:t>Выбор инструментов </a:t>
            </a:r>
            <a:r>
              <a:rPr lang="ru-RU" dirty="0"/>
              <a:t>рисования и заливки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606" y="1402715"/>
            <a:ext cx="10971372" cy="1162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 smtClean="0"/>
              <a:t>Для </a:t>
            </a:r>
            <a:r>
              <a:rPr lang="ru-RU" sz="2600" dirty="0" err="1" smtClean="0"/>
              <a:t>отрисовки</a:t>
            </a:r>
            <a:r>
              <a:rPr lang="ru-RU" sz="2600" dirty="0" smtClean="0"/>
              <a:t> контурных линий фигуры используется перо: </a:t>
            </a:r>
            <a:r>
              <a:rPr lang="en-US" sz="2600" dirty="0" err="1" smtClean="0"/>
              <a:t>Q</a:t>
            </a:r>
            <a:r>
              <a:rPr lang="en-US" sz="2600" dirty="0" err="1"/>
              <a:t>P</a:t>
            </a:r>
            <a:r>
              <a:rPr lang="en-US" sz="2600" dirty="0" err="1" smtClean="0"/>
              <a:t>en</a:t>
            </a:r>
            <a:r>
              <a:rPr lang="en-US" sz="2600" dirty="0" smtClean="0"/>
              <a:t>;</a:t>
            </a:r>
          </a:p>
          <a:p>
            <a:pPr marL="0" indent="0">
              <a:buNone/>
            </a:pPr>
            <a:r>
              <a:rPr lang="ru-RU" sz="2600" dirty="0" smtClean="0"/>
              <a:t>Для заполнения непрерывных контуров – кисть: </a:t>
            </a:r>
            <a:r>
              <a:rPr lang="en-US" sz="2600" dirty="0" err="1" smtClean="0"/>
              <a:t>QBrush</a:t>
            </a:r>
            <a:r>
              <a:rPr lang="ru-RU" sz="2600" dirty="0" smtClean="0"/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98" y="2780928"/>
            <a:ext cx="7128038" cy="371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3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QPainter</a:t>
            </a:r>
            <a:r>
              <a:rPr lang="ru-RU" dirty="0" smtClean="0"/>
              <a:t>. Шаг </a:t>
            </a:r>
            <a:r>
              <a:rPr lang="en-US" dirty="0"/>
              <a:t>2</a:t>
            </a:r>
            <a:r>
              <a:rPr lang="ru-RU" dirty="0" smtClean="0"/>
              <a:t>. </a:t>
            </a:r>
            <a:r>
              <a:rPr lang="en-US" dirty="0" err="1" smtClean="0"/>
              <a:t>QPen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2598" y="1453463"/>
            <a:ext cx="10971372" cy="15121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600" dirty="0" smtClean="0"/>
              <a:t>Класс </a:t>
            </a:r>
            <a:r>
              <a:rPr lang="ru-RU" sz="2600" dirty="0" err="1"/>
              <a:t>QPen</a:t>
            </a:r>
            <a:r>
              <a:rPr lang="ru-RU" sz="2600" dirty="0"/>
              <a:t> определяет, как должен </a:t>
            </a:r>
            <a:r>
              <a:rPr lang="ru-RU" sz="2600" dirty="0" err="1"/>
              <a:t>QPainter</a:t>
            </a:r>
            <a:r>
              <a:rPr lang="ru-RU" sz="2600" dirty="0"/>
              <a:t> рисовать линии и контуры </a:t>
            </a:r>
            <a:r>
              <a:rPr lang="ru-RU" sz="2600" dirty="0" smtClean="0"/>
              <a:t>фигур</a:t>
            </a:r>
            <a:r>
              <a:rPr lang="en-US" sz="2600" dirty="0" smtClean="0"/>
              <a:t>. </a:t>
            </a:r>
            <a:r>
              <a:rPr lang="ru-RU" sz="2600" dirty="0" err="1" smtClean="0"/>
              <a:t>Устновка</a:t>
            </a:r>
            <a:r>
              <a:rPr lang="ru-RU" sz="2600" dirty="0" smtClean="0"/>
              <a:t> пера – </a:t>
            </a:r>
            <a:r>
              <a:rPr lang="en-US" sz="2600" dirty="0" err="1" smtClean="0"/>
              <a:t>setPen</a:t>
            </a:r>
            <a:r>
              <a:rPr lang="en-US" sz="2600" dirty="0" smtClean="0"/>
              <a:t>()</a:t>
            </a:r>
            <a:endParaRPr lang="en-US" sz="2600" dirty="0"/>
          </a:p>
          <a:p>
            <a:pPr marL="0" indent="0" algn="ctr">
              <a:buNone/>
            </a:pPr>
            <a:r>
              <a:rPr lang="ru-RU" sz="2600" dirty="0" smtClean="0"/>
              <a:t>Атрибуты: цвет</a:t>
            </a:r>
            <a:r>
              <a:rPr lang="en-US" sz="2600" dirty="0" smtClean="0"/>
              <a:t> (</a:t>
            </a:r>
            <a:r>
              <a:rPr lang="en-US" sz="2600" dirty="0" err="1" smtClean="0"/>
              <a:t>setColor</a:t>
            </a:r>
            <a:r>
              <a:rPr lang="en-US" sz="2600" dirty="0" smtClean="0"/>
              <a:t>)</a:t>
            </a:r>
            <a:r>
              <a:rPr lang="ru-RU" sz="2600" dirty="0" smtClean="0"/>
              <a:t>, толщина</a:t>
            </a:r>
            <a:r>
              <a:rPr lang="en-US" sz="2600" dirty="0" smtClean="0"/>
              <a:t> (</a:t>
            </a:r>
            <a:r>
              <a:rPr lang="en-US" sz="2600" dirty="0" err="1" smtClean="0"/>
              <a:t>setWidth</a:t>
            </a:r>
            <a:r>
              <a:rPr lang="en-US" sz="2600" dirty="0" smtClean="0"/>
              <a:t>)</a:t>
            </a:r>
            <a:r>
              <a:rPr lang="ru-RU" sz="2600" dirty="0" smtClean="0"/>
              <a:t>, стиль</a:t>
            </a:r>
            <a:r>
              <a:rPr lang="en-US" sz="2600" dirty="0"/>
              <a:t>(</a:t>
            </a:r>
            <a:r>
              <a:rPr lang="en-US" sz="2600" dirty="0" err="1"/>
              <a:t>setStyle</a:t>
            </a:r>
            <a:r>
              <a:rPr lang="en-US" sz="2600" dirty="0"/>
              <a:t>())</a:t>
            </a:r>
            <a:r>
              <a:rPr lang="ru-RU" sz="2600" dirty="0" smtClean="0"/>
              <a:t>.</a:t>
            </a:r>
            <a:endParaRPr lang="en-US" sz="26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42" y="2852936"/>
            <a:ext cx="855446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9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404664"/>
            <a:ext cx="10971372" cy="9906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QPainter</a:t>
            </a:r>
            <a:r>
              <a:rPr lang="ru-RU" dirty="0" smtClean="0"/>
              <a:t>. Шаг </a:t>
            </a:r>
            <a:r>
              <a:rPr lang="en-US" dirty="0"/>
              <a:t>2</a:t>
            </a:r>
            <a:r>
              <a:rPr lang="ru-RU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QBrush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2598" y="1268760"/>
            <a:ext cx="10971372" cy="13681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/>
              <a:t>Класс </a:t>
            </a:r>
            <a:r>
              <a:rPr lang="ru-RU" dirty="0" err="1"/>
              <a:t>QBrush</a:t>
            </a:r>
            <a:r>
              <a:rPr lang="ru-RU" dirty="0"/>
              <a:t> задает образец заполнения фигур, рисуемых с помощью </a:t>
            </a:r>
            <a:r>
              <a:rPr lang="ru-RU" dirty="0" err="1"/>
              <a:t>QPainter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Атрибуты: цвет</a:t>
            </a:r>
            <a:r>
              <a:rPr lang="en-US" dirty="0" smtClean="0"/>
              <a:t> (</a:t>
            </a:r>
            <a:r>
              <a:rPr lang="en-US" dirty="0" err="1" smtClean="0"/>
              <a:t>setColor</a:t>
            </a:r>
            <a:r>
              <a:rPr lang="en-US" dirty="0" smtClean="0"/>
              <a:t>(), </a:t>
            </a:r>
            <a:r>
              <a:rPr lang="en-US" dirty="0" err="1" smtClean="0"/>
              <a:t>setTexture</a:t>
            </a:r>
            <a:r>
              <a:rPr lang="en-US" dirty="0" smtClean="0"/>
              <a:t>())</a:t>
            </a:r>
            <a:r>
              <a:rPr lang="ru-RU" dirty="0" smtClean="0"/>
              <a:t>, образец заливки</a:t>
            </a:r>
            <a:r>
              <a:rPr lang="en-US" dirty="0" smtClean="0"/>
              <a:t> (</a:t>
            </a:r>
            <a:r>
              <a:rPr lang="en-US" dirty="0" err="1" smtClean="0"/>
              <a:t>setStyle</a:t>
            </a:r>
            <a:r>
              <a:rPr lang="en-US" dirty="0" smtClean="0"/>
              <a:t>())</a:t>
            </a:r>
            <a:endParaRPr lang="ru-RU" dirty="0" smtClean="0"/>
          </a:p>
        </p:txBody>
      </p:sp>
      <p:pic>
        <p:nvPicPr>
          <p:cNvPr id="4098" name="Picture 2" descr="Стили кисти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99"/>
          <a:stretch/>
        </p:blipFill>
        <p:spPr bwMode="auto">
          <a:xfrm>
            <a:off x="5951190" y="2870228"/>
            <a:ext cx="5760640" cy="356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2708920"/>
            <a:ext cx="4968644" cy="3657768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5960038" y="2497088"/>
            <a:ext cx="5679783" cy="4236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dirty="0" smtClean="0"/>
              <a:t>Образцы заливки:</a:t>
            </a:r>
          </a:p>
        </p:txBody>
      </p:sp>
    </p:spTree>
    <p:extLst>
      <p:ext uri="{BB962C8B-B14F-4D97-AF65-F5344CB8AC3E}">
        <p14:creationId xmlns:p14="http://schemas.microsoft.com/office/powerpoint/2010/main" val="28378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QPainter</a:t>
            </a:r>
            <a:r>
              <a:rPr lang="en-US" dirty="0" smtClean="0"/>
              <a:t>. </a:t>
            </a:r>
            <a:r>
              <a:rPr lang="ru-RU" dirty="0" smtClean="0"/>
              <a:t>Шаг 3. Рисование.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72"/>
          <a:stretch/>
        </p:blipFill>
        <p:spPr>
          <a:xfrm>
            <a:off x="1738722" y="2698968"/>
            <a:ext cx="8712968" cy="365826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78582" y="1556792"/>
            <a:ext cx="112332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err="1" smtClean="0"/>
              <a:t>QPainter</a:t>
            </a:r>
            <a:r>
              <a:rPr lang="ru-RU" sz="2200" dirty="0" smtClean="0"/>
              <a:t> </a:t>
            </a:r>
            <a:r>
              <a:rPr lang="ru-RU" sz="2200" dirty="0"/>
              <a:t>может нарисовать всё, начиная с простых графических примитивов (представляемых классами </a:t>
            </a:r>
            <a:r>
              <a:rPr lang="ru-RU" sz="2200" dirty="0" err="1"/>
              <a:t>QPoint</a:t>
            </a:r>
            <a:r>
              <a:rPr lang="ru-RU" sz="2200" dirty="0"/>
              <a:t>, </a:t>
            </a:r>
            <a:r>
              <a:rPr lang="ru-RU" sz="2200" dirty="0" err="1"/>
              <a:t>QLine</a:t>
            </a:r>
            <a:r>
              <a:rPr lang="ru-RU" sz="2200" dirty="0"/>
              <a:t>, </a:t>
            </a:r>
            <a:r>
              <a:rPr lang="ru-RU" sz="2200" dirty="0" err="1"/>
              <a:t>QRect</a:t>
            </a:r>
            <a:r>
              <a:rPr lang="ru-RU" sz="2200" dirty="0"/>
              <a:t>, </a:t>
            </a:r>
            <a:r>
              <a:rPr lang="ru-RU" sz="2200" dirty="0" err="1"/>
              <a:t>QRegion</a:t>
            </a:r>
            <a:r>
              <a:rPr lang="ru-RU" sz="2200" dirty="0"/>
              <a:t> и </a:t>
            </a:r>
            <a:r>
              <a:rPr lang="ru-RU" sz="2200" dirty="0" err="1" smtClean="0"/>
              <a:t>QPolygon</a:t>
            </a:r>
            <a:r>
              <a:rPr lang="ru-RU" sz="2200" dirty="0"/>
              <a:t>) и заканчивая сложными фигурами, например, векторными </a:t>
            </a:r>
            <a:r>
              <a:rPr lang="ru-RU" sz="2200" dirty="0" smtClean="0"/>
              <a:t>траекториями</a:t>
            </a:r>
            <a:r>
              <a:rPr lang="en-US" sz="2200" dirty="0" smtClean="0"/>
              <a:t> (</a:t>
            </a:r>
            <a:r>
              <a:rPr lang="ru-RU" sz="2200" dirty="0" err="1" smtClean="0"/>
              <a:t>QPainterPath</a:t>
            </a:r>
            <a:r>
              <a:rPr lang="en-US" sz="2200" dirty="0"/>
              <a:t>)</a:t>
            </a:r>
            <a:r>
              <a:rPr lang="ru-RU" sz="2200" dirty="0" smtClean="0"/>
              <a:t>.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67528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404664"/>
            <a:ext cx="10971372" cy="990600"/>
          </a:xfrm>
        </p:spPr>
        <p:txBody>
          <a:bodyPr/>
          <a:lstStyle/>
          <a:p>
            <a:pPr algn="ctr"/>
            <a:r>
              <a:rPr lang="en-US" dirty="0" err="1" smtClean="0"/>
              <a:t>QPainter</a:t>
            </a:r>
            <a:r>
              <a:rPr lang="en-US" dirty="0" smtClean="0"/>
              <a:t>. </a:t>
            </a:r>
            <a:r>
              <a:rPr lang="ru-RU" dirty="0" smtClean="0"/>
              <a:t>Шаг 3. Рисование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53"/>
          <a:stretch/>
        </p:blipFill>
        <p:spPr>
          <a:xfrm>
            <a:off x="1846734" y="1196752"/>
            <a:ext cx="8496944" cy="3861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682644"/>
                  </p:ext>
                </p:extLst>
              </p:nvPr>
            </p:nvGraphicFramePr>
            <p:xfrm>
              <a:off x="262558" y="5157192"/>
              <a:ext cx="11665296" cy="136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32648"/>
                    <a:gridCol w="5832648"/>
                  </a:tblGrid>
                  <a:tr h="456051">
                    <a:tc>
                      <a:txBody>
                        <a:bodyPr/>
                        <a:lstStyle/>
                        <a:p>
                          <a:r>
                            <a:rPr lang="en-US" sz="2100" dirty="0" smtClean="0"/>
                            <a:t>void </a:t>
                          </a:r>
                          <a:r>
                            <a:rPr lang="en-US" sz="2100" dirty="0" err="1" smtClean="0"/>
                            <a:t>QPainter</a:t>
                          </a:r>
                          <a:r>
                            <a:rPr lang="en-US" sz="2100" dirty="0" smtClean="0"/>
                            <a:t>::</a:t>
                          </a:r>
                          <a:r>
                            <a:rPr lang="en-US" sz="2100" dirty="0" err="1" smtClean="0"/>
                            <a:t>drawArc</a:t>
                          </a:r>
                          <a:r>
                            <a:rPr lang="en-US" sz="2100" dirty="0" smtClean="0"/>
                            <a:t>(</a:t>
                          </a:r>
                          <a:r>
                            <a:rPr lang="en-US" sz="2100" dirty="0" err="1" smtClean="0"/>
                            <a:t>QRect</a:t>
                          </a:r>
                          <a:r>
                            <a:rPr lang="en-US" sz="2100" dirty="0" smtClean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2100" i="1" smtClean="0">
                                  <a:latin typeface="Cambria Math"/>
                                  <a:ea typeface="Cambria Math"/>
                                </a:rPr>
                                <m:t>𝜶</m:t>
                              </m:r>
                              <m:r>
                                <a:rPr lang="en-US" sz="210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sz="2100" b="1" i="1" smtClean="0">
                                  <a:latin typeface="Cambria Math"/>
                                  <a:ea typeface="Cambria Math"/>
                                </a:rPr>
                                <m:t>𝟏𝟔</m:t>
                              </m:r>
                              <m:r>
                                <a:rPr lang="en-US" sz="2100" b="1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100" b="1" i="1" smtClean="0">
                                  <a:latin typeface="Cambria Math"/>
                                  <a:ea typeface="Cambria Math"/>
                                </a:rPr>
                                <m:t>𝜷</m:t>
                              </m:r>
                              <m:r>
                                <a:rPr lang="en-US" sz="2100" b="1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sz="2100" b="1" i="1" smtClean="0">
                                  <a:latin typeface="Cambria Math"/>
                                  <a:ea typeface="Cambria Math"/>
                                </a:rPr>
                                <m:t>𝟏𝟔</m:t>
                              </m:r>
                            </m:oMath>
                          </a14:m>
                          <a:r>
                            <a:rPr lang="en-US" sz="2100" dirty="0" smtClean="0"/>
                            <a:t>)</a:t>
                          </a:r>
                          <a:endParaRPr lang="ru-RU" sz="2100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100" i="1" smtClean="0">
                                  <a:latin typeface="Cambria Math"/>
                                  <a:ea typeface="Cambria Math"/>
                                </a:rPr>
                                <m:t>𝜶</m:t>
                              </m:r>
                            </m:oMath>
                          </a14:m>
                          <a:r>
                            <a:rPr lang="en-US" sz="2100" dirty="0" smtClean="0"/>
                            <a:t> – </a:t>
                          </a:r>
                          <a:r>
                            <a:rPr lang="ru-RU" sz="2100" dirty="0" smtClean="0"/>
                            <a:t>начальный</a:t>
                          </a:r>
                          <a:r>
                            <a:rPr lang="ru-RU" sz="2100" baseline="0" dirty="0" smtClean="0"/>
                            <a:t> угол,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2100" b="1" i="1" smtClean="0">
                                  <a:latin typeface="Cambria Math"/>
                                  <a:ea typeface="Cambria Math"/>
                                </a:rPr>
                                <m:t>𝜷</m:t>
                              </m:r>
                            </m:oMath>
                          </a14:m>
                          <a:r>
                            <a:rPr lang="ru-RU" sz="2100" dirty="0" smtClean="0"/>
                            <a:t> – угол,</a:t>
                          </a:r>
                          <a:r>
                            <a:rPr lang="ru-RU" sz="2100" baseline="0" dirty="0" smtClean="0"/>
                            <a:t> определяющий размер дуги, хорды или сектора. ЦМР углов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100" b="1" i="1" baseline="0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100" b="1" i="1" baseline="0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100" b="1" i="1" baseline="0" smtClean="0">
                                      <a:latin typeface="Cambria Math"/>
                                    </a:rPr>
                                    <m:t>𝟏𝟔</m:t>
                                  </m:r>
                                </m:den>
                              </m:f>
                              <m:r>
                                <a:rPr lang="ru-RU" sz="2100" b="1" i="1" baseline="0" smtClean="0">
                                  <a:latin typeface="Cambria Math"/>
                                </a:rPr>
                                <m:t>градуса</m:t>
                              </m:r>
                            </m:oMath>
                          </a14:m>
                          <a:endParaRPr lang="ru-RU" sz="2100" dirty="0"/>
                        </a:p>
                      </a:txBody>
                      <a:tcPr/>
                    </a:tc>
                  </a:tr>
                  <a:tr h="4560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dirty="0" smtClean="0"/>
                            <a:t>void </a:t>
                          </a:r>
                          <a:r>
                            <a:rPr lang="en-US" sz="2100" dirty="0" err="1" smtClean="0"/>
                            <a:t>QPainter</a:t>
                          </a:r>
                          <a:r>
                            <a:rPr lang="en-US" sz="2100" dirty="0" smtClean="0"/>
                            <a:t>::</a:t>
                          </a:r>
                          <a:r>
                            <a:rPr lang="en-US" sz="2100" dirty="0" err="1" smtClean="0"/>
                            <a:t>drawChord</a:t>
                          </a:r>
                          <a:r>
                            <a:rPr lang="en-US" sz="2100" dirty="0" smtClean="0"/>
                            <a:t>(</a:t>
                          </a:r>
                          <a:r>
                            <a:rPr lang="en-US" sz="2100" dirty="0" err="1" smtClean="0"/>
                            <a:t>QRect</a:t>
                          </a:r>
                          <a:r>
                            <a:rPr lang="en-US" sz="2100" dirty="0" smtClean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2100" i="1" smtClean="0">
                                  <a:latin typeface="Cambria Math"/>
                                  <a:ea typeface="Cambria Math"/>
                                </a:rPr>
                                <m:t>𝜶</m:t>
                              </m:r>
                              <m:r>
                                <a:rPr lang="en-US" sz="210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sz="2100" b="1" i="1" smtClean="0">
                                  <a:latin typeface="Cambria Math"/>
                                  <a:ea typeface="Cambria Math"/>
                                </a:rPr>
                                <m:t>𝟏𝟔</m:t>
                              </m:r>
                              <m:r>
                                <a:rPr lang="en-US" sz="2100" b="1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100" b="1" i="1" smtClean="0">
                                  <a:latin typeface="Cambria Math"/>
                                  <a:ea typeface="Cambria Math"/>
                                </a:rPr>
                                <m:t>𝜷</m:t>
                              </m:r>
                              <m:r>
                                <a:rPr lang="en-US" sz="2100" b="1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sz="2100" b="1" i="1" smtClean="0">
                                  <a:latin typeface="Cambria Math"/>
                                  <a:ea typeface="Cambria Math"/>
                                </a:rPr>
                                <m:t>𝟏𝟔</m:t>
                              </m:r>
                            </m:oMath>
                          </a14:m>
                          <a:r>
                            <a:rPr lang="en-US" sz="2100" dirty="0" smtClean="0"/>
                            <a:t>)</a:t>
                          </a:r>
                          <a:endParaRPr lang="ru-RU" sz="21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/>
                    </a:tc>
                  </a:tr>
                  <a:tr h="4560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dirty="0" smtClean="0"/>
                            <a:t>void </a:t>
                          </a:r>
                          <a:r>
                            <a:rPr lang="en-US" sz="2100" dirty="0" err="1" smtClean="0"/>
                            <a:t>QPainter</a:t>
                          </a:r>
                          <a:r>
                            <a:rPr lang="en-US" sz="2100" dirty="0" smtClean="0"/>
                            <a:t>::</a:t>
                          </a:r>
                          <a:r>
                            <a:rPr lang="en-US" sz="2100" dirty="0" err="1" smtClean="0"/>
                            <a:t>drawArc</a:t>
                          </a:r>
                          <a:r>
                            <a:rPr lang="en-US" sz="2100" dirty="0" smtClean="0"/>
                            <a:t>(</a:t>
                          </a:r>
                          <a:r>
                            <a:rPr lang="en-US" sz="2100" dirty="0" err="1" smtClean="0"/>
                            <a:t>QRect</a:t>
                          </a:r>
                          <a:r>
                            <a:rPr lang="en-US" sz="2100" dirty="0" smtClean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2100" i="1" smtClean="0">
                                  <a:latin typeface="Cambria Math"/>
                                  <a:ea typeface="Cambria Math"/>
                                </a:rPr>
                                <m:t>𝜶</m:t>
                              </m:r>
                              <m:r>
                                <a:rPr lang="en-US" sz="210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sz="2100" b="1" i="1" smtClean="0">
                                  <a:latin typeface="Cambria Math"/>
                                  <a:ea typeface="Cambria Math"/>
                                </a:rPr>
                                <m:t>𝟏𝟔</m:t>
                              </m:r>
                              <m:r>
                                <a:rPr lang="en-US" sz="2100" b="1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100" b="1" i="1" smtClean="0">
                                  <a:latin typeface="Cambria Math"/>
                                  <a:ea typeface="Cambria Math"/>
                                </a:rPr>
                                <m:t>𝜷</m:t>
                              </m:r>
                              <m:r>
                                <a:rPr lang="en-US" sz="2100" b="1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sz="2100" b="1" i="1" smtClean="0">
                                  <a:latin typeface="Cambria Math"/>
                                  <a:ea typeface="Cambria Math"/>
                                </a:rPr>
                                <m:t>𝟏𝟔</m:t>
                              </m:r>
                            </m:oMath>
                          </a14:m>
                          <a:r>
                            <a:rPr lang="en-US" sz="2100" dirty="0" smtClean="0"/>
                            <a:t>)</a:t>
                          </a:r>
                          <a:endParaRPr lang="ru-RU" sz="21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682644"/>
                  </p:ext>
                </p:extLst>
              </p:nvPr>
            </p:nvGraphicFramePr>
            <p:xfrm>
              <a:off x="262558" y="5157192"/>
              <a:ext cx="11665296" cy="136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32648"/>
                    <a:gridCol w="5832648"/>
                  </a:tblGrid>
                  <a:tr h="45605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8000" r="-100000" b="-216000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2679" b="-5804"/>
                          </a:stretch>
                        </a:blipFill>
                      </a:tcPr>
                    </a:tc>
                  </a:tr>
                  <a:tr h="45605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09459" r="-100000" b="-11891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/>
                    </a:tc>
                  </a:tr>
                  <a:tr h="45605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06667" r="-100000" b="-1733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550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Q</a:t>
            </a:r>
            <a:r>
              <a:rPr lang="en-US" dirty="0" err="1"/>
              <a:t>P</a:t>
            </a:r>
            <a:r>
              <a:rPr lang="en-US" dirty="0" err="1" smtClean="0"/>
              <a:t>ainter</a:t>
            </a:r>
            <a:r>
              <a:rPr lang="en-US" dirty="0" smtClean="0"/>
              <a:t>. </a:t>
            </a:r>
            <a:r>
              <a:rPr lang="ru-RU" dirty="0" smtClean="0"/>
              <a:t>Шаг 3. Рисование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8582" y="1700808"/>
            <a:ext cx="81369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200" dirty="0" smtClean="0"/>
              <a:t>	</a:t>
            </a:r>
            <a:r>
              <a:rPr lang="ru-RU" sz="2200" dirty="0" smtClean="0"/>
              <a:t>В </a:t>
            </a:r>
            <a:r>
              <a:rPr lang="ru-RU" sz="2200" dirty="0" err="1"/>
              <a:t>Qt</a:t>
            </a:r>
            <a:r>
              <a:rPr lang="ru-RU" sz="2200" dirty="0"/>
              <a:t> векторные траектории представлены классом </a:t>
            </a:r>
            <a:r>
              <a:rPr lang="ru-RU" sz="2200" dirty="0" err="1">
                <a:hlinkClick r:id="rId3"/>
              </a:rPr>
              <a:t>QPainterPath</a:t>
            </a:r>
            <a:r>
              <a:rPr lang="ru-RU" sz="2200" dirty="0"/>
              <a:t>. </a:t>
            </a:r>
            <a:r>
              <a:rPr lang="ru-RU" sz="2200" dirty="0" err="1">
                <a:hlinkClick r:id="rId3"/>
              </a:rPr>
              <a:t>QPainterPath</a:t>
            </a:r>
            <a:r>
              <a:rPr lang="ru-RU" sz="2200" dirty="0"/>
              <a:t> предоставляет контейнер для операций рисования, позволяющий создавать и повторно использовать графические фигуры.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1700808"/>
            <a:ext cx="2960722" cy="3917462"/>
          </a:xfrm>
        </p:spPr>
      </p:pic>
    </p:spTree>
    <p:extLst>
      <p:ext uri="{BB962C8B-B14F-4D97-AF65-F5344CB8AC3E}">
        <p14:creationId xmlns:p14="http://schemas.microsoft.com/office/powerpoint/2010/main" val="397229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582" y="404664"/>
            <a:ext cx="10971372" cy="12961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Qpainter</a:t>
            </a:r>
            <a:r>
              <a:rPr lang="en-US" dirty="0" smtClean="0"/>
              <a:t>. </a:t>
            </a:r>
            <a:r>
              <a:rPr lang="ru-RU" dirty="0" smtClean="0"/>
              <a:t>Шаг 3. </a:t>
            </a:r>
            <a:r>
              <a:rPr lang="ru-RU" dirty="0"/>
              <a:t>Рисование.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Трансформация </a:t>
            </a:r>
            <a:r>
              <a:rPr lang="ru-RU" dirty="0"/>
              <a:t>систем координат</a:t>
            </a:r>
            <a:r>
              <a:rPr lang="ru-RU" dirty="0" smtClean="0"/>
              <a:t>.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723579655"/>
              </p:ext>
            </p:extLst>
          </p:nvPr>
        </p:nvGraphicFramePr>
        <p:xfrm>
          <a:off x="1414686" y="1844824"/>
          <a:ext cx="928903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28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Arthur. </a:t>
            </a:r>
            <a:r>
              <a:rPr lang="ru-RU" dirty="0" smtClean="0"/>
              <a:t>Архитектура рисования </a:t>
            </a:r>
            <a:r>
              <a:rPr lang="en-US" dirty="0" err="1" smtClean="0"/>
              <a:t>Qt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707882"/>
              </p:ext>
            </p:extLst>
          </p:nvPr>
        </p:nvGraphicFramePr>
        <p:xfrm>
          <a:off x="1414686" y="1556792"/>
          <a:ext cx="9217024" cy="5040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099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QPainter</a:t>
            </a:r>
            <a:r>
              <a:rPr lang="en-US" dirty="0" smtClean="0"/>
              <a:t>. </a:t>
            </a:r>
            <a:r>
              <a:rPr lang="ru-RU" dirty="0" smtClean="0"/>
              <a:t>Шаг 3. Р</a:t>
            </a:r>
            <a:r>
              <a:rPr lang="ru-RU" dirty="0"/>
              <a:t>исование.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Трансформация </a:t>
            </a:r>
            <a:r>
              <a:rPr lang="ru-RU" dirty="0"/>
              <a:t>систем координат.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9689" y="1572511"/>
            <a:ext cx="111612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600" dirty="0" smtClean="0"/>
              <a:t>1. Смещение – </a:t>
            </a:r>
            <a:r>
              <a:rPr lang="en-US" sz="2600" dirty="0" err="1" smtClean="0"/>
              <a:t>QPainter</a:t>
            </a:r>
            <a:r>
              <a:rPr lang="en-US" sz="2600" dirty="0" smtClean="0"/>
              <a:t>::translate()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3" y="2001095"/>
            <a:ext cx="1815652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51429" y="380109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Nop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4151521"/>
            <a:ext cx="1815652" cy="180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386421" y="5624296"/>
            <a:ext cx="113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Translate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2598" y="2331087"/>
            <a:ext cx="8352928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 smtClean="0"/>
              <a:t>Передвигает систему координат рисунка на заданное смещение </a:t>
            </a:r>
            <a:r>
              <a:rPr lang="en-US" sz="2600" dirty="0" smtClean="0"/>
              <a:t>dx, dy.</a:t>
            </a:r>
            <a:r>
              <a:rPr lang="ru-RU" sz="2600" dirty="0" smtClean="0"/>
              <a:t> </a:t>
            </a:r>
          </a:p>
          <a:p>
            <a:r>
              <a:rPr lang="ru-RU" sz="2600" dirty="0" smtClean="0"/>
              <a:t>(</a:t>
            </a:r>
            <a:r>
              <a:rPr lang="en-US" sz="2600" dirty="0" smtClean="0"/>
              <a:t>dx&gt;0 – </a:t>
            </a:r>
            <a:r>
              <a:rPr lang="ru-RU" sz="2600" dirty="0" smtClean="0"/>
              <a:t>смещение вправо, </a:t>
            </a:r>
            <a:r>
              <a:rPr lang="en-US" sz="2600" dirty="0" smtClean="0"/>
              <a:t>dx&lt;0 – </a:t>
            </a:r>
            <a:r>
              <a:rPr lang="ru-RU" sz="2600" dirty="0" smtClean="0"/>
              <a:t>смещение влево)</a:t>
            </a:r>
          </a:p>
          <a:p>
            <a:r>
              <a:rPr lang="ru-RU" sz="2600" dirty="0" smtClean="0"/>
              <a:t>(</a:t>
            </a:r>
            <a:r>
              <a:rPr lang="en-US" sz="2600" dirty="0" err="1" smtClean="0"/>
              <a:t>dy</a:t>
            </a:r>
            <a:r>
              <a:rPr lang="en-US" sz="2600" dirty="0" smtClean="0"/>
              <a:t>&gt;0 – </a:t>
            </a:r>
            <a:r>
              <a:rPr lang="ru-RU" sz="2600" dirty="0" smtClean="0"/>
              <a:t>смещение вниз, </a:t>
            </a:r>
            <a:r>
              <a:rPr lang="en-US" sz="2600" dirty="0" err="1" smtClean="0"/>
              <a:t>dy</a:t>
            </a:r>
            <a:r>
              <a:rPr lang="en-US" sz="2600" dirty="0" smtClean="0"/>
              <a:t> &lt;0 – </a:t>
            </a:r>
            <a:r>
              <a:rPr lang="ru-RU" sz="2600" dirty="0" smtClean="0"/>
              <a:t>смещение вверх)</a:t>
            </a:r>
            <a:endParaRPr lang="en-US" sz="2600" dirty="0" smtClean="0"/>
          </a:p>
          <a:p>
            <a:endParaRPr lang="en-US" sz="2200" dirty="0" smtClean="0"/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QPainter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::translate ( 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qreal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qreal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QPainter</a:t>
            </a:r>
            <a:r>
              <a:rPr lang="en-US" sz="22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::translate ( </a:t>
            </a:r>
            <a:r>
              <a:rPr lang="en-US" sz="22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200" b="1" spc="-150" dirty="0" err="1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QPoint</a:t>
            </a:r>
            <a:r>
              <a:rPr lang="en-US" sz="22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 &amp; </a:t>
            </a:r>
            <a:r>
              <a:rPr lang="en-US" sz="2200" b="1" i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sz="22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200" b="1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QPainter</a:t>
            </a:r>
            <a:r>
              <a:rPr lang="en-US" sz="22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::translate ( </a:t>
            </a:r>
            <a:r>
              <a:rPr lang="en-US" sz="22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200" b="1" spc="-150" dirty="0" err="1"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QPointF</a:t>
            </a:r>
            <a:r>
              <a:rPr lang="en-US" sz="22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 &amp; </a:t>
            </a:r>
            <a:r>
              <a:rPr lang="en-US" sz="2200" b="1" i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sz="22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200" b="1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b="1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2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QPainter</a:t>
            </a:r>
            <a:r>
              <a:rPr lang="en-US" dirty="0" smtClean="0"/>
              <a:t>. </a:t>
            </a:r>
            <a:r>
              <a:rPr lang="ru-RU" dirty="0" smtClean="0"/>
              <a:t>Шаг </a:t>
            </a:r>
            <a:r>
              <a:rPr lang="ru-RU" dirty="0"/>
              <a:t>3. Рисование. </a:t>
            </a:r>
            <a:br>
              <a:rPr lang="ru-RU" dirty="0"/>
            </a:br>
            <a:r>
              <a:rPr lang="ru-RU" dirty="0"/>
              <a:t>Трансформация систем координат.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78582" y="1547333"/>
            <a:ext cx="111612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600" dirty="0" smtClean="0"/>
              <a:t>2. Поворот – </a:t>
            </a:r>
            <a:r>
              <a:rPr lang="en-US" sz="2600" dirty="0" err="1" smtClean="0"/>
              <a:t>QPainter</a:t>
            </a:r>
            <a:r>
              <a:rPr lang="en-US" sz="2600" dirty="0" smtClean="0"/>
              <a:t>::rotate()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3" y="2001095"/>
            <a:ext cx="1815652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51429" y="380109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Nop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2598" y="2316774"/>
            <a:ext cx="83529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 smtClean="0"/>
              <a:t>Поворачивает изображение на указанный угол (</a:t>
            </a:r>
            <a:r>
              <a:rPr lang="en-US" sz="2600" dirty="0" smtClean="0"/>
              <a:t>angle</a:t>
            </a:r>
            <a:r>
              <a:rPr lang="ru-RU" sz="2600" dirty="0" smtClean="0"/>
              <a:t>).</a:t>
            </a:r>
          </a:p>
          <a:p>
            <a:endParaRPr lang="ru-RU" sz="2600" dirty="0" smtClean="0"/>
          </a:p>
          <a:p>
            <a:r>
              <a:rPr lang="en-US" sz="2200" b="1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angle&gt;0 – </a:t>
            </a:r>
            <a:r>
              <a:rPr lang="ru-RU" sz="2200" b="1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поворот по часовой стрелке</a:t>
            </a:r>
          </a:p>
          <a:p>
            <a:r>
              <a:rPr lang="en-US" sz="2200" b="1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angle&lt;0 – </a:t>
            </a:r>
            <a:r>
              <a:rPr lang="ru-RU" sz="2200" b="1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поворот против часовой стрелки</a:t>
            </a:r>
            <a:endParaRPr lang="en-US" sz="2200" b="1" spc="-1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QPainter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::rotate ( 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qreal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526" y="4333746"/>
            <a:ext cx="1815652" cy="180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451182" y="612043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020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404664"/>
            <a:ext cx="10971372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QPainter</a:t>
            </a:r>
            <a:r>
              <a:rPr lang="en-US" dirty="0" smtClean="0"/>
              <a:t>. </a:t>
            </a:r>
            <a:r>
              <a:rPr lang="ru-RU" dirty="0" smtClean="0"/>
              <a:t>Шаг </a:t>
            </a:r>
            <a:r>
              <a:rPr lang="ru-RU" dirty="0"/>
              <a:t>3. Рисование. </a:t>
            </a:r>
            <a:br>
              <a:rPr lang="ru-RU" dirty="0"/>
            </a:br>
            <a:r>
              <a:rPr lang="ru-RU" dirty="0"/>
              <a:t>Трансформация систем </a:t>
            </a:r>
            <a:r>
              <a:rPr lang="ru-RU" dirty="0" smtClean="0"/>
              <a:t>координат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8582" y="1483723"/>
            <a:ext cx="111612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600" dirty="0" smtClean="0"/>
              <a:t>3. Масштабирование – </a:t>
            </a:r>
            <a:r>
              <a:rPr lang="en-US" sz="2600" dirty="0" err="1" smtClean="0"/>
              <a:t>QPainter</a:t>
            </a:r>
            <a:r>
              <a:rPr lang="en-US" sz="2600" dirty="0" smtClean="0"/>
              <a:t>::scale()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9" y="2166365"/>
            <a:ext cx="1815652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02005" y="396636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Nop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2598" y="2032794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QPainter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::scale ( 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qreal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qreal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102" y="4297926"/>
            <a:ext cx="1815652" cy="180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553054" y="609792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82" y="2564904"/>
            <a:ext cx="374904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2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404664"/>
            <a:ext cx="10971372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QPainter</a:t>
            </a:r>
            <a:r>
              <a:rPr lang="en-US" dirty="0" smtClean="0"/>
              <a:t>. </a:t>
            </a:r>
            <a:r>
              <a:rPr lang="ru-RU" dirty="0" smtClean="0"/>
              <a:t>Шаг </a:t>
            </a:r>
            <a:r>
              <a:rPr lang="ru-RU" dirty="0"/>
              <a:t>3. Рисование. </a:t>
            </a:r>
            <a:br>
              <a:rPr lang="ru-RU" dirty="0"/>
            </a:br>
            <a:r>
              <a:rPr lang="ru-RU" dirty="0"/>
              <a:t>Трансформация систем координат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78582" y="1484784"/>
            <a:ext cx="111612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600" dirty="0" smtClean="0"/>
              <a:t>4. Скос – </a:t>
            </a:r>
            <a:r>
              <a:rPr lang="en-US" sz="2600" dirty="0" err="1" smtClean="0"/>
              <a:t>QPainter</a:t>
            </a:r>
            <a:r>
              <a:rPr lang="en-US" sz="2600" dirty="0" smtClean="0"/>
              <a:t>::shear()</a:t>
            </a:r>
          </a:p>
          <a:p>
            <a:pPr algn="ctr">
              <a:defRPr/>
            </a:pPr>
            <a:r>
              <a:rPr lang="ru-RU" sz="2200" i="1" dirty="0" smtClean="0"/>
              <a:t>Первый параметр задает сдвиг по вертикали, а второй по горизонтали.</a:t>
            </a:r>
            <a:endParaRPr lang="en-US" sz="2200" i="1" dirty="0" smtClean="0"/>
          </a:p>
          <a:p>
            <a:pPr algn="ctr">
              <a:defRPr/>
            </a:pPr>
            <a:r>
              <a:rPr lang="ru-RU" sz="2200" i="1" dirty="0" smtClean="0"/>
              <a:t>Выполняет скос (искажение СК)</a:t>
            </a:r>
            <a:endParaRPr lang="en-US" sz="2200" i="1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602754" y="2817855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QPainter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::shear ( 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qreal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qreal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3" t="22113" r="22908" b="38944"/>
          <a:stretch/>
        </p:blipFill>
        <p:spPr bwMode="auto">
          <a:xfrm>
            <a:off x="1484250" y="3284984"/>
            <a:ext cx="4033800" cy="2835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5" t="18352" r="23033" b="42705"/>
          <a:stretch/>
        </p:blipFill>
        <p:spPr bwMode="auto">
          <a:xfrm>
            <a:off x="6059202" y="3279520"/>
            <a:ext cx="3945502" cy="2835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38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404664"/>
            <a:ext cx="10971372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QPainter</a:t>
            </a:r>
            <a:r>
              <a:rPr lang="en-US" dirty="0" smtClean="0"/>
              <a:t>. </a:t>
            </a:r>
            <a:r>
              <a:rPr lang="ru-RU" dirty="0" smtClean="0"/>
              <a:t>Шаг </a:t>
            </a:r>
            <a:r>
              <a:rPr lang="ru-RU" dirty="0"/>
              <a:t>3. Рисование. </a:t>
            </a:r>
            <a:br>
              <a:rPr lang="ru-RU" dirty="0"/>
            </a:br>
            <a:r>
              <a:rPr lang="ru-RU" dirty="0"/>
              <a:t>Трансформация систем координат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78582" y="1484784"/>
            <a:ext cx="111612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600" dirty="0" smtClean="0"/>
              <a:t>5. Трансформационные матрицы. </a:t>
            </a:r>
            <a:r>
              <a:rPr lang="en-US" sz="2600" dirty="0" err="1" smtClean="0"/>
              <a:t>setTransform</a:t>
            </a:r>
            <a:r>
              <a:rPr lang="en-US" sz="2600" dirty="0" smtClean="0"/>
              <a:t>()</a:t>
            </a:r>
            <a:endParaRPr lang="ru-RU" sz="2600" dirty="0" smtClean="0"/>
          </a:p>
        </p:txBody>
      </p:sp>
      <p:sp>
        <p:nvSpPr>
          <p:cNvPr id="4" name="AutoShape 2" descr="images/qtransform-representation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images/qtransform-representation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images/qtransform-representation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3" t="28255" r="71394" b="52241"/>
          <a:stretch/>
        </p:blipFill>
        <p:spPr bwMode="auto">
          <a:xfrm>
            <a:off x="368300" y="3052957"/>
            <a:ext cx="3643365" cy="364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368300" y="2129627"/>
            <a:ext cx="36433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600" dirty="0" smtClean="0"/>
              <a:t>Трансформационная матрица </a:t>
            </a:r>
            <a:r>
              <a:rPr lang="en-US" sz="2800" dirty="0" err="1"/>
              <a:t>QTransform</a:t>
            </a:r>
            <a:endParaRPr lang="ru-RU" sz="2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4237519" y="3052957"/>
                <a:ext cx="7330295" cy="13128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4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4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4000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4000" i="1">
                                  <a:latin typeface="Cambria Math"/>
                                </a:rPr>
                                <m:t>11</m:t>
                              </m:r>
                              <m:r>
                                <a:rPr lang="en-US" sz="4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4000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4000" i="1">
                                  <a:latin typeface="Cambria Math"/>
                                </a:rPr>
                                <m:t>21</m:t>
                              </m:r>
                              <m:r>
                                <a:rPr lang="en-US" sz="40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4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4000" i="1">
                                  <a:latin typeface="Cambria Math"/>
                                </a:rPr>
                                <m:t>𝑑𝑥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4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4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4000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4000" i="1">
                                  <a:latin typeface="Cambria Math"/>
                                </a:rPr>
                                <m:t>22</m:t>
                              </m:r>
                              <m:r>
                                <a:rPr lang="en-US" sz="40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4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4000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4000" i="1">
                                  <a:latin typeface="Cambria Math"/>
                                </a:rPr>
                                <m:t>12</m:t>
                              </m:r>
                              <m:r>
                                <a:rPr lang="en-US" sz="4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4000" i="1">
                                  <a:latin typeface="Cambria Math"/>
                                </a:rPr>
                                <m:t>𝑑𝑦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4000" dirty="0" smtClean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519" y="3052957"/>
                <a:ext cx="7330295" cy="13128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4259301" y="2282027"/>
            <a:ext cx="738052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600" dirty="0" smtClean="0"/>
              <a:t>Формула расчета новых координат:</a:t>
            </a:r>
          </a:p>
        </p:txBody>
      </p:sp>
    </p:spTree>
    <p:extLst>
      <p:ext uri="{BB962C8B-B14F-4D97-AF65-F5344CB8AC3E}">
        <p14:creationId xmlns:p14="http://schemas.microsoft.com/office/powerpoint/2010/main" val="68031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404664"/>
            <a:ext cx="10971372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QPainter</a:t>
            </a:r>
            <a:r>
              <a:rPr lang="en-US" dirty="0" smtClean="0"/>
              <a:t>. </a:t>
            </a:r>
            <a:r>
              <a:rPr lang="ru-RU" dirty="0" smtClean="0"/>
              <a:t>Шаг </a:t>
            </a:r>
            <a:r>
              <a:rPr lang="ru-RU" dirty="0"/>
              <a:t>3. Рисование. </a:t>
            </a:r>
            <a:br>
              <a:rPr lang="ru-RU" dirty="0"/>
            </a:br>
            <a:r>
              <a:rPr lang="ru-RU" dirty="0"/>
              <a:t>Трансформация систем координат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78582" y="1484784"/>
            <a:ext cx="111612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600" dirty="0" smtClean="0"/>
              <a:t>5. Трансформационные матрицы. </a:t>
            </a:r>
            <a:r>
              <a:rPr lang="en-US" sz="2600" dirty="0" err="1" smtClean="0"/>
              <a:t>setTransform</a:t>
            </a:r>
            <a:r>
              <a:rPr lang="en-US" sz="2600" dirty="0" smtClean="0"/>
              <a:t>()</a:t>
            </a:r>
            <a:endParaRPr lang="ru-RU" sz="2600" dirty="0" smtClean="0"/>
          </a:p>
        </p:txBody>
      </p:sp>
      <p:sp>
        <p:nvSpPr>
          <p:cNvPr id="4" name="AutoShape 2" descr="images/qtransform-representation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images/qtransform-representation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images/qtransform-representation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58346"/>
              </p:ext>
            </p:extLst>
          </p:nvPr>
        </p:nvGraphicFramePr>
        <p:xfrm>
          <a:off x="673100" y="2132856"/>
          <a:ext cx="11326760" cy="4176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352"/>
                <a:gridCol w="2265352"/>
                <a:gridCol w="2265352"/>
                <a:gridCol w="2010426"/>
                <a:gridCol w="2520278"/>
              </a:tblGrid>
              <a:tr h="59663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Элемент матрицы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Смещение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Поворот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Скос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Масштабирование</a:t>
                      </a:r>
                      <a:endParaRPr lang="ru-RU" dirty="0"/>
                    </a:p>
                  </a:txBody>
                  <a:tcPr/>
                </a:tc>
              </a:tr>
              <a:tr h="5966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cos(a)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Dx</a:t>
                      </a:r>
                      <a:endParaRPr lang="ru-RU" dirty="0"/>
                    </a:p>
                  </a:txBody>
                  <a:tcPr/>
                </a:tc>
              </a:tr>
              <a:tr h="5966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sin(a)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5966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-sin(a)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5966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m22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cos(a)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Dy</a:t>
                      </a:r>
                      <a:endParaRPr lang="ru-RU" dirty="0"/>
                    </a:p>
                  </a:txBody>
                  <a:tcPr/>
                </a:tc>
              </a:tr>
              <a:tr h="5966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59663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0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404664"/>
            <a:ext cx="10971372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QPainter</a:t>
            </a:r>
            <a:r>
              <a:rPr lang="en-US" dirty="0" smtClean="0"/>
              <a:t>. </a:t>
            </a:r>
            <a:r>
              <a:rPr lang="ru-RU" dirty="0" smtClean="0"/>
              <a:t>Шаг </a:t>
            </a:r>
            <a:r>
              <a:rPr lang="ru-RU" dirty="0"/>
              <a:t>3. Рисование. </a:t>
            </a:r>
            <a:br>
              <a:rPr lang="ru-RU" dirty="0"/>
            </a:br>
            <a:r>
              <a:rPr lang="ru-RU" dirty="0"/>
              <a:t>Трансформация систем координат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78582" y="1484784"/>
            <a:ext cx="111612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600" dirty="0" smtClean="0"/>
              <a:t>5. Трансформационные матрицы. </a:t>
            </a:r>
            <a:r>
              <a:rPr lang="en-US" sz="2600" dirty="0" err="1" smtClean="0"/>
              <a:t>setTransform</a:t>
            </a:r>
            <a:r>
              <a:rPr lang="en-US" sz="2600" dirty="0" smtClean="0"/>
              <a:t>()</a:t>
            </a:r>
            <a:endParaRPr lang="ru-RU" sz="2600" dirty="0" smtClean="0"/>
          </a:p>
        </p:txBody>
      </p:sp>
      <p:sp>
        <p:nvSpPr>
          <p:cNvPr id="4" name="AutoShape 2" descr="images/qtransform-representation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images/qtransform-representation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images/qtransform-representation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73100" y="2204864"/>
            <a:ext cx="1082270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QTransform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translationTransform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0, 0, 1, 50.0, 50.0);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QTransform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rotationTransform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cosa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sina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sina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cosa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0, 0);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QTransform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scalingTransform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(0.5, 0, 0, 1.0, 0, 0);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QTransform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transform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scalingTransform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rotationTransform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translationTransform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QPainter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painter(this);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painter.setPen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file"/>
              </a:rPr>
              <a:t>QPen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::blue, 1,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DashLine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painter.drawRect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0, 100, 100);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painter.setTransform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(transform);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404664"/>
            <a:ext cx="10971372" cy="990600"/>
          </a:xfrm>
        </p:spPr>
        <p:txBody>
          <a:bodyPr/>
          <a:lstStyle/>
          <a:p>
            <a:pPr algn="ctr"/>
            <a:r>
              <a:rPr lang="en-US" dirty="0" err="1" smtClean="0"/>
              <a:t>QPainter</a:t>
            </a:r>
            <a:r>
              <a:rPr lang="en-US" dirty="0" smtClean="0"/>
              <a:t>.</a:t>
            </a:r>
            <a:r>
              <a:rPr lang="ru-RU" dirty="0" smtClean="0"/>
              <a:t> Важные методы.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609636"/>
              </p:ext>
            </p:extLst>
          </p:nvPr>
        </p:nvGraphicFramePr>
        <p:xfrm>
          <a:off x="550591" y="1268760"/>
          <a:ext cx="11377263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238"/>
                <a:gridCol w="92040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[slot] </a:t>
                      </a:r>
                      <a:r>
                        <a:rPr lang="en-US" dirty="0" err="1" smtClean="0"/>
                        <a:t>QWidget</a:t>
                      </a:r>
                      <a:r>
                        <a:rPr lang="en-US" dirty="0" smtClean="0"/>
                        <a:t>::update()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Этот</a:t>
                      </a:r>
                      <a:r>
                        <a:rPr lang="ru-RU" baseline="0" dirty="0" smtClean="0"/>
                        <a:t> метод не является методом класса </a:t>
                      </a:r>
                      <a:r>
                        <a:rPr lang="en-US" baseline="0" dirty="0" err="1" smtClean="0"/>
                        <a:t>QPainter</a:t>
                      </a:r>
                      <a:r>
                        <a:rPr lang="en-US" baseline="0" dirty="0" smtClean="0"/>
                        <a:t>,</a:t>
                      </a:r>
                      <a:r>
                        <a:rPr lang="ru-RU" baseline="0" dirty="0" smtClean="0"/>
                        <a:t> но тем не менее очень полезен для нас при </a:t>
                      </a:r>
                      <a:r>
                        <a:rPr lang="ru-RU" baseline="0" dirty="0" err="1" smtClean="0"/>
                        <a:t>отрисовке</a:t>
                      </a:r>
                      <a:r>
                        <a:rPr lang="ru-RU" baseline="0" dirty="0" smtClean="0"/>
                        <a:t> объектов</a:t>
                      </a:r>
                      <a:r>
                        <a:rPr lang="en-US" baseline="0" dirty="0" smtClean="0"/>
                        <a:t>, </a:t>
                      </a:r>
                      <a:r>
                        <a:rPr lang="ru-RU" baseline="0" dirty="0" smtClean="0"/>
                        <a:t>кроме того это слот.</a:t>
                      </a:r>
                    </a:p>
                    <a:p>
                      <a:r>
                        <a:rPr lang="en-US" baseline="0" dirty="0" smtClean="0"/>
                        <a:t>update() </a:t>
                      </a:r>
                      <a:r>
                        <a:rPr lang="ru-RU" baseline="0" dirty="0" smtClean="0"/>
                        <a:t>отправляет событие </a:t>
                      </a:r>
                      <a:r>
                        <a:rPr lang="en-US" baseline="0" dirty="0" err="1" smtClean="0"/>
                        <a:t>QPaintEvent</a:t>
                      </a:r>
                      <a:r>
                        <a:rPr lang="ru-RU" baseline="0" dirty="0" smtClean="0"/>
                        <a:t>, которое обрабатывается функцией </a:t>
                      </a:r>
                      <a:r>
                        <a:rPr lang="en-US" baseline="0" dirty="0" err="1" smtClean="0"/>
                        <a:t>paintEvent</a:t>
                      </a:r>
                      <a:r>
                        <a:rPr lang="en-US" baseline="0" dirty="0" smtClean="0"/>
                        <a:t>() </a:t>
                      </a:r>
                      <a:r>
                        <a:rPr lang="ru-RU" baseline="0" dirty="0" smtClean="0"/>
                        <a:t>в которой происходит </a:t>
                      </a:r>
                      <a:r>
                        <a:rPr lang="ru-RU" baseline="0" dirty="0" err="1" smtClean="0"/>
                        <a:t>отрисовка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err="1" smtClean="0"/>
                        <a:t>QPainter</a:t>
                      </a:r>
                      <a:r>
                        <a:rPr lang="en-US" baseline="0" dirty="0" smtClean="0"/>
                        <a:t>. </a:t>
                      </a:r>
                      <a:r>
                        <a:rPr lang="ru-RU" baseline="0" dirty="0" smtClean="0"/>
                        <a:t>При вызове функции </a:t>
                      </a:r>
                      <a:r>
                        <a:rPr lang="en-US" baseline="0" dirty="0" smtClean="0"/>
                        <a:t>update </a:t>
                      </a:r>
                      <a:r>
                        <a:rPr lang="en-US" baseline="0" dirty="0" err="1" smtClean="0"/>
                        <a:t>Qt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стирает все, что было нарисовано на </a:t>
                      </a:r>
                      <a:r>
                        <a:rPr lang="ru-RU" baseline="0" dirty="0" err="1" smtClean="0"/>
                        <a:t>виджете</a:t>
                      </a:r>
                      <a:r>
                        <a:rPr lang="ru-RU" baseline="0" dirty="0" smtClean="0"/>
                        <a:t> ранее и затем вызывает функцию </a:t>
                      </a:r>
                      <a:r>
                        <a:rPr lang="en-US" baseline="0" dirty="0" err="1" smtClean="0"/>
                        <a:t>paintEvent</a:t>
                      </a:r>
                      <a:r>
                        <a:rPr lang="en-US" baseline="0" dirty="0" smtClean="0"/>
                        <a:t>()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save()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Сохраняет текущее состояние объекта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QPainter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(помещает состояние в стек).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должно сопровождаться соответствующим </a:t>
                      </a:r>
                      <a:r>
                        <a:rPr lang="ru-RU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restore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 </a:t>
                      </a:r>
                      <a:r>
                        <a:rPr lang="ru-RU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restore</a:t>
                      </a:r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освобождает стек.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Удобно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использовать перед различными трансформациями СК для размещения рисунков.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restore()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Восстанавливает текущее состояние живописца (извлекает сохраненное ранее состояние из стека).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begin()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Начинает процесс рисования на устройстве,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указатель на которое передан в параметрах функции. (В один момент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времени на устройстве рисования можно рисовать только одним объектом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QPainer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Заканчивает рисование. Все используемые для рисования ресурсы освобождаются.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50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Практическая часть 1. Рисуем компас!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74" y="1772816"/>
            <a:ext cx="7272808" cy="461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3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Практическая часть 1. Рисуем компас!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Структура проекта:</a:t>
            </a:r>
          </a:p>
          <a:p>
            <a:pPr marL="457200" indent="-457200">
              <a:buAutoNum type="arabicPeriod"/>
            </a:pPr>
            <a:r>
              <a:rPr lang="ru-RU" dirty="0" smtClean="0"/>
              <a:t>Создать класс компаса</a:t>
            </a:r>
            <a:r>
              <a:rPr lang="en-US" dirty="0" smtClean="0"/>
              <a:t>*</a:t>
            </a:r>
            <a:r>
              <a:rPr lang="ru-RU" dirty="0" smtClean="0"/>
              <a:t> (наследник от </a:t>
            </a:r>
            <a:r>
              <a:rPr lang="en-US" dirty="0" err="1" smtClean="0"/>
              <a:t>QFrame</a:t>
            </a:r>
            <a:r>
              <a:rPr lang="ru-RU" dirty="0" smtClean="0"/>
              <a:t>) </a:t>
            </a:r>
          </a:p>
          <a:p>
            <a:pPr marL="0" indent="0">
              <a:buNone/>
            </a:pPr>
            <a:r>
              <a:rPr lang="ru-RU" dirty="0" smtClean="0"/>
              <a:t>	1.1. и к нему можно подключить форму (файл </a:t>
            </a:r>
            <a:r>
              <a:rPr lang="en-US" dirty="0" smtClean="0"/>
              <a:t>.</a:t>
            </a:r>
            <a:r>
              <a:rPr lang="en-US" dirty="0" err="1" smtClean="0"/>
              <a:t>ui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по желанию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2. Создать</a:t>
            </a:r>
            <a:r>
              <a:rPr lang="en-US" dirty="0" smtClean="0"/>
              <a:t> </a:t>
            </a:r>
            <a:r>
              <a:rPr lang="ru-RU" dirty="0" smtClean="0"/>
              <a:t>класс </a:t>
            </a:r>
            <a:r>
              <a:rPr lang="ru-RU" dirty="0" err="1" smtClean="0"/>
              <a:t>виджета</a:t>
            </a:r>
            <a:r>
              <a:rPr lang="en-US" dirty="0" smtClean="0"/>
              <a:t>**</a:t>
            </a:r>
            <a:r>
              <a:rPr lang="ru-RU" dirty="0" smtClean="0"/>
              <a:t>, на котором будут размещены компас и </a:t>
            </a:r>
            <a:r>
              <a:rPr lang="ru-RU" dirty="0" err="1" smtClean="0"/>
              <a:t>задатчики</a:t>
            </a:r>
            <a:r>
              <a:rPr lang="ru-RU" dirty="0" smtClean="0"/>
              <a:t> курса. (по желанию добавить форму к проекту)</a:t>
            </a:r>
          </a:p>
          <a:p>
            <a:pPr marL="0" indent="0">
              <a:buNone/>
            </a:pPr>
            <a:r>
              <a:rPr lang="ru-RU" dirty="0" smtClean="0"/>
              <a:t>3. </a:t>
            </a:r>
            <a:r>
              <a:rPr lang="en-US" dirty="0" smtClean="0"/>
              <a:t>main.cpp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*В моем проекте класс компаса назван </a:t>
            </a:r>
            <a:r>
              <a:rPr lang="en-US" dirty="0" err="1" smtClean="0"/>
              <a:t>PicFrame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**класс </a:t>
            </a:r>
            <a:r>
              <a:rPr lang="ru-RU" dirty="0" err="1" smtClean="0"/>
              <a:t>виджета</a:t>
            </a:r>
            <a:r>
              <a:rPr lang="ru-RU" dirty="0" smtClean="0"/>
              <a:t> с </a:t>
            </a:r>
            <a:r>
              <a:rPr lang="ru-RU" dirty="0" err="1" smtClean="0"/>
              <a:t>задатчиками</a:t>
            </a:r>
            <a:r>
              <a:rPr lang="ru-RU" dirty="0" smtClean="0"/>
              <a:t> и компасом </a:t>
            </a:r>
            <a:r>
              <a:rPr lang="en-US" dirty="0" err="1" smtClean="0"/>
              <a:t>CompassForm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(не ищите логики в названиях))))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04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QPaintDevice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2598" y="1484784"/>
            <a:ext cx="10971372" cy="182208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Контекст рисования (</a:t>
            </a:r>
            <a:r>
              <a:rPr lang="en-US" dirty="0" err="1" smtClean="0"/>
              <a:t>QPaintDevice</a:t>
            </a:r>
            <a:r>
              <a:rPr lang="en-US" dirty="0" smtClean="0"/>
              <a:t>)</a:t>
            </a:r>
            <a:r>
              <a:rPr lang="ru-RU" dirty="0" smtClean="0"/>
              <a:t> - абстракция </a:t>
            </a:r>
            <a:r>
              <a:rPr lang="ru-RU" dirty="0"/>
              <a:t>двухмерного пространства, на </a:t>
            </a:r>
            <a:r>
              <a:rPr lang="ru-RU" dirty="0" smtClean="0"/>
              <a:t>которой </a:t>
            </a:r>
            <a:r>
              <a:rPr lang="ru-RU" dirty="0"/>
              <a:t>можно </a:t>
            </a:r>
            <a:r>
              <a:rPr lang="ru-RU" dirty="0" smtClean="0"/>
              <a:t>рисовать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ru-RU" dirty="0"/>
              <a:t>используя </a:t>
            </a:r>
            <a:r>
              <a:rPr lang="ru-RU" dirty="0" err="1" smtClean="0"/>
              <a:t>QPainter</a:t>
            </a:r>
            <a:r>
              <a:rPr lang="en-US" dirty="0" smtClean="0"/>
              <a:t>. </a:t>
            </a:r>
            <a:endParaRPr lang="ru-RU" dirty="0" smtClean="0"/>
          </a:p>
          <a:p>
            <a:pPr marL="0" indent="0" algn="just">
              <a:buNone/>
            </a:pPr>
            <a:r>
              <a:rPr lang="en-US" dirty="0" err="1" smtClean="0"/>
              <a:t>QPaintDevice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основной абстрактный класс для всех классов объектов, которые можно рисовать.</a:t>
            </a:r>
          </a:p>
          <a:p>
            <a:pPr algn="just"/>
            <a:endParaRPr lang="en-US" dirty="0" smtClean="0"/>
          </a:p>
          <a:p>
            <a:pPr algn="just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2" b="2907"/>
          <a:stretch/>
        </p:blipFill>
        <p:spPr>
          <a:xfrm>
            <a:off x="1342678" y="3306870"/>
            <a:ext cx="9084064" cy="333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5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Практическая часть 1. Рисуем компас!</a:t>
            </a:r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22" y="2224644"/>
            <a:ext cx="694944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7112" y="1412776"/>
            <a:ext cx="1022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классе </a:t>
            </a:r>
            <a:r>
              <a:rPr lang="ru-RU" sz="2000" dirty="0" err="1" smtClean="0"/>
              <a:t>отрисовки</a:t>
            </a:r>
            <a:r>
              <a:rPr lang="ru-RU" sz="2000" dirty="0" smtClean="0"/>
              <a:t> компаса:</a:t>
            </a:r>
          </a:p>
          <a:p>
            <a:r>
              <a:rPr lang="ru-RU" sz="2000" dirty="0" smtClean="0"/>
              <a:t>Подключаем форму к проекту (по желанию) и объявляем функцию </a:t>
            </a:r>
            <a:r>
              <a:rPr lang="en-US" sz="2000" dirty="0" err="1" smtClean="0"/>
              <a:t>paintEvent</a:t>
            </a:r>
            <a:r>
              <a:rPr lang="en-US" sz="2000" dirty="0" smtClean="0"/>
              <a:t>():</a:t>
            </a:r>
            <a:r>
              <a:rPr lang="ru-RU" sz="2000" dirty="0" smtClean="0"/>
              <a:t> 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638822" y="602128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Picframe.h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38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Практическая часть 1. Рисуем компас!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98" y="1985079"/>
            <a:ext cx="7731308" cy="366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34430" y="1556792"/>
            <a:ext cx="10873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В исходный файл класса добавляем предварительную реализацию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854846" y="5648225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Picframe.cpp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21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332656"/>
            <a:ext cx="10971372" cy="990600"/>
          </a:xfrm>
        </p:spPr>
        <p:txBody>
          <a:bodyPr/>
          <a:lstStyle/>
          <a:p>
            <a:pPr algn="ctr"/>
            <a:r>
              <a:rPr lang="ru-RU" dirty="0"/>
              <a:t>Практическая часть 1. Рисуем компас!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854" y="1650635"/>
            <a:ext cx="6202484" cy="504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26654" y="1247339"/>
            <a:ext cx="10067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Класс итоговой формы </a:t>
            </a:r>
            <a:r>
              <a:rPr lang="ru-RU" sz="2000" dirty="0" err="1" smtClean="0"/>
              <a:t>отрисовки</a:t>
            </a:r>
            <a:r>
              <a:rPr lang="ru-RU" sz="2000" dirty="0" smtClean="0"/>
              <a:t> задающих слайдеров и компаса. </a:t>
            </a:r>
            <a:r>
              <a:rPr lang="en-US" sz="2000" dirty="0" err="1" smtClean="0"/>
              <a:t>Compassform.h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160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332656"/>
            <a:ext cx="10971372" cy="990600"/>
          </a:xfrm>
        </p:spPr>
        <p:txBody>
          <a:bodyPr/>
          <a:lstStyle/>
          <a:p>
            <a:pPr algn="ctr"/>
            <a:r>
              <a:rPr lang="ru-RU" dirty="0"/>
              <a:t>Практическая часть 1. Рисуем компас!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0670" y="1268760"/>
            <a:ext cx="10338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Класс итоговой формы </a:t>
            </a:r>
            <a:r>
              <a:rPr lang="ru-RU" sz="2000" dirty="0" err="1" smtClean="0"/>
              <a:t>отрисовки</a:t>
            </a:r>
            <a:r>
              <a:rPr lang="ru-RU" sz="2000" dirty="0" smtClean="0"/>
              <a:t> задающих слайдеров и компаса. </a:t>
            </a:r>
            <a:r>
              <a:rPr lang="en-US" sz="2000" dirty="0" smtClean="0"/>
              <a:t>Compassform.cpp</a:t>
            </a:r>
            <a:endParaRPr lang="ru-RU" sz="20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766" y="1988840"/>
            <a:ext cx="7742832" cy="338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4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332656"/>
            <a:ext cx="10971372" cy="990600"/>
          </a:xfrm>
        </p:spPr>
        <p:txBody>
          <a:bodyPr/>
          <a:lstStyle/>
          <a:p>
            <a:pPr algn="ctr"/>
            <a:r>
              <a:rPr lang="ru-RU" dirty="0"/>
              <a:t>Практическая часть 1. Рисуем компас!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0670" y="1268760"/>
            <a:ext cx="10338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Класс итоговой формы </a:t>
            </a:r>
            <a:r>
              <a:rPr lang="ru-RU" sz="2000" dirty="0" err="1" smtClean="0"/>
              <a:t>отрисовки</a:t>
            </a:r>
            <a:r>
              <a:rPr lang="ru-RU" sz="2000" dirty="0" smtClean="0"/>
              <a:t> задающих слайдеров и компаса. </a:t>
            </a:r>
            <a:r>
              <a:rPr lang="en-US" sz="2000" dirty="0" smtClean="0"/>
              <a:t>Compassform.cpp</a:t>
            </a:r>
            <a:endParaRPr lang="ru-RU" sz="20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766" y="1988840"/>
            <a:ext cx="7742832" cy="338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16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Практическая часть 1. Рисуем компас!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156" y="2023110"/>
            <a:ext cx="8420100" cy="403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02918" y="1660326"/>
            <a:ext cx="534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Форма итогового </a:t>
            </a:r>
            <a:r>
              <a:rPr lang="ru-RU" sz="2000" dirty="0" err="1" smtClean="0"/>
              <a:t>виджета</a:t>
            </a:r>
            <a:r>
              <a:rPr lang="ru-RU" sz="2000" dirty="0" smtClean="0"/>
              <a:t> – </a:t>
            </a:r>
            <a:r>
              <a:rPr lang="en-US" sz="2000" dirty="0" err="1" smtClean="0"/>
              <a:t>compassform.ui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7415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Практическая часть 1. Рисуем компас!</a:t>
            </a:r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324" y="2276872"/>
            <a:ext cx="4895979" cy="361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44595" y="1484784"/>
            <a:ext cx="10338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Класс итоговой формы </a:t>
            </a:r>
            <a:r>
              <a:rPr lang="ru-RU" sz="2000" dirty="0" err="1" smtClean="0"/>
              <a:t>отрисовки</a:t>
            </a:r>
            <a:r>
              <a:rPr lang="ru-RU" sz="2000" dirty="0" smtClean="0"/>
              <a:t> задающих слайдеров и компаса. </a:t>
            </a:r>
            <a:r>
              <a:rPr lang="en-US" sz="2000" dirty="0" smtClean="0"/>
              <a:t>Compassform.cpp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7254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Практическая часть 1. Рисуем компас!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862" y="2420888"/>
            <a:ext cx="6141720" cy="390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38822" y="1710516"/>
            <a:ext cx="688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Компилируем и наслаждаемся промежуточным результатом: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22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Практическая часть 1. Рисуем компас!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7"/>
          <a:stretch/>
        </p:blipFill>
        <p:spPr bwMode="auto">
          <a:xfrm>
            <a:off x="622598" y="1988840"/>
            <a:ext cx="6408712" cy="4590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66814" y="155930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</a:t>
            </a:r>
            <a:r>
              <a:rPr lang="en-US" dirty="0" err="1" smtClean="0"/>
              <a:t>picframe.h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319342" y="1928637"/>
            <a:ext cx="47525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QPoint</a:t>
            </a:r>
            <a:r>
              <a:rPr lang="en-US" dirty="0" smtClean="0"/>
              <a:t> – </a:t>
            </a:r>
            <a:r>
              <a:rPr lang="ru-RU" dirty="0" smtClean="0"/>
              <a:t>класс </a:t>
            </a:r>
            <a:r>
              <a:rPr lang="en-US" dirty="0" err="1" smtClean="0"/>
              <a:t>Qt</a:t>
            </a:r>
            <a:r>
              <a:rPr lang="en-US" dirty="0" smtClean="0"/>
              <a:t> </a:t>
            </a:r>
            <a:r>
              <a:rPr lang="ru-RU" dirty="0" smtClean="0"/>
              <a:t>для работы с точками (он ничего не рисует, просто содержит координаты точек, которые потом будут </a:t>
            </a:r>
            <a:r>
              <a:rPr lang="ru-RU" dirty="0" err="1" smtClean="0"/>
              <a:t>отрисованы</a:t>
            </a:r>
            <a:r>
              <a:rPr lang="ru-RU" dirty="0" smtClean="0"/>
              <a:t>),</a:t>
            </a:r>
          </a:p>
          <a:p>
            <a:r>
              <a:rPr lang="ru-RU" dirty="0" smtClean="0"/>
              <a:t>По точкам, которые мы задаем в этом массиве (с учетом последовательности) затем можно будет нарисовать стрелку.</a:t>
            </a:r>
          </a:p>
          <a:p>
            <a:r>
              <a:rPr lang="ru-RU" dirty="0" smtClean="0"/>
              <a:t>Можете попробовать нарисовать ее на бумаге, с учетом того, что центр координат (0,0) находится в левом верхнем углу </a:t>
            </a:r>
            <a:r>
              <a:rPr lang="ru-RU" dirty="0" err="1" smtClean="0"/>
              <a:t>виджета</a:t>
            </a:r>
            <a:r>
              <a:rPr lang="ru-RU" dirty="0" smtClean="0"/>
              <a:t>, а положительное направление оси </a:t>
            </a:r>
            <a:r>
              <a:rPr lang="en-US" dirty="0" smtClean="0"/>
              <a:t>X – </a:t>
            </a:r>
            <a:r>
              <a:rPr lang="ru-RU" dirty="0" smtClean="0"/>
              <a:t>вправо, а оси </a:t>
            </a:r>
            <a:r>
              <a:rPr lang="en-US" dirty="0" smtClean="0"/>
              <a:t>Y </a:t>
            </a:r>
            <a:r>
              <a:rPr lang="ru-RU" dirty="0" smtClean="0"/>
              <a:t>– вниз.</a:t>
            </a:r>
          </a:p>
        </p:txBody>
      </p:sp>
    </p:spTree>
    <p:extLst>
      <p:ext uri="{BB962C8B-B14F-4D97-AF65-F5344CB8AC3E}">
        <p14:creationId xmlns:p14="http://schemas.microsoft.com/office/powerpoint/2010/main" val="4472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180029"/>
            <a:ext cx="10971372" cy="990600"/>
          </a:xfrm>
        </p:spPr>
        <p:txBody>
          <a:bodyPr/>
          <a:lstStyle/>
          <a:p>
            <a:pPr algn="ctr"/>
            <a:r>
              <a:rPr lang="ru-RU" dirty="0"/>
              <a:t>Практическая часть 1. Рисуем компас!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3078" y="106111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</a:t>
            </a:r>
            <a:r>
              <a:rPr lang="en-US" dirty="0" err="1" smtClean="0"/>
              <a:t>picframe</a:t>
            </a:r>
            <a:r>
              <a:rPr lang="en-US" dirty="0" smtClean="0"/>
              <a:t>.</a:t>
            </a:r>
            <a:r>
              <a:rPr lang="ru-RU" dirty="0" smtClean="0"/>
              <a:t>с</a:t>
            </a:r>
            <a:r>
              <a:rPr lang="en-US" dirty="0" smtClean="0"/>
              <a:t>pp:</a:t>
            </a:r>
            <a:endParaRPr lang="ru-RU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734" y="1421356"/>
            <a:ext cx="8424936" cy="528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89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QPaintDevice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Направление осей координат для объектов-наследников</a:t>
            </a:r>
            <a:r>
              <a:rPr lang="en-US" dirty="0" smtClean="0"/>
              <a:t> </a:t>
            </a:r>
            <a:r>
              <a:rPr lang="en-US" dirty="0" err="1" smtClean="0"/>
              <a:t>QPaintDevice</a:t>
            </a:r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1026" name="Picture 2" descr="http://doc.crossplatform.ru/qt/4.5.0/images/coordinatesystem-r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710" y="2210067"/>
            <a:ext cx="4235016" cy="435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04" t="4057" b="5130"/>
          <a:stretch/>
        </p:blipFill>
        <p:spPr bwMode="auto">
          <a:xfrm>
            <a:off x="694605" y="2023438"/>
            <a:ext cx="5846105" cy="457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57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180029"/>
            <a:ext cx="10971372" cy="990600"/>
          </a:xfrm>
        </p:spPr>
        <p:txBody>
          <a:bodyPr/>
          <a:lstStyle/>
          <a:p>
            <a:pPr algn="ctr"/>
            <a:r>
              <a:rPr lang="ru-RU" dirty="0"/>
              <a:t>Практическая часть 1. Рисуем компас!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8662" y="1061119"/>
            <a:ext cx="9067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Ремарка по поводу включения режима сглаживания </a:t>
            </a:r>
            <a:r>
              <a:rPr lang="en-US" sz="2200" dirty="0" smtClean="0"/>
              <a:t>Anti</a:t>
            </a:r>
            <a:r>
              <a:rPr lang="ru-RU" sz="2200" dirty="0" smtClean="0"/>
              <a:t>-</a:t>
            </a:r>
            <a:r>
              <a:rPr lang="en-US" sz="2200" dirty="0" smtClean="0"/>
              <a:t>aliasing</a:t>
            </a:r>
            <a:r>
              <a:rPr lang="ru-RU" sz="2200" dirty="0" smtClean="0"/>
              <a:t>: </a:t>
            </a:r>
          </a:p>
          <a:p>
            <a:r>
              <a:rPr lang="en-US" sz="2200" dirty="0" err="1" smtClean="0"/>
              <a:t>painter.setRenderHint</a:t>
            </a:r>
            <a:r>
              <a:rPr lang="en-US" sz="2200" dirty="0" smtClean="0"/>
              <a:t>(</a:t>
            </a:r>
            <a:r>
              <a:rPr lang="en-US" sz="2200" dirty="0" err="1" smtClean="0"/>
              <a:t>QPainter</a:t>
            </a:r>
            <a:r>
              <a:rPr lang="en-US" sz="2200" dirty="0"/>
              <a:t>::</a:t>
            </a:r>
            <a:r>
              <a:rPr lang="en-US" sz="2200" dirty="0" err="1"/>
              <a:t>Antialiasing,true</a:t>
            </a:r>
            <a:r>
              <a:rPr lang="en-US" sz="2200" dirty="0"/>
              <a:t>);</a:t>
            </a:r>
            <a:endParaRPr lang="ru-RU" sz="2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82" y="1916832"/>
            <a:ext cx="7456330" cy="4094946"/>
          </a:xfrm>
        </p:spPr>
      </p:pic>
    </p:spTree>
    <p:extLst>
      <p:ext uri="{BB962C8B-B14F-4D97-AF65-F5344CB8AC3E}">
        <p14:creationId xmlns:p14="http://schemas.microsoft.com/office/powerpoint/2010/main" val="4208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Практическая часть 1. Рисуем компас!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346" y="2087880"/>
            <a:ext cx="6141720" cy="390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38822" y="1710516"/>
            <a:ext cx="688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Компилируем и наслаждаемся промежуточным результатом: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8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180029"/>
            <a:ext cx="10971372" cy="990600"/>
          </a:xfrm>
        </p:spPr>
        <p:txBody>
          <a:bodyPr/>
          <a:lstStyle/>
          <a:p>
            <a:pPr algn="ctr"/>
            <a:r>
              <a:rPr lang="ru-RU" dirty="0"/>
              <a:t>Практическая часть 1. Рисуем компас!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3078" y="106111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</a:t>
            </a:r>
            <a:r>
              <a:rPr lang="en-US" dirty="0" err="1" smtClean="0"/>
              <a:t>picframe</a:t>
            </a:r>
            <a:r>
              <a:rPr lang="en-US" dirty="0" smtClean="0"/>
              <a:t>.</a:t>
            </a:r>
            <a:r>
              <a:rPr lang="ru-RU" dirty="0" smtClean="0"/>
              <a:t>с</a:t>
            </a:r>
            <a:r>
              <a:rPr lang="en-US" dirty="0" smtClean="0"/>
              <a:t>pp:</a:t>
            </a:r>
            <a:endParaRPr lang="ru-RU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70" y="1772816"/>
            <a:ext cx="10054534" cy="286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56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180029"/>
            <a:ext cx="10971372" cy="990600"/>
          </a:xfrm>
        </p:spPr>
        <p:txBody>
          <a:bodyPr/>
          <a:lstStyle/>
          <a:p>
            <a:pPr algn="ctr"/>
            <a:r>
              <a:rPr lang="ru-RU" dirty="0"/>
              <a:t>Практическая часть 1. Рисуем компас!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0670" y="1242192"/>
            <a:ext cx="104411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 давайте-ка проверим, работает ли наша стрелка как задумано..</a:t>
            </a:r>
          </a:p>
          <a:p>
            <a:r>
              <a:rPr lang="ru-RU" dirty="0" smtClean="0"/>
              <a:t>Для этого нужно добавить в наш класс </a:t>
            </a:r>
            <a:r>
              <a:rPr lang="ru-RU" dirty="0" err="1" smtClean="0"/>
              <a:t>отрисовки</a:t>
            </a:r>
            <a:r>
              <a:rPr lang="ru-RU" dirty="0" smtClean="0"/>
              <a:t> компаса слот, который будет принимать</a:t>
            </a:r>
          </a:p>
          <a:p>
            <a:r>
              <a:rPr lang="ru-RU" dirty="0" smtClean="0"/>
              <a:t>Значение курса, на которое наша стрелка должна повернуться. </a:t>
            </a:r>
          </a:p>
          <a:p>
            <a:r>
              <a:rPr lang="ru-RU" dirty="0" smtClean="0"/>
              <a:t>Для этого:</a:t>
            </a:r>
          </a:p>
          <a:p>
            <a:pPr marL="342900" indent="-342900">
              <a:buAutoNum type="arabicPeriod"/>
            </a:pPr>
            <a:r>
              <a:rPr lang="ru-RU" dirty="0" smtClean="0"/>
              <a:t>Добавим новый слот в объявлении класса в </a:t>
            </a:r>
            <a:r>
              <a:rPr lang="en-US" dirty="0" err="1" smtClean="0"/>
              <a:t>picframe.h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r>
              <a:rPr lang="ru-RU" dirty="0" smtClean="0"/>
              <a:t>2. Добавим реализацию в классе </a:t>
            </a:r>
            <a:r>
              <a:rPr lang="en-US" dirty="0" smtClean="0"/>
              <a:t>picframe.cpp:</a:t>
            </a:r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pic>
        <p:nvPicPr>
          <p:cNvPr id="2048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94" y="2852936"/>
            <a:ext cx="4399429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813" y="4149080"/>
            <a:ext cx="1022295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24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Практическая часть 1. Рисуем компас!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864" y="2203123"/>
            <a:ext cx="6362700" cy="424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2598" y="1556792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классе </a:t>
            </a:r>
            <a:r>
              <a:rPr lang="en-US" dirty="0" err="1" smtClean="0"/>
              <a:t>CompassForm</a:t>
            </a:r>
            <a:r>
              <a:rPr lang="en-US" dirty="0"/>
              <a:t> </a:t>
            </a:r>
            <a:r>
              <a:rPr lang="ru-RU" dirty="0" smtClean="0"/>
              <a:t>соединим сигнал о том, что изменилось заданное значение на слайдере со слотом объекта класса </a:t>
            </a:r>
            <a:r>
              <a:rPr lang="ru-RU" dirty="0" err="1" smtClean="0"/>
              <a:t>отрисовки</a:t>
            </a:r>
            <a:r>
              <a:rPr lang="ru-RU" dirty="0" smtClean="0"/>
              <a:t> компаса, который изменит положение стрелки: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Практическая часть 1. Рисуем компас!</a:t>
            </a: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346" y="2087880"/>
            <a:ext cx="6141720" cy="390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2598" y="1710516"/>
            <a:ext cx="1094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Компилируем и проверяем, что стрелка реально крутится при изменении положения слайдера: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80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Практическая часть 1. Рисуем компас!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70" y="2276872"/>
            <a:ext cx="9904476" cy="3622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43077" y="16288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</a:t>
            </a:r>
            <a:r>
              <a:rPr lang="en-US" dirty="0" err="1" smtClean="0"/>
              <a:t>picframe</a:t>
            </a:r>
            <a:r>
              <a:rPr lang="en-US" dirty="0" smtClean="0"/>
              <a:t>.</a:t>
            </a:r>
            <a:r>
              <a:rPr lang="ru-RU" dirty="0" smtClean="0"/>
              <a:t>с</a:t>
            </a:r>
            <a:r>
              <a:rPr lang="en-US" dirty="0" smtClean="0"/>
              <a:t>pp: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20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Практическая часть 1. Рисуем компас!</a:t>
            </a:r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50" y="1991519"/>
            <a:ext cx="8333928" cy="454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43077" y="16288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</a:t>
            </a:r>
            <a:r>
              <a:rPr lang="en-US" dirty="0" err="1" smtClean="0"/>
              <a:t>picframe</a:t>
            </a:r>
            <a:r>
              <a:rPr lang="en-US" dirty="0" smtClean="0"/>
              <a:t>.</a:t>
            </a:r>
            <a:r>
              <a:rPr lang="ru-RU" dirty="0" smtClean="0"/>
              <a:t>с</a:t>
            </a:r>
            <a:r>
              <a:rPr lang="en-US" dirty="0" smtClean="0"/>
              <a:t>pp: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49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Практическая часть 1. Рисуем компас!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6654" y="1628800"/>
            <a:ext cx="1015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Также необходимо проверить работу новой стрелки, для этого надо добавить новый слот для установки желаемого значения курса, и соединить сигналы и слоты в классе итоговой </a:t>
            </a:r>
            <a:r>
              <a:rPr lang="ru-RU" dirty="0" err="1" smtClean="0"/>
              <a:t>отрисовки</a:t>
            </a:r>
            <a:r>
              <a:rPr lang="ru-RU" dirty="0" smtClean="0"/>
              <a:t> </a:t>
            </a:r>
            <a:r>
              <a:rPr lang="ru-RU" dirty="0" err="1" smtClean="0"/>
              <a:t>виджетов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 В результате: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886" y="2564904"/>
            <a:ext cx="6359648" cy="403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04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332656"/>
            <a:ext cx="10971372" cy="990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ДЗ.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21" y="1412776"/>
            <a:ext cx="10971372" cy="5064224"/>
          </a:xfrm>
        </p:spPr>
        <p:txBody>
          <a:bodyPr/>
          <a:lstStyle/>
          <a:p>
            <a:r>
              <a:rPr lang="ru-RU" dirty="0" smtClean="0"/>
              <a:t>Создать свой </a:t>
            </a:r>
            <a:r>
              <a:rPr lang="ru-RU" dirty="0" err="1" smtClean="0"/>
              <a:t>виджет</a:t>
            </a:r>
            <a:r>
              <a:rPr lang="ru-RU" dirty="0"/>
              <a:t> </a:t>
            </a:r>
            <a:r>
              <a:rPr lang="ru-RU" dirty="0" smtClean="0"/>
              <a:t>отображения дифферента и крена аппарата -</a:t>
            </a:r>
            <a:r>
              <a:rPr lang="en-US" dirty="0" smtClean="0"/>
              <a:t>&gt; </a:t>
            </a:r>
            <a:r>
              <a:rPr lang="ru-RU" dirty="0" err="1" smtClean="0"/>
              <a:t>гирогоризонт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53" y="2762295"/>
            <a:ext cx="3528392" cy="3510750"/>
          </a:xfrm>
          <a:prstGeom prst="rect">
            <a:avLst/>
          </a:prstGeom>
        </p:spPr>
      </p:pic>
      <p:pic>
        <p:nvPicPr>
          <p:cNvPr id="9" name="Объект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62" y="2060848"/>
            <a:ext cx="6455247" cy="438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0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QPaintEngine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21" y="1600200"/>
            <a:ext cx="4909621" cy="48768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QPaintEngine</a:t>
            </a:r>
            <a:r>
              <a:rPr lang="en-US" dirty="0" smtClean="0"/>
              <a:t> – </a:t>
            </a:r>
            <a:r>
              <a:rPr lang="ru-RU" dirty="0" smtClean="0"/>
              <a:t>класс абстрактного описания </a:t>
            </a:r>
            <a:r>
              <a:rPr lang="ru-RU" dirty="0"/>
              <a:t>процесса рисования </a:t>
            </a:r>
            <a:r>
              <a:rPr lang="ru-RU" dirty="0" err="1"/>
              <a:t>QPainter</a:t>
            </a:r>
            <a:r>
              <a:rPr lang="ru-RU" dirty="0"/>
              <a:t> на указанном устройстве на указанной </a:t>
            </a:r>
            <a:r>
              <a:rPr lang="ru-RU" dirty="0" smtClean="0"/>
              <a:t>платформе.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/>
              <a:t>И</a:t>
            </a:r>
            <a:r>
              <a:rPr lang="ru-RU" dirty="0" smtClean="0"/>
              <a:t>спользуется </a:t>
            </a:r>
            <a:r>
              <a:rPr lang="ru-RU" dirty="0"/>
              <a:t>для внутренних нужд в </a:t>
            </a:r>
            <a:r>
              <a:rPr lang="ru-RU" dirty="0" err="1"/>
              <a:t>QPainter</a:t>
            </a:r>
            <a:r>
              <a:rPr lang="ru-RU" dirty="0"/>
              <a:t> и </a:t>
            </a:r>
            <a:r>
              <a:rPr lang="ru-RU" dirty="0" err="1"/>
              <a:t>QPaintDevice</a:t>
            </a:r>
            <a:r>
              <a:rPr lang="ru-RU" dirty="0"/>
              <a:t>, и невидим для программистов приложений если только они не создадут свой собственный тип устройства.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134" y="1700808"/>
            <a:ext cx="603399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ДЗ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198" y="1700808"/>
            <a:ext cx="5670777" cy="4183360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62558" y="1700808"/>
            <a:ext cx="5760640" cy="1396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Посмотреть как работает </a:t>
            </a:r>
            <a:r>
              <a:rPr lang="ru-RU" sz="2000" dirty="0" err="1" smtClean="0"/>
              <a:t>гирогоризонт</a:t>
            </a:r>
            <a:r>
              <a:rPr lang="ru-RU" sz="2000" dirty="0" smtClean="0"/>
              <a:t> можно здесь:</a:t>
            </a:r>
          </a:p>
          <a:p>
            <a:pPr marL="0" indent="0">
              <a:buNone/>
            </a:pPr>
            <a:r>
              <a:rPr lang="en-US" sz="2000" dirty="0"/>
              <a:t>https://www.youtube.com/watch?v=k223jAq2Yu8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877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QPaintEngine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2598" y="3068960"/>
            <a:ext cx="10886285" cy="34080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Предоставляет механизмы рисования для следующих платформ</a:t>
            </a:r>
            <a:r>
              <a:rPr lang="en-US" dirty="0" smtClean="0"/>
              <a:t>:</a:t>
            </a:r>
          </a:p>
          <a:p>
            <a:pPr algn="just"/>
            <a:r>
              <a:rPr lang="en-US" dirty="0" smtClean="0"/>
              <a:t>Windows;</a:t>
            </a:r>
          </a:p>
          <a:p>
            <a:pPr algn="just"/>
            <a:r>
              <a:rPr lang="en-US" dirty="0" smtClean="0"/>
              <a:t>Linux;</a:t>
            </a:r>
          </a:p>
          <a:p>
            <a:pPr algn="just"/>
            <a:r>
              <a:rPr lang="en-US" dirty="0" smtClean="0"/>
              <a:t>Mac OS.</a:t>
            </a: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1026" name="Picture 2" descr="http://doc.qt.io/qt-5/images/paintsystem-co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45" y="1484784"/>
            <a:ext cx="9814989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332656"/>
            <a:ext cx="10971372" cy="990600"/>
          </a:xfrm>
        </p:spPr>
        <p:txBody>
          <a:bodyPr/>
          <a:lstStyle/>
          <a:p>
            <a:pPr algn="ctr"/>
            <a:r>
              <a:rPr lang="en-US" dirty="0" err="1" smtClean="0"/>
              <a:t>QPainter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8582" y="1196752"/>
            <a:ext cx="11017224" cy="115212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Выполняет низкоуровневое рисование на </a:t>
            </a:r>
            <a:r>
              <a:rPr lang="ru-RU" dirty="0" err="1"/>
              <a:t>виджетах</a:t>
            </a:r>
            <a:r>
              <a:rPr lang="ru-RU" dirty="0"/>
              <a:t> и других устройствах </a:t>
            </a:r>
            <a:r>
              <a:rPr lang="ru-RU" dirty="0" smtClean="0"/>
              <a:t>рисования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ru-RU" b="1" dirty="0"/>
              <a:t>являющихся наследниками класса </a:t>
            </a:r>
            <a:r>
              <a:rPr lang="en-US" b="1" dirty="0" err="1" smtClean="0"/>
              <a:t>QPaintDevice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Может рисовать </a:t>
            </a:r>
            <a:r>
              <a:rPr lang="ru-RU" b="1" dirty="0" smtClean="0"/>
              <a:t>всё</a:t>
            </a:r>
            <a:r>
              <a:rPr lang="ru-RU" dirty="0" smtClean="0"/>
              <a:t>: от простых до сложных фигур..</a:t>
            </a:r>
            <a:endParaRPr lang="en-US" dirty="0" smtClean="0"/>
          </a:p>
          <a:p>
            <a:pPr algn="just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54" y="2319638"/>
            <a:ext cx="5976664" cy="432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5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116632"/>
            <a:ext cx="10971372" cy="990600"/>
          </a:xfrm>
        </p:spPr>
        <p:txBody>
          <a:bodyPr/>
          <a:lstStyle/>
          <a:p>
            <a:pPr algn="ctr"/>
            <a:r>
              <a:rPr lang="en-US" dirty="0" err="1" smtClean="0"/>
              <a:t>QPainter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8582" y="980728"/>
            <a:ext cx="11017224" cy="115212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/>
              <a:t>При рисовании на </a:t>
            </a:r>
            <a:r>
              <a:rPr lang="ru-RU" dirty="0" err="1" smtClean="0"/>
              <a:t>виджетах</a:t>
            </a:r>
            <a:r>
              <a:rPr lang="en-US" dirty="0" smtClean="0"/>
              <a:t> </a:t>
            </a:r>
            <a:r>
              <a:rPr lang="ru-RU" dirty="0" smtClean="0"/>
              <a:t>рисовать можно только! переопределив виртуальную функцию </a:t>
            </a:r>
            <a:r>
              <a:rPr lang="en-US" dirty="0" err="1"/>
              <a:t>paintEvent</a:t>
            </a:r>
            <a:r>
              <a:rPr lang="en-US" dirty="0"/>
              <a:t>()</a:t>
            </a:r>
            <a:r>
              <a:rPr lang="ru-RU" dirty="0"/>
              <a:t> для </a:t>
            </a:r>
            <a:r>
              <a:rPr lang="ru-RU" dirty="0" smtClean="0"/>
              <a:t>класса </a:t>
            </a:r>
            <a:r>
              <a:rPr lang="ru-RU" dirty="0" err="1" smtClean="0"/>
              <a:t>виджета</a:t>
            </a:r>
            <a:r>
              <a:rPr lang="ru-RU" dirty="0" smtClean="0"/>
              <a:t>.</a:t>
            </a:r>
            <a:endParaRPr lang="en-US" dirty="0" smtClean="0"/>
          </a:p>
          <a:p>
            <a:pPr marL="0" lvl="0" indent="0" algn="ctr">
              <a:buNone/>
            </a:pPr>
            <a:r>
              <a:rPr lang="ru-RU" dirty="0" smtClean="0"/>
              <a:t>Алгоритм рисования на </a:t>
            </a:r>
            <a:r>
              <a:rPr lang="en-US" dirty="0" err="1" smtClean="0"/>
              <a:t>QWidget</a:t>
            </a:r>
            <a:r>
              <a:rPr lang="ru-RU" dirty="0" smtClean="0"/>
              <a:t> в методе </a:t>
            </a:r>
            <a:r>
              <a:rPr lang="en-US" dirty="0" err="1" smtClean="0"/>
              <a:t>paintEvent</a:t>
            </a:r>
            <a:r>
              <a:rPr lang="ru-RU" dirty="0" smtClean="0"/>
              <a:t>():</a:t>
            </a:r>
          </a:p>
          <a:p>
            <a:pPr marL="0" indent="0" algn="ctr">
              <a:buNone/>
            </a:pPr>
            <a:endParaRPr lang="en-US" dirty="0" smtClean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516521720"/>
              </p:ext>
            </p:extLst>
          </p:nvPr>
        </p:nvGraphicFramePr>
        <p:xfrm>
          <a:off x="2134766" y="2204864"/>
          <a:ext cx="813690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780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0590" y="332656"/>
            <a:ext cx="10971372" cy="990600"/>
          </a:xfrm>
        </p:spPr>
        <p:txBody>
          <a:bodyPr/>
          <a:lstStyle/>
          <a:p>
            <a:pPr algn="ctr"/>
            <a:r>
              <a:rPr lang="en-US" dirty="0" err="1" smtClean="0"/>
              <a:t>paintEvent</a:t>
            </a:r>
            <a:r>
              <a:rPr lang="ru-RU" dirty="0" smtClean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0590" y="1124744"/>
            <a:ext cx="10971372" cy="5112568"/>
          </a:xfrm>
        </p:spPr>
        <p:txBody>
          <a:bodyPr/>
          <a:lstStyle/>
          <a:p>
            <a:r>
              <a:rPr lang="ru-RU" dirty="0"/>
              <a:t>Для </a:t>
            </a:r>
            <a:r>
              <a:rPr lang="ru-RU" dirty="0" err="1" smtClean="0"/>
              <a:t>виджетов</a:t>
            </a:r>
            <a:r>
              <a:rPr lang="ru-RU" dirty="0" smtClean="0"/>
              <a:t> рисование </a:t>
            </a:r>
            <a:r>
              <a:rPr lang="ru-RU" dirty="0"/>
              <a:t>производится из метода обработки события </a:t>
            </a:r>
            <a:r>
              <a:rPr lang="en-US" dirty="0" err="1" smtClean="0"/>
              <a:t>QPaintEvent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en-US" dirty="0"/>
          </a:p>
          <a:p>
            <a:r>
              <a:rPr lang="en-US" dirty="0" err="1" smtClean="0"/>
              <a:t>paintEvent</a:t>
            </a:r>
            <a:r>
              <a:rPr lang="en-US" dirty="0" smtClean="0"/>
              <a:t>() </a:t>
            </a:r>
            <a:r>
              <a:rPr lang="ru-RU" dirty="0" smtClean="0"/>
              <a:t>вызывается при вызове методов </a:t>
            </a:r>
            <a:r>
              <a:rPr lang="en-US" dirty="0" smtClean="0"/>
              <a:t>show(), repaint(), update().</a:t>
            </a:r>
          </a:p>
          <a:p>
            <a:r>
              <a:rPr lang="ru-RU" dirty="0" smtClean="0"/>
              <a:t>т.е. в классе объявляем (переопределяем) функцию </a:t>
            </a:r>
            <a:r>
              <a:rPr lang="en-US" dirty="0" err="1" smtClean="0"/>
              <a:t>paintEvent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И добавляем реализацию функции…</a:t>
            </a:r>
          </a:p>
          <a:p>
            <a:pPr marL="0" indent="0">
              <a:buNone/>
            </a:pPr>
            <a:endParaRPr lang="ru-RU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30" y="2780928"/>
            <a:ext cx="9174473" cy="1057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15" y="4509120"/>
            <a:ext cx="807421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35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11379</TotalTime>
  <Words>1588</Words>
  <Application>Microsoft Office PowerPoint</Application>
  <PresentationFormat>Произвольный</PresentationFormat>
  <Paragraphs>283</Paragraphs>
  <Slides>50</Slides>
  <Notes>25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1" baseType="lpstr">
      <vt:lpstr>Ясность</vt:lpstr>
      <vt:lpstr>Семинар 5</vt:lpstr>
      <vt:lpstr>Arthur. Архитектура рисования Qt</vt:lpstr>
      <vt:lpstr>QPaintDevice</vt:lpstr>
      <vt:lpstr>QPaintDevice</vt:lpstr>
      <vt:lpstr>QPaintEngine</vt:lpstr>
      <vt:lpstr>QPaintEngine</vt:lpstr>
      <vt:lpstr>QPainter</vt:lpstr>
      <vt:lpstr>QPainter</vt:lpstr>
      <vt:lpstr>paintEvent()</vt:lpstr>
      <vt:lpstr>QPainter. Шаг 1. Выбор контекста рисования.</vt:lpstr>
      <vt:lpstr>QPainter. Шаг 1. Выбор контекста рисования.</vt:lpstr>
      <vt:lpstr>QPainter. Шаг 1. Выбор контекста рисования.</vt:lpstr>
      <vt:lpstr>QPainter. Шаг 2. Выбор инструментов рисования и заливки</vt:lpstr>
      <vt:lpstr>QPainter. Шаг 2. QPen</vt:lpstr>
      <vt:lpstr>QPainter. Шаг 2. QBrush</vt:lpstr>
      <vt:lpstr>QPainter. Шаг 3. Рисование.</vt:lpstr>
      <vt:lpstr>QPainter. Шаг 3. Рисование</vt:lpstr>
      <vt:lpstr>QPainter. Шаг 3. Рисование</vt:lpstr>
      <vt:lpstr>Qpainter. Шаг 3. Рисование.  Трансформация систем координат.</vt:lpstr>
      <vt:lpstr>QPainter. Шаг 3. Рисование.  Трансформация систем координат.</vt:lpstr>
      <vt:lpstr>QPainter. Шаг 3. Рисование.  Трансформация систем координат.</vt:lpstr>
      <vt:lpstr>QPainter. Шаг 3. Рисование.  Трансформация систем координат</vt:lpstr>
      <vt:lpstr>QPainter. Шаг 3. Рисование.  Трансформация систем координат</vt:lpstr>
      <vt:lpstr>QPainter. Шаг 3. Рисование.  Трансформация систем координат</vt:lpstr>
      <vt:lpstr>QPainter. Шаг 3. Рисование.  Трансформация систем координат</vt:lpstr>
      <vt:lpstr>QPainter. Шаг 3. Рисование.  Трансформация систем координат</vt:lpstr>
      <vt:lpstr>QPainter. Важные методы.</vt:lpstr>
      <vt:lpstr>Практическая часть 1. Рисуем компас!</vt:lpstr>
      <vt:lpstr>Практическая часть 1. Рисуем компас!</vt:lpstr>
      <vt:lpstr>Практическая часть 1. Рисуем компас!</vt:lpstr>
      <vt:lpstr>Практическая часть 1. Рисуем компас!</vt:lpstr>
      <vt:lpstr>Практическая часть 1. Рисуем компас!</vt:lpstr>
      <vt:lpstr>Практическая часть 1. Рисуем компас!</vt:lpstr>
      <vt:lpstr>Практическая часть 1. Рисуем компас!</vt:lpstr>
      <vt:lpstr>Практическая часть 1. Рисуем компас!</vt:lpstr>
      <vt:lpstr>Практическая часть 1. Рисуем компас!</vt:lpstr>
      <vt:lpstr>Практическая часть 1. Рисуем компас!</vt:lpstr>
      <vt:lpstr>Практическая часть 1. Рисуем компас!</vt:lpstr>
      <vt:lpstr>Практическая часть 1. Рисуем компас!</vt:lpstr>
      <vt:lpstr>Практическая часть 1. Рисуем компас!</vt:lpstr>
      <vt:lpstr>Практическая часть 1. Рисуем компас!</vt:lpstr>
      <vt:lpstr>Практическая часть 1. Рисуем компас!</vt:lpstr>
      <vt:lpstr>Практическая часть 1. Рисуем компас!</vt:lpstr>
      <vt:lpstr>Практическая часть 1. Рисуем компас!</vt:lpstr>
      <vt:lpstr>Практическая часть 1. Рисуем компас!</vt:lpstr>
      <vt:lpstr>Практическая часть 1. Рисуем компас!</vt:lpstr>
      <vt:lpstr>Практическая часть 1. Рисуем компас!</vt:lpstr>
      <vt:lpstr>Практическая часть 1. Рисуем компас!</vt:lpstr>
      <vt:lpstr>ДЗ.</vt:lpstr>
      <vt:lpstr>ДЗ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4</dc:title>
  <dc:creator>kate</dc:creator>
  <cp:lastModifiedBy>kate</cp:lastModifiedBy>
  <cp:revision>87</cp:revision>
  <dcterms:created xsi:type="dcterms:W3CDTF">2017-03-19T14:45:30Z</dcterms:created>
  <dcterms:modified xsi:type="dcterms:W3CDTF">2019-10-16T12:46:45Z</dcterms:modified>
</cp:coreProperties>
</file>