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CB96A-63F0-4F3C-B5DA-2269FCD89E34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47B150-27D1-499A-AD17-550CCF8C8D47}">
      <dgm:prSet phldrT="[Text]"/>
      <dgm:spPr/>
      <dgm:t>
        <a:bodyPr/>
        <a:lstStyle/>
        <a:p>
          <a:r>
            <a:rPr lang="en-US" smtClean="0"/>
            <a:t>MySQL Database </a:t>
          </a:r>
          <a:endParaRPr lang="en-US"/>
        </a:p>
      </dgm:t>
    </dgm:pt>
    <dgm:pt modelId="{B31E07FB-2EFD-45F4-A36B-23D703606957}" type="parTrans" cxnId="{C8824CDF-88F5-42D7-BFEF-9A14785E6CE0}">
      <dgm:prSet/>
      <dgm:spPr/>
      <dgm:t>
        <a:bodyPr/>
        <a:lstStyle/>
        <a:p>
          <a:endParaRPr lang="en-US"/>
        </a:p>
      </dgm:t>
    </dgm:pt>
    <dgm:pt modelId="{F8F7FFE0-0844-4180-A368-FFA87BAA1910}" type="sibTrans" cxnId="{C8824CDF-88F5-42D7-BFEF-9A14785E6CE0}">
      <dgm:prSet/>
      <dgm:spPr/>
      <dgm:t>
        <a:bodyPr/>
        <a:lstStyle/>
        <a:p>
          <a:endParaRPr lang="en-US"/>
        </a:p>
      </dgm:t>
    </dgm:pt>
    <dgm:pt modelId="{15274E95-7F56-49D7-BB29-408A822DD20A}">
      <dgm:prSet phldrT="[Text]"/>
      <dgm:spPr/>
      <dgm:t>
        <a:bodyPr/>
        <a:lstStyle/>
        <a:p>
          <a:r>
            <a:rPr lang="en-US" smtClean="0"/>
            <a:t>Web UI</a:t>
          </a:r>
          <a:endParaRPr lang="en-US"/>
        </a:p>
      </dgm:t>
    </dgm:pt>
    <dgm:pt modelId="{4F24EA2F-A7B6-4F21-AED8-E2D55344F3CD}" type="parTrans" cxnId="{33F1895A-1302-466B-87D9-ACE9D467BFA3}">
      <dgm:prSet/>
      <dgm:spPr/>
      <dgm:t>
        <a:bodyPr/>
        <a:lstStyle/>
        <a:p>
          <a:endParaRPr lang="en-US"/>
        </a:p>
      </dgm:t>
    </dgm:pt>
    <dgm:pt modelId="{A691D2C9-6315-432F-AEAC-7571116B81B6}" type="sibTrans" cxnId="{33F1895A-1302-466B-87D9-ACE9D467BFA3}">
      <dgm:prSet/>
      <dgm:spPr/>
      <dgm:t>
        <a:bodyPr/>
        <a:lstStyle/>
        <a:p>
          <a:endParaRPr lang="en-US"/>
        </a:p>
      </dgm:t>
    </dgm:pt>
    <dgm:pt modelId="{10061A5F-C6A1-4559-9B2B-C6FDBBFBBFE6}">
      <dgm:prSet phldrT="[Text]"/>
      <dgm:spPr/>
      <dgm:t>
        <a:bodyPr/>
        <a:lstStyle/>
        <a:p>
          <a:r>
            <a:rPr lang="en-US" smtClean="0"/>
            <a:t>Desktop Enterprise Suite </a:t>
          </a:r>
          <a:endParaRPr lang="en-US"/>
        </a:p>
      </dgm:t>
    </dgm:pt>
    <dgm:pt modelId="{90F6BAC8-5F73-483F-8371-F1F87C96BE9A}" type="parTrans" cxnId="{955F469A-1AA3-4FCC-AC43-A00ADC5FCD88}">
      <dgm:prSet/>
      <dgm:spPr/>
      <dgm:t>
        <a:bodyPr/>
        <a:lstStyle/>
        <a:p>
          <a:endParaRPr lang="en-US"/>
        </a:p>
      </dgm:t>
    </dgm:pt>
    <dgm:pt modelId="{1ADD6781-DABB-4418-937D-AAB8815BDDA9}" type="sibTrans" cxnId="{955F469A-1AA3-4FCC-AC43-A00ADC5FCD88}">
      <dgm:prSet/>
      <dgm:spPr/>
      <dgm:t>
        <a:bodyPr/>
        <a:lstStyle/>
        <a:p>
          <a:endParaRPr lang="en-US"/>
        </a:p>
      </dgm:t>
    </dgm:pt>
    <dgm:pt modelId="{5A329CF0-1FDE-494A-AE70-7CBFE71D93A7}">
      <dgm:prSet phldrT="[Text]"/>
      <dgm:spPr/>
      <dgm:t>
        <a:bodyPr/>
        <a:lstStyle/>
        <a:p>
          <a:r>
            <a:rPr lang="en-US" smtClean="0"/>
            <a:t>Web Service (mobile and third party integration)</a:t>
          </a:r>
          <a:endParaRPr lang="en-US"/>
        </a:p>
      </dgm:t>
    </dgm:pt>
    <dgm:pt modelId="{C8594F47-9DF0-45FE-A5A6-3CDD40A365B1}" type="parTrans" cxnId="{28174CB3-8BE4-41BE-926E-560BAE8A800E}">
      <dgm:prSet/>
      <dgm:spPr/>
      <dgm:t>
        <a:bodyPr/>
        <a:lstStyle/>
        <a:p>
          <a:endParaRPr lang="en-US"/>
        </a:p>
      </dgm:t>
    </dgm:pt>
    <dgm:pt modelId="{17F14D64-7BFF-49E0-B345-8C3771CCACE8}" type="sibTrans" cxnId="{28174CB3-8BE4-41BE-926E-560BAE8A800E}">
      <dgm:prSet/>
      <dgm:spPr/>
      <dgm:t>
        <a:bodyPr/>
        <a:lstStyle/>
        <a:p>
          <a:endParaRPr lang="en-US"/>
        </a:p>
      </dgm:t>
    </dgm:pt>
    <dgm:pt modelId="{0BD6987B-AD1B-43E9-8AC9-BA8FE8CFD9E3}" type="pres">
      <dgm:prSet presAssocID="{A5BCB96A-63F0-4F3C-B5DA-2269FCD89E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F523A2-741F-4680-AC08-5685877485F4}" type="pres">
      <dgm:prSet presAssocID="{1347B150-27D1-499A-AD17-550CCF8C8D47}" presName="root1" presStyleCnt="0"/>
      <dgm:spPr/>
    </dgm:pt>
    <dgm:pt modelId="{D5AC59A2-4D58-4A7B-A198-BF76B8796303}" type="pres">
      <dgm:prSet presAssocID="{1347B150-27D1-499A-AD17-550CCF8C8D47}" presName="LevelOneTextNode" presStyleLbl="node0" presStyleIdx="0" presStyleCnt="1" custScaleX="101166" custScaleY="72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7C7EC-00DF-4BDA-82E4-0089F941CC26}" type="pres">
      <dgm:prSet presAssocID="{1347B150-27D1-499A-AD17-550CCF8C8D47}" presName="level2hierChild" presStyleCnt="0"/>
      <dgm:spPr/>
    </dgm:pt>
    <dgm:pt modelId="{05855AEF-1ABF-4596-B85C-24EE2EC455EA}" type="pres">
      <dgm:prSet presAssocID="{4F24EA2F-A7B6-4F21-AED8-E2D55344F3CD}" presName="conn2-1" presStyleLbl="parChTrans1D2" presStyleIdx="0" presStyleCnt="3"/>
      <dgm:spPr/>
    </dgm:pt>
    <dgm:pt modelId="{6BCC8AFD-25B6-4366-BDC4-6EB801E6B2B1}" type="pres">
      <dgm:prSet presAssocID="{4F24EA2F-A7B6-4F21-AED8-E2D55344F3CD}" presName="connTx" presStyleLbl="parChTrans1D2" presStyleIdx="0" presStyleCnt="3"/>
      <dgm:spPr/>
    </dgm:pt>
    <dgm:pt modelId="{24CA2339-0D0E-44B8-8513-574C3756BEAF}" type="pres">
      <dgm:prSet presAssocID="{15274E95-7F56-49D7-BB29-408A822DD20A}" presName="root2" presStyleCnt="0"/>
      <dgm:spPr/>
    </dgm:pt>
    <dgm:pt modelId="{455F4480-BD06-4507-A488-FF19EFAE404A}" type="pres">
      <dgm:prSet presAssocID="{15274E95-7F56-49D7-BB29-408A822DD20A}" presName="LevelTwoTextNode" presStyleLbl="node2" presStyleIdx="0" presStyleCnt="3">
        <dgm:presLayoutVars>
          <dgm:chPref val="3"/>
        </dgm:presLayoutVars>
      </dgm:prSet>
      <dgm:spPr/>
    </dgm:pt>
    <dgm:pt modelId="{F863215F-0309-4088-A316-E2E6EB195807}" type="pres">
      <dgm:prSet presAssocID="{15274E95-7F56-49D7-BB29-408A822DD20A}" presName="level3hierChild" presStyleCnt="0"/>
      <dgm:spPr/>
    </dgm:pt>
    <dgm:pt modelId="{2332AF67-F37A-4560-B9EB-31DDC775940F}" type="pres">
      <dgm:prSet presAssocID="{90F6BAC8-5F73-483F-8371-F1F87C96BE9A}" presName="conn2-1" presStyleLbl="parChTrans1D2" presStyleIdx="1" presStyleCnt="3"/>
      <dgm:spPr/>
    </dgm:pt>
    <dgm:pt modelId="{6E335C73-344D-4359-BB78-C7E64442DB9A}" type="pres">
      <dgm:prSet presAssocID="{90F6BAC8-5F73-483F-8371-F1F87C96BE9A}" presName="connTx" presStyleLbl="parChTrans1D2" presStyleIdx="1" presStyleCnt="3"/>
      <dgm:spPr/>
    </dgm:pt>
    <dgm:pt modelId="{5D19CC0B-7ADB-4B65-8DFF-E9C940A0F753}" type="pres">
      <dgm:prSet presAssocID="{10061A5F-C6A1-4559-9B2B-C6FDBBFBBFE6}" presName="root2" presStyleCnt="0"/>
      <dgm:spPr/>
    </dgm:pt>
    <dgm:pt modelId="{F7714FB5-2288-43F3-84C4-AFA3337BBBED}" type="pres">
      <dgm:prSet presAssocID="{10061A5F-C6A1-4559-9B2B-C6FDBBFBBFE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74DF0-DFC4-4E11-9E06-BD638C5F7332}" type="pres">
      <dgm:prSet presAssocID="{10061A5F-C6A1-4559-9B2B-C6FDBBFBBFE6}" presName="level3hierChild" presStyleCnt="0"/>
      <dgm:spPr/>
    </dgm:pt>
    <dgm:pt modelId="{D0584589-795B-4989-82C1-11A28AC4D654}" type="pres">
      <dgm:prSet presAssocID="{C8594F47-9DF0-45FE-A5A6-3CDD40A365B1}" presName="conn2-1" presStyleLbl="parChTrans1D2" presStyleIdx="2" presStyleCnt="3"/>
      <dgm:spPr/>
    </dgm:pt>
    <dgm:pt modelId="{82C8C895-3766-4DD0-8C19-38400B706C66}" type="pres">
      <dgm:prSet presAssocID="{C8594F47-9DF0-45FE-A5A6-3CDD40A365B1}" presName="connTx" presStyleLbl="parChTrans1D2" presStyleIdx="2" presStyleCnt="3"/>
      <dgm:spPr/>
    </dgm:pt>
    <dgm:pt modelId="{5E9988DD-AA11-4F7A-A5F9-EF1D72CC8655}" type="pres">
      <dgm:prSet presAssocID="{5A329CF0-1FDE-494A-AE70-7CBFE71D93A7}" presName="root2" presStyleCnt="0"/>
      <dgm:spPr/>
    </dgm:pt>
    <dgm:pt modelId="{D09C686B-5987-4888-87A6-0B0AE5079F8F}" type="pres">
      <dgm:prSet presAssocID="{5A329CF0-1FDE-494A-AE70-7CBFE71D93A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6EF196-AC97-4A2F-A703-B16B383A0176}" type="pres">
      <dgm:prSet presAssocID="{5A329CF0-1FDE-494A-AE70-7CBFE71D93A7}" presName="level3hierChild" presStyleCnt="0"/>
      <dgm:spPr/>
    </dgm:pt>
  </dgm:ptLst>
  <dgm:cxnLst>
    <dgm:cxn modelId="{78AC35FC-899B-4730-9091-50921420FA59}" type="presOf" srcId="{90F6BAC8-5F73-483F-8371-F1F87C96BE9A}" destId="{2332AF67-F37A-4560-B9EB-31DDC775940F}" srcOrd="0" destOrd="0" presId="urn:microsoft.com/office/officeart/2008/layout/HorizontalMultiLevelHierarchy"/>
    <dgm:cxn modelId="{D53E9D0F-2EEA-4E8B-B4FA-650E17965FBE}" type="presOf" srcId="{5A329CF0-1FDE-494A-AE70-7CBFE71D93A7}" destId="{D09C686B-5987-4888-87A6-0B0AE5079F8F}" srcOrd="0" destOrd="0" presId="urn:microsoft.com/office/officeart/2008/layout/HorizontalMultiLevelHierarchy"/>
    <dgm:cxn modelId="{65A72532-391A-4A3C-A532-0C359D2C5C7C}" type="presOf" srcId="{C8594F47-9DF0-45FE-A5A6-3CDD40A365B1}" destId="{D0584589-795B-4989-82C1-11A28AC4D654}" srcOrd="0" destOrd="0" presId="urn:microsoft.com/office/officeart/2008/layout/HorizontalMultiLevelHierarchy"/>
    <dgm:cxn modelId="{F7AA6EEF-18DC-4BB8-9AEE-3CAFC3875748}" type="presOf" srcId="{4F24EA2F-A7B6-4F21-AED8-E2D55344F3CD}" destId="{05855AEF-1ABF-4596-B85C-24EE2EC455EA}" srcOrd="0" destOrd="0" presId="urn:microsoft.com/office/officeart/2008/layout/HorizontalMultiLevelHierarchy"/>
    <dgm:cxn modelId="{28174CB3-8BE4-41BE-926E-560BAE8A800E}" srcId="{1347B150-27D1-499A-AD17-550CCF8C8D47}" destId="{5A329CF0-1FDE-494A-AE70-7CBFE71D93A7}" srcOrd="2" destOrd="0" parTransId="{C8594F47-9DF0-45FE-A5A6-3CDD40A365B1}" sibTransId="{17F14D64-7BFF-49E0-B345-8C3771CCACE8}"/>
    <dgm:cxn modelId="{AD066BFF-D573-41A1-AA41-66137F271245}" type="presOf" srcId="{1347B150-27D1-499A-AD17-550CCF8C8D47}" destId="{D5AC59A2-4D58-4A7B-A198-BF76B8796303}" srcOrd="0" destOrd="0" presId="urn:microsoft.com/office/officeart/2008/layout/HorizontalMultiLevelHierarchy"/>
    <dgm:cxn modelId="{FAE96E8F-6CA3-457C-B5FA-01CA559A186F}" type="presOf" srcId="{4F24EA2F-A7B6-4F21-AED8-E2D55344F3CD}" destId="{6BCC8AFD-25B6-4366-BDC4-6EB801E6B2B1}" srcOrd="1" destOrd="0" presId="urn:microsoft.com/office/officeart/2008/layout/HorizontalMultiLevelHierarchy"/>
    <dgm:cxn modelId="{8FF9A7F2-3FA5-4729-B286-0F7FC6E952B3}" type="presOf" srcId="{10061A5F-C6A1-4559-9B2B-C6FDBBFBBFE6}" destId="{F7714FB5-2288-43F3-84C4-AFA3337BBBED}" srcOrd="0" destOrd="0" presId="urn:microsoft.com/office/officeart/2008/layout/HorizontalMultiLevelHierarchy"/>
    <dgm:cxn modelId="{955F469A-1AA3-4FCC-AC43-A00ADC5FCD88}" srcId="{1347B150-27D1-499A-AD17-550CCF8C8D47}" destId="{10061A5F-C6A1-4559-9B2B-C6FDBBFBBFE6}" srcOrd="1" destOrd="0" parTransId="{90F6BAC8-5F73-483F-8371-F1F87C96BE9A}" sibTransId="{1ADD6781-DABB-4418-937D-AAB8815BDDA9}"/>
    <dgm:cxn modelId="{787F616B-7F20-4776-B437-3BA0AE7EA247}" type="presOf" srcId="{15274E95-7F56-49D7-BB29-408A822DD20A}" destId="{455F4480-BD06-4507-A488-FF19EFAE404A}" srcOrd="0" destOrd="0" presId="urn:microsoft.com/office/officeart/2008/layout/HorizontalMultiLevelHierarchy"/>
    <dgm:cxn modelId="{A1969614-282D-4FD4-8B84-43C3BACB2EE3}" type="presOf" srcId="{A5BCB96A-63F0-4F3C-B5DA-2269FCD89E34}" destId="{0BD6987B-AD1B-43E9-8AC9-BA8FE8CFD9E3}" srcOrd="0" destOrd="0" presId="urn:microsoft.com/office/officeart/2008/layout/HorizontalMultiLevelHierarchy"/>
    <dgm:cxn modelId="{C8824CDF-88F5-42D7-BFEF-9A14785E6CE0}" srcId="{A5BCB96A-63F0-4F3C-B5DA-2269FCD89E34}" destId="{1347B150-27D1-499A-AD17-550CCF8C8D47}" srcOrd="0" destOrd="0" parTransId="{B31E07FB-2EFD-45F4-A36B-23D703606957}" sibTransId="{F8F7FFE0-0844-4180-A368-FFA87BAA1910}"/>
    <dgm:cxn modelId="{149A80AA-ADBB-432F-B927-94CF43FD08CE}" type="presOf" srcId="{C8594F47-9DF0-45FE-A5A6-3CDD40A365B1}" destId="{82C8C895-3766-4DD0-8C19-38400B706C66}" srcOrd="1" destOrd="0" presId="urn:microsoft.com/office/officeart/2008/layout/HorizontalMultiLevelHierarchy"/>
    <dgm:cxn modelId="{FF59D74C-C5BA-4426-80AE-EC46FC22EE13}" type="presOf" srcId="{90F6BAC8-5F73-483F-8371-F1F87C96BE9A}" destId="{6E335C73-344D-4359-BB78-C7E64442DB9A}" srcOrd="1" destOrd="0" presId="urn:microsoft.com/office/officeart/2008/layout/HorizontalMultiLevelHierarchy"/>
    <dgm:cxn modelId="{33F1895A-1302-466B-87D9-ACE9D467BFA3}" srcId="{1347B150-27D1-499A-AD17-550CCF8C8D47}" destId="{15274E95-7F56-49D7-BB29-408A822DD20A}" srcOrd="0" destOrd="0" parTransId="{4F24EA2F-A7B6-4F21-AED8-E2D55344F3CD}" sibTransId="{A691D2C9-6315-432F-AEAC-7571116B81B6}"/>
    <dgm:cxn modelId="{4416338E-0E31-48ED-8894-1163C64CEEAB}" type="presParOf" srcId="{0BD6987B-AD1B-43E9-8AC9-BA8FE8CFD9E3}" destId="{84F523A2-741F-4680-AC08-5685877485F4}" srcOrd="0" destOrd="0" presId="urn:microsoft.com/office/officeart/2008/layout/HorizontalMultiLevelHierarchy"/>
    <dgm:cxn modelId="{00B1F704-9C8D-4194-A086-0FCC67421A7D}" type="presParOf" srcId="{84F523A2-741F-4680-AC08-5685877485F4}" destId="{D5AC59A2-4D58-4A7B-A198-BF76B8796303}" srcOrd="0" destOrd="0" presId="urn:microsoft.com/office/officeart/2008/layout/HorizontalMultiLevelHierarchy"/>
    <dgm:cxn modelId="{132E17A4-81E7-42A1-81F0-6457D9B3F7CB}" type="presParOf" srcId="{84F523A2-741F-4680-AC08-5685877485F4}" destId="{D347C7EC-00DF-4BDA-82E4-0089F941CC26}" srcOrd="1" destOrd="0" presId="urn:microsoft.com/office/officeart/2008/layout/HorizontalMultiLevelHierarchy"/>
    <dgm:cxn modelId="{30AAAABE-71B9-462F-96FA-C3189872452E}" type="presParOf" srcId="{D347C7EC-00DF-4BDA-82E4-0089F941CC26}" destId="{05855AEF-1ABF-4596-B85C-24EE2EC455EA}" srcOrd="0" destOrd="0" presId="urn:microsoft.com/office/officeart/2008/layout/HorizontalMultiLevelHierarchy"/>
    <dgm:cxn modelId="{75ED2481-9C40-4F26-A513-78E3979A44EE}" type="presParOf" srcId="{05855AEF-1ABF-4596-B85C-24EE2EC455EA}" destId="{6BCC8AFD-25B6-4366-BDC4-6EB801E6B2B1}" srcOrd="0" destOrd="0" presId="urn:microsoft.com/office/officeart/2008/layout/HorizontalMultiLevelHierarchy"/>
    <dgm:cxn modelId="{39EC0D79-E65C-4970-9E61-8015F3DD5D4B}" type="presParOf" srcId="{D347C7EC-00DF-4BDA-82E4-0089F941CC26}" destId="{24CA2339-0D0E-44B8-8513-574C3756BEAF}" srcOrd="1" destOrd="0" presId="urn:microsoft.com/office/officeart/2008/layout/HorizontalMultiLevelHierarchy"/>
    <dgm:cxn modelId="{C0E89F8B-A761-431C-B413-01A1BA0342DC}" type="presParOf" srcId="{24CA2339-0D0E-44B8-8513-574C3756BEAF}" destId="{455F4480-BD06-4507-A488-FF19EFAE404A}" srcOrd="0" destOrd="0" presId="urn:microsoft.com/office/officeart/2008/layout/HorizontalMultiLevelHierarchy"/>
    <dgm:cxn modelId="{65BBE04A-5F57-436F-8464-C50699468F3D}" type="presParOf" srcId="{24CA2339-0D0E-44B8-8513-574C3756BEAF}" destId="{F863215F-0309-4088-A316-E2E6EB195807}" srcOrd="1" destOrd="0" presId="urn:microsoft.com/office/officeart/2008/layout/HorizontalMultiLevelHierarchy"/>
    <dgm:cxn modelId="{382158AA-CBF1-40AB-AAF4-DD5308338901}" type="presParOf" srcId="{D347C7EC-00DF-4BDA-82E4-0089F941CC26}" destId="{2332AF67-F37A-4560-B9EB-31DDC775940F}" srcOrd="2" destOrd="0" presId="urn:microsoft.com/office/officeart/2008/layout/HorizontalMultiLevelHierarchy"/>
    <dgm:cxn modelId="{DBA1420F-C325-41D8-941E-0B6B49D6D554}" type="presParOf" srcId="{2332AF67-F37A-4560-B9EB-31DDC775940F}" destId="{6E335C73-344D-4359-BB78-C7E64442DB9A}" srcOrd="0" destOrd="0" presId="urn:microsoft.com/office/officeart/2008/layout/HorizontalMultiLevelHierarchy"/>
    <dgm:cxn modelId="{26BFDD9B-D1DC-4C83-8889-89CD4319CB95}" type="presParOf" srcId="{D347C7EC-00DF-4BDA-82E4-0089F941CC26}" destId="{5D19CC0B-7ADB-4B65-8DFF-E9C940A0F753}" srcOrd="3" destOrd="0" presId="urn:microsoft.com/office/officeart/2008/layout/HorizontalMultiLevelHierarchy"/>
    <dgm:cxn modelId="{74E179C7-84D5-49AB-9153-7140805A02B0}" type="presParOf" srcId="{5D19CC0B-7ADB-4B65-8DFF-E9C940A0F753}" destId="{F7714FB5-2288-43F3-84C4-AFA3337BBBED}" srcOrd="0" destOrd="0" presId="urn:microsoft.com/office/officeart/2008/layout/HorizontalMultiLevelHierarchy"/>
    <dgm:cxn modelId="{60376296-919E-404E-BCA6-540B6BA9BF85}" type="presParOf" srcId="{5D19CC0B-7ADB-4B65-8DFF-E9C940A0F753}" destId="{E1F74DF0-DFC4-4E11-9E06-BD638C5F7332}" srcOrd="1" destOrd="0" presId="urn:microsoft.com/office/officeart/2008/layout/HorizontalMultiLevelHierarchy"/>
    <dgm:cxn modelId="{664481FF-D4EC-44F1-96BF-3B56958D1432}" type="presParOf" srcId="{D347C7EC-00DF-4BDA-82E4-0089F941CC26}" destId="{D0584589-795B-4989-82C1-11A28AC4D654}" srcOrd="4" destOrd="0" presId="urn:microsoft.com/office/officeart/2008/layout/HorizontalMultiLevelHierarchy"/>
    <dgm:cxn modelId="{188A1687-56F6-44E3-8E2D-0EFBA15BC81D}" type="presParOf" srcId="{D0584589-795B-4989-82C1-11A28AC4D654}" destId="{82C8C895-3766-4DD0-8C19-38400B706C66}" srcOrd="0" destOrd="0" presId="urn:microsoft.com/office/officeart/2008/layout/HorizontalMultiLevelHierarchy"/>
    <dgm:cxn modelId="{17442B03-2312-4B0E-8215-2EDA148C04BD}" type="presParOf" srcId="{D347C7EC-00DF-4BDA-82E4-0089F941CC26}" destId="{5E9988DD-AA11-4F7A-A5F9-EF1D72CC8655}" srcOrd="5" destOrd="0" presId="urn:microsoft.com/office/officeart/2008/layout/HorizontalMultiLevelHierarchy"/>
    <dgm:cxn modelId="{81BB85AB-25AF-46CD-885C-BC49BAE7AA55}" type="presParOf" srcId="{5E9988DD-AA11-4F7A-A5F9-EF1D72CC8655}" destId="{D09C686B-5987-4888-87A6-0B0AE5079F8F}" srcOrd="0" destOrd="0" presId="urn:microsoft.com/office/officeart/2008/layout/HorizontalMultiLevelHierarchy"/>
    <dgm:cxn modelId="{55B927D4-EC4D-428B-AC71-689F5435D2D5}" type="presParOf" srcId="{5E9988DD-AA11-4F7A-A5F9-EF1D72CC8655}" destId="{6E6EF196-AC97-4A2F-A703-B16B383A01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84589-795B-4989-82C1-11A28AC4D654}">
      <dsp:nvSpPr>
        <dsp:cNvPr id="0" name=""/>
        <dsp:cNvSpPr/>
      </dsp:nvSpPr>
      <dsp:spPr>
        <a:xfrm>
          <a:off x="2743205" y="2468562"/>
          <a:ext cx="615363" cy="117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7681" y="0"/>
              </a:lnTo>
              <a:lnTo>
                <a:pt x="307681" y="1172567"/>
              </a:lnTo>
              <a:lnTo>
                <a:pt x="615363" y="117256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7781" y="3021740"/>
        <a:ext cx="66211" cy="66211"/>
      </dsp:txXfrm>
    </dsp:sp>
    <dsp:sp modelId="{2332AF67-F37A-4560-B9EB-31DDC775940F}">
      <dsp:nvSpPr>
        <dsp:cNvPr id="0" name=""/>
        <dsp:cNvSpPr/>
      </dsp:nvSpPr>
      <dsp:spPr>
        <a:xfrm>
          <a:off x="2743205" y="2422842"/>
          <a:ext cx="615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36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03" y="2453178"/>
        <a:ext cx="30768" cy="30768"/>
      </dsp:txXfrm>
    </dsp:sp>
    <dsp:sp modelId="{05855AEF-1ABF-4596-B85C-24EE2EC455EA}">
      <dsp:nvSpPr>
        <dsp:cNvPr id="0" name=""/>
        <dsp:cNvSpPr/>
      </dsp:nvSpPr>
      <dsp:spPr>
        <a:xfrm>
          <a:off x="2743205" y="1295995"/>
          <a:ext cx="615363" cy="1172567"/>
        </a:xfrm>
        <a:custGeom>
          <a:avLst/>
          <a:gdLst/>
          <a:ahLst/>
          <a:cxnLst/>
          <a:rect l="0" t="0" r="0" b="0"/>
          <a:pathLst>
            <a:path>
              <a:moveTo>
                <a:pt x="0" y="1172567"/>
              </a:moveTo>
              <a:lnTo>
                <a:pt x="307681" y="1172567"/>
              </a:lnTo>
              <a:lnTo>
                <a:pt x="307681" y="0"/>
              </a:lnTo>
              <a:lnTo>
                <a:pt x="61536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7781" y="1849173"/>
        <a:ext cx="66211" cy="66211"/>
      </dsp:txXfrm>
    </dsp:sp>
    <dsp:sp modelId="{D5AC59A2-4D58-4A7B-A198-BF76B8796303}">
      <dsp:nvSpPr>
        <dsp:cNvPr id="0" name=""/>
        <dsp:cNvSpPr/>
      </dsp:nvSpPr>
      <dsp:spPr>
        <a:xfrm rot="16200000">
          <a:off x="485939" y="1994066"/>
          <a:ext cx="3565542" cy="9489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MySQL Database </a:t>
          </a:r>
          <a:endParaRPr lang="en-US" sz="3900" kern="1200"/>
        </a:p>
      </dsp:txBody>
      <dsp:txXfrm>
        <a:off x="485939" y="1994066"/>
        <a:ext cx="3565542" cy="948991"/>
      </dsp:txXfrm>
    </dsp:sp>
    <dsp:sp modelId="{455F4480-BD06-4507-A488-FF19EFAE404A}">
      <dsp:nvSpPr>
        <dsp:cNvPr id="0" name=""/>
        <dsp:cNvSpPr/>
      </dsp:nvSpPr>
      <dsp:spPr>
        <a:xfrm>
          <a:off x="3358569" y="826968"/>
          <a:ext cx="3076816" cy="938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Web UI</a:t>
          </a:r>
          <a:endParaRPr lang="en-US" sz="2300" kern="1200"/>
        </a:p>
      </dsp:txBody>
      <dsp:txXfrm>
        <a:off x="3358569" y="826968"/>
        <a:ext cx="3076816" cy="938053"/>
      </dsp:txXfrm>
    </dsp:sp>
    <dsp:sp modelId="{F7714FB5-2288-43F3-84C4-AFA3337BBBED}">
      <dsp:nvSpPr>
        <dsp:cNvPr id="0" name=""/>
        <dsp:cNvSpPr/>
      </dsp:nvSpPr>
      <dsp:spPr>
        <a:xfrm>
          <a:off x="3358569" y="1999535"/>
          <a:ext cx="3076816" cy="938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Desktop Enterprise Suite </a:t>
          </a:r>
          <a:endParaRPr lang="en-US" sz="2300" kern="1200"/>
        </a:p>
      </dsp:txBody>
      <dsp:txXfrm>
        <a:off x="3358569" y="1999535"/>
        <a:ext cx="3076816" cy="938053"/>
      </dsp:txXfrm>
    </dsp:sp>
    <dsp:sp modelId="{D09C686B-5987-4888-87A6-0B0AE5079F8F}">
      <dsp:nvSpPr>
        <dsp:cNvPr id="0" name=""/>
        <dsp:cNvSpPr/>
      </dsp:nvSpPr>
      <dsp:spPr>
        <a:xfrm>
          <a:off x="3358569" y="3172102"/>
          <a:ext cx="3076816" cy="938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Web Service (mobile and third party integration)</a:t>
          </a:r>
          <a:endParaRPr lang="en-US" sz="2300" kern="1200"/>
        </a:p>
      </dsp:txBody>
      <dsp:txXfrm>
        <a:off x="3358569" y="3172102"/>
        <a:ext cx="3076816" cy="93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06108-A0A7-48DD-B2E6-53AAB17F67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2A76B-5D69-459F-9C19-3415644E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B664BB3-6375-4C1E-8F59-8963785519CF}" type="datetime1">
              <a:rPr lang="en-US" smtClean="0"/>
              <a:t>7/18/2016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4C5-6376-4759-A319-9EE9FF18A347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12D-7C55-4FB3-93B6-D122C354F460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31FB-D971-4C2E-9061-FD3F1487A832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B64F24B-B165-40E3-B1BD-7EFA0F80D90E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8FEA-F87A-4404-98A6-72BBE33A947E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863C-4197-4949-9827-5C9D814508C8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B67B-B533-4F4F-99F0-3F5A651D38A8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69B-EA98-490B-A2A7-F492BA97BBDE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D050-82C4-4D79-BCFC-9041EB2022C0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B373-C858-4185-9D6D-0CE97D8E657A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409D3D-D535-4A23-BAB5-A1764680DFD0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37CCCB-72D1-4BFA-96F0-CE6C7880B93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My Money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Development plan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 </a:t>
            </a:r>
            <a:r>
              <a:rPr lang="en-US" b="1">
                <a:solidFill>
                  <a:srgbClr val="FF0000"/>
                </a:solidFill>
              </a:rPr>
              <a:t>HIGH TRAFFIC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Prices: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ProductID (Number, Ref-&gt;Products)</a:t>
            </a:r>
          </a:p>
          <a:p>
            <a:pPr lvl="1"/>
            <a:r>
              <a:rPr lang="en-US" smtClean="0"/>
              <a:t>LocationID (Number, Ref-&gt;Locations)</a:t>
            </a:r>
          </a:p>
          <a:p>
            <a:pPr lvl="1"/>
            <a:r>
              <a:rPr lang="en-US" smtClean="0"/>
              <a:t>TransactionID (Number, Ref-&gt;Transactions)</a:t>
            </a:r>
          </a:p>
          <a:p>
            <a:pPr lvl="1"/>
            <a:r>
              <a:rPr lang="en-US" smtClean="0"/>
              <a:t>DateAdded (Date, Default: Current_Timestamp)</a:t>
            </a:r>
          </a:p>
          <a:p>
            <a:pPr lvl="1"/>
            <a:r>
              <a:rPr lang="en-US" smtClean="0"/>
              <a:t>Price (Decimal)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Accounts: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AccountName (Text)</a:t>
            </a:r>
          </a:p>
          <a:p>
            <a:pPr lvl="1"/>
            <a:r>
              <a:rPr lang="en-US" smtClean="0"/>
              <a:t>IDUser (Number, Ref-&gt;Users)</a:t>
            </a:r>
          </a:p>
          <a:p>
            <a:pPr lvl="1"/>
            <a:r>
              <a:rPr lang="en-US" smtClean="0"/>
              <a:t>Currency (Number, Ref-&gt;Currencies)</a:t>
            </a:r>
          </a:p>
          <a:p>
            <a:pPr lvl="1"/>
            <a:r>
              <a:rPr lang="en-US" smtClean="0"/>
              <a:t>Amount(Decimal)</a:t>
            </a:r>
          </a:p>
          <a:p>
            <a:pPr lvl="1"/>
            <a:r>
              <a:rPr lang="en-US" smtClean="0"/>
              <a:t>AccountType(Number, 1/2/3/…)</a:t>
            </a:r>
            <a:endParaRPr lang="en-US"/>
          </a:p>
          <a:p>
            <a:pPr lvl="1"/>
            <a:r>
              <a:rPr lang="en-US" smtClean="0"/>
              <a:t>AccountDescription (Text)</a:t>
            </a:r>
          </a:p>
          <a:p>
            <a:pPr lvl="1"/>
            <a:r>
              <a:rPr lang="en-US" smtClean="0"/>
              <a:t>Deleted (Number, 0/1)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Earning_Sources: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EarningName (Text)</a:t>
            </a:r>
          </a:p>
          <a:p>
            <a:pPr lvl="1"/>
            <a:r>
              <a:rPr lang="en-US" smtClean="0"/>
              <a:t>EarningDescription (Text)</a:t>
            </a:r>
          </a:p>
          <a:p>
            <a:pPr lvl="1"/>
            <a:r>
              <a:rPr lang="en-US" smtClean="0"/>
              <a:t>EarningUser(Number, Ref-&gt;Users)</a:t>
            </a:r>
          </a:p>
          <a:p>
            <a:pPr lvl="1"/>
            <a:r>
              <a:rPr lang="en-US" smtClean="0"/>
              <a:t>Deleted (Number, 0/1)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Recurring_Transactions: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Transaction_Name (Text)</a:t>
            </a:r>
          </a:p>
          <a:p>
            <a:pPr lvl="1"/>
            <a:r>
              <a:rPr lang="en-US" smtClean="0"/>
              <a:t>Transaction_Description (Text)</a:t>
            </a:r>
          </a:p>
          <a:p>
            <a:pPr lvl="1"/>
            <a:r>
              <a:rPr lang="en-US" smtClean="0"/>
              <a:t>Transaction_StartDate (Date)</a:t>
            </a:r>
          </a:p>
          <a:p>
            <a:pPr lvl="1"/>
            <a:r>
              <a:rPr lang="en-US" smtClean="0"/>
              <a:t>Transaction_EndDate </a:t>
            </a:r>
            <a:r>
              <a:rPr lang="en-US"/>
              <a:t>(</a:t>
            </a:r>
            <a:r>
              <a:rPr lang="en-US"/>
              <a:t>Date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NumberOfDays (Number)</a:t>
            </a:r>
            <a:endParaRPr lang="en-US"/>
          </a:p>
          <a:p>
            <a:pPr lvl="1"/>
            <a:r>
              <a:rPr lang="en-US" smtClean="0"/>
              <a:t>NumberOfRepetitions (Number)</a:t>
            </a:r>
          </a:p>
          <a:p>
            <a:pPr lvl="1"/>
            <a:r>
              <a:rPr lang="en-US" smtClean="0"/>
              <a:t>Amount (Double)</a:t>
            </a:r>
          </a:p>
          <a:p>
            <a:pPr lvl="1"/>
            <a:r>
              <a:rPr lang="en-US" smtClean="0"/>
              <a:t>Currency (Number, Ref-&gt;Currencies)</a:t>
            </a:r>
          </a:p>
          <a:p>
            <a:pPr lvl="1"/>
            <a:r>
              <a:rPr lang="en-US" smtClean="0"/>
              <a:t>Account_ID (Number, Ref-&gt;Accounts)</a:t>
            </a:r>
          </a:p>
          <a:p>
            <a:pPr lvl="1"/>
            <a:r>
              <a:rPr lang="en-US" smtClean="0"/>
              <a:t>Product_ID (Number, Ref-&gt;Products)</a:t>
            </a:r>
          </a:p>
          <a:p>
            <a:pPr lvl="1"/>
            <a:r>
              <a:rPr lang="en-US" smtClean="0"/>
              <a:t>Transaction_Type (Number, 1/2)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 </a:t>
            </a:r>
            <a:r>
              <a:rPr lang="en-US" b="1">
                <a:solidFill>
                  <a:srgbClr val="FF0000"/>
                </a:solidFill>
              </a:rPr>
              <a:t>HIGH TRAFFIC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Transactions: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TransactionName (Text)</a:t>
            </a:r>
          </a:p>
          <a:p>
            <a:pPr lvl="1"/>
            <a:r>
              <a:rPr lang="en-US" smtClean="0"/>
              <a:t>TransactionDescription (Text)</a:t>
            </a:r>
          </a:p>
          <a:p>
            <a:pPr lvl="1"/>
            <a:r>
              <a:rPr lang="en-US" smtClean="0"/>
              <a:t>Amount (Double)</a:t>
            </a:r>
          </a:p>
          <a:p>
            <a:pPr lvl="1"/>
            <a:r>
              <a:rPr lang="en-US"/>
              <a:t>Transaction_Type (Number, </a:t>
            </a:r>
            <a:r>
              <a:rPr lang="en-US"/>
              <a:t>1/2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IDAccount (Number, Ref-&gt;Accounts)</a:t>
            </a:r>
          </a:p>
          <a:p>
            <a:pPr lvl="1"/>
            <a:r>
              <a:rPr lang="en-US" smtClean="0"/>
              <a:t>IDProduct (Number, Ref-&gt;Products)</a:t>
            </a:r>
          </a:p>
          <a:p>
            <a:pPr lvl="1"/>
            <a:r>
              <a:rPr lang="en-US" smtClean="0"/>
              <a:t>Transaction_Type (Number, 1/2)</a:t>
            </a:r>
          </a:p>
          <a:p>
            <a:pPr lvl="1"/>
            <a:r>
              <a:rPr lang="en-US" smtClean="0"/>
              <a:t>Currency (Number, Ref-&gt;Currencies)</a:t>
            </a:r>
          </a:p>
          <a:p>
            <a:pPr lvl="1"/>
            <a:r>
              <a:rPr lang="en-US" smtClean="0"/>
              <a:t>TransactionTime (Date, Default: Current_Timestamp)</a:t>
            </a:r>
          </a:p>
          <a:p>
            <a:pPr lvl="1"/>
            <a:r>
              <a:rPr lang="en-US" smtClean="0"/>
              <a:t>Deleted (Number, 0/1)</a:t>
            </a:r>
          </a:p>
          <a:p>
            <a:pPr lvl="1"/>
            <a:r>
              <a:rPr lang="en-US" smtClean="0"/>
              <a:t>IDLocation (Number, Ref-&gt;Locations)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History:</a:t>
            </a:r>
          </a:p>
          <a:p>
            <a:pPr lvl="1"/>
            <a:r>
              <a:rPr lang="en-US" smtClean="0"/>
              <a:t>UNDER DISCUSSION</a:t>
            </a:r>
          </a:p>
          <a:p>
            <a:pPr lvl="1"/>
            <a:r>
              <a:rPr lang="en-US" smtClean="0"/>
              <a:t>UTILITARY TABLE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Cities: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Name (Text)</a:t>
            </a:r>
          </a:p>
          <a:p>
            <a:pPr lvl="1"/>
            <a:r>
              <a:rPr lang="en-US" smtClean="0"/>
              <a:t>Country (Number, Ref-&gt;Countries)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Countries: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Name (Text)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Currencies: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Name (Text)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Name (Text)</a:t>
            </a:r>
          </a:p>
          <a:p>
            <a:pPr lvl="1"/>
            <a:r>
              <a:rPr lang="en-US" smtClean="0"/>
              <a:t>Model (Text)</a:t>
            </a:r>
          </a:p>
          <a:p>
            <a:pPr lvl="1"/>
            <a:r>
              <a:rPr lang="en-US" smtClean="0"/>
              <a:t>UNDER DISCUSSION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This document will explain the technical architecture and plan of the </a:t>
            </a:r>
            <a:r>
              <a:rPr lang="en-US" b="1" err="1" smtClean="0"/>
              <a:t>MyMoney</a:t>
            </a:r>
            <a:r>
              <a:rPr lang="en-US" smtClean="0"/>
              <a:t> application suite.</a:t>
            </a:r>
          </a:p>
          <a:p>
            <a:r>
              <a:rPr lang="en-US" smtClean="0"/>
              <a:t>This document version is : 1.3</a:t>
            </a:r>
          </a:p>
          <a:p>
            <a:r>
              <a:rPr lang="en-US" smtClean="0"/>
              <a:t>The document creator is : Vlad Butnaru</a:t>
            </a:r>
          </a:p>
          <a:p>
            <a:r>
              <a:rPr lang="en-US" smtClean="0"/>
              <a:t>NDA rules : </a:t>
            </a:r>
            <a:r>
              <a:rPr lang="en-US" b="1" smtClean="0">
                <a:solidFill>
                  <a:srgbClr val="FF0000"/>
                </a:solidFill>
              </a:rPr>
              <a:t>Confidential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You shall not share and/or show this document to any other person outside the organization.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Bootstrap based design.</a:t>
            </a:r>
          </a:p>
          <a:p>
            <a:r>
              <a:rPr lang="en-US" smtClean="0"/>
              <a:t>JSP + JavaScript + CSS + HTML + AJAX + JAVA EE 8</a:t>
            </a:r>
          </a:p>
          <a:p>
            <a:r>
              <a:rPr lang="en-US" smtClean="0"/>
              <a:t>3 main portals:</a:t>
            </a:r>
          </a:p>
          <a:p>
            <a:pPr lvl="1"/>
            <a:r>
              <a:rPr lang="en-US" smtClean="0"/>
              <a:t>Main Page (application description, promoting pictures/videos)</a:t>
            </a:r>
          </a:p>
          <a:p>
            <a:pPr lvl="1"/>
            <a:r>
              <a:rPr lang="en-US" smtClean="0"/>
              <a:t>Customer Portal (the main functionality for customers)</a:t>
            </a:r>
          </a:p>
          <a:p>
            <a:pPr lvl="1"/>
            <a:r>
              <a:rPr lang="en-US" smtClean="0"/>
              <a:t>Business Portal (to allow businesses to promote and advertise)</a:t>
            </a:r>
          </a:p>
          <a:p>
            <a:r>
              <a:rPr lang="en-US" smtClean="0"/>
              <a:t>Mobile support</a:t>
            </a:r>
          </a:p>
          <a:p>
            <a:r>
              <a:rPr lang="en-US" smtClean="0"/>
              <a:t>Responsive design</a:t>
            </a:r>
          </a:p>
          <a:p>
            <a:r>
              <a:rPr lang="en-US" smtClean="0"/>
              <a:t>Multiple chaching mechanisms and policies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Enterprise Suite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 visualisation software for any data generated in MyMoney application</a:t>
            </a:r>
          </a:p>
          <a:p>
            <a:r>
              <a:rPr lang="en-US" smtClean="0"/>
              <a:t>Java SE 8 (support for any OS)</a:t>
            </a:r>
          </a:p>
          <a:p>
            <a:r>
              <a:rPr lang="en-US" smtClean="0"/>
              <a:t>Only usable by MyMoney admins</a:t>
            </a:r>
          </a:p>
          <a:p>
            <a:r>
              <a:rPr lang="en-US" smtClean="0"/>
              <a:t>Functionality:</a:t>
            </a:r>
          </a:p>
          <a:p>
            <a:pPr lvl="1"/>
            <a:r>
              <a:rPr lang="en-US" smtClean="0"/>
              <a:t>Service status and monitoring</a:t>
            </a:r>
          </a:p>
          <a:p>
            <a:pPr lvl="1"/>
            <a:r>
              <a:rPr lang="en-US" smtClean="0"/>
              <a:t>Data visualization and analysis</a:t>
            </a:r>
          </a:p>
          <a:p>
            <a:pPr lvl="1"/>
            <a:r>
              <a:rPr lang="en-US" smtClean="0"/>
              <a:t>Report generation</a:t>
            </a:r>
          </a:p>
          <a:p>
            <a:pPr lvl="1"/>
            <a:r>
              <a:rPr lang="en-US" smtClean="0"/>
              <a:t>Maintenance jobs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While building MyMoney functionalities, be aware of the Servlets you expose and make them accessible to any integration mechanism (i.e Sonar, PayPal, Mobile Apps, etc…)</a:t>
            </a:r>
          </a:p>
          <a:p>
            <a:r>
              <a:rPr lang="en-US" smtClean="0"/>
              <a:t>Each servlet should have at least 80% visibility and code coverage.</a:t>
            </a:r>
          </a:p>
          <a:p>
            <a:r>
              <a:rPr lang="en-US" smtClean="0">
                <a:solidFill>
                  <a:srgbClr val="FF0000"/>
                </a:solidFill>
              </a:rPr>
              <a:t>Security is the priority!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party plugins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application should be decoupled and allow external developers to create extra plugins that integrate in the application.</a:t>
            </a:r>
          </a:p>
          <a:p>
            <a:r>
              <a:rPr lang="en-US" smtClean="0"/>
              <a:t>We will build a DEV documentation and explan the usage of our API’s with code examples.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1.0 – Creation of the presentation</a:t>
            </a:r>
          </a:p>
          <a:p>
            <a:r>
              <a:rPr lang="en-US" smtClean="0"/>
              <a:t>1.1 – Created Desktop Application Suite description</a:t>
            </a:r>
          </a:p>
          <a:p>
            <a:r>
              <a:rPr lang="en-US" smtClean="0"/>
              <a:t>1.2 – Created Web Service description</a:t>
            </a:r>
          </a:p>
          <a:p>
            <a:r>
              <a:rPr lang="en-US" smtClean="0"/>
              <a:t>1.3 – Created Third Party Plugins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3595428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database engine is </a:t>
            </a:r>
            <a:r>
              <a:rPr lang="en-US" b="1" smtClean="0"/>
              <a:t>MySQL</a:t>
            </a:r>
            <a:r>
              <a:rPr lang="en-US" smtClean="0"/>
              <a:t> (latest version possible).</a:t>
            </a:r>
          </a:p>
          <a:p>
            <a:r>
              <a:rPr lang="en-US" smtClean="0"/>
              <a:t>There will be 2 databases (replicated), one main and one backup.</a:t>
            </a:r>
          </a:p>
          <a:p>
            <a:r>
              <a:rPr lang="en-US" smtClean="0"/>
              <a:t>Tables are normalized and optimized for performance.</a:t>
            </a:r>
          </a:p>
          <a:p>
            <a:r>
              <a:rPr lang="en-US" smtClean="0"/>
              <a:t>Estimated number of rows / day : </a:t>
            </a:r>
            <a:r>
              <a:rPr lang="en-US" i="1" smtClean="0"/>
              <a:t>30000</a:t>
            </a:r>
          </a:p>
          <a:p>
            <a:r>
              <a:rPr lang="en-US" smtClean="0"/>
              <a:t>Estimated number of DB operations / day : </a:t>
            </a:r>
            <a:r>
              <a:rPr lang="en-US" i="1" smtClean="0"/>
              <a:t>100000</a:t>
            </a:r>
          </a:p>
          <a:p>
            <a:r>
              <a:rPr lang="en-US" smtClean="0"/>
              <a:t>Engine update policy: security fixes, major versions.</a:t>
            </a:r>
          </a:p>
          <a:p>
            <a:r>
              <a:rPr lang="en-US" smtClean="0"/>
              <a:t>Optimization policy: quarz jobs.</a:t>
            </a:r>
          </a:p>
          <a:p>
            <a:r>
              <a:rPr lang="en-US" smtClean="0"/>
              <a:t>Parallel and multithreading policy: always</a:t>
            </a:r>
          </a:p>
          <a:p>
            <a:r>
              <a:rPr lang="en-US" smtClean="0"/>
              <a:t>Data replication: on the backup database, daily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Tables:</a:t>
            </a:r>
          </a:p>
          <a:p>
            <a:pPr lvl="1"/>
            <a:r>
              <a:rPr lang="en-US" smtClean="0"/>
              <a:t>Users</a:t>
            </a:r>
          </a:p>
          <a:p>
            <a:pPr lvl="1"/>
            <a:r>
              <a:rPr lang="en-US" smtClean="0"/>
              <a:t>Products</a:t>
            </a:r>
          </a:p>
          <a:p>
            <a:pPr lvl="1"/>
            <a:r>
              <a:rPr lang="en-US" smtClean="0"/>
              <a:t>Categories</a:t>
            </a:r>
          </a:p>
          <a:p>
            <a:pPr lvl="1"/>
            <a:r>
              <a:rPr lang="en-US" smtClean="0"/>
              <a:t>Locations</a:t>
            </a:r>
          </a:p>
          <a:p>
            <a:pPr lvl="1"/>
            <a:r>
              <a:rPr lang="en-US" smtClean="0"/>
              <a:t>Prices</a:t>
            </a:r>
          </a:p>
          <a:p>
            <a:pPr lvl="1"/>
            <a:r>
              <a:rPr lang="en-US" smtClean="0"/>
              <a:t>Accounts</a:t>
            </a:r>
          </a:p>
          <a:p>
            <a:pPr lvl="1"/>
            <a:r>
              <a:rPr lang="en-US" smtClean="0"/>
              <a:t>Earning_Sources</a:t>
            </a:r>
          </a:p>
          <a:p>
            <a:pPr lvl="1"/>
            <a:r>
              <a:rPr lang="en-US" smtClean="0"/>
              <a:t>Recurring_Transactions</a:t>
            </a:r>
          </a:p>
          <a:p>
            <a:pPr lvl="1"/>
            <a:r>
              <a:rPr lang="en-US" smtClean="0"/>
              <a:t>Transactions</a:t>
            </a:r>
          </a:p>
          <a:p>
            <a:pPr lvl="1"/>
            <a:r>
              <a:rPr lang="en-US" smtClean="0"/>
              <a:t>History</a:t>
            </a:r>
          </a:p>
          <a:p>
            <a:pPr lvl="1"/>
            <a:r>
              <a:rPr lang="en-US" smtClean="0"/>
              <a:t>Cities</a:t>
            </a:r>
          </a:p>
          <a:p>
            <a:pPr lvl="1"/>
            <a:r>
              <a:rPr lang="en-US" smtClean="0"/>
              <a:t>Countries</a:t>
            </a:r>
          </a:p>
          <a:p>
            <a:pPr lvl="1"/>
            <a:r>
              <a:rPr lang="en-US" smtClean="0"/>
              <a:t>Cars</a:t>
            </a:r>
          </a:p>
          <a:p>
            <a:pPr lvl="1"/>
            <a:r>
              <a:rPr lang="en-US" smtClean="0"/>
              <a:t>Currencies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 </a:t>
            </a:r>
            <a:r>
              <a:rPr lang="en-US" b="1" smtClean="0">
                <a:solidFill>
                  <a:srgbClr val="FF0000"/>
                </a:solidFill>
              </a:rPr>
              <a:t>HIGH TRAFFIC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40000" lnSpcReduction="20000"/>
          </a:bodyPr>
          <a:lstStyle/>
          <a:p>
            <a:r>
              <a:rPr lang="en-US" smtClean="0"/>
              <a:t>Users: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FirstName (Text)</a:t>
            </a:r>
          </a:p>
          <a:p>
            <a:pPr lvl="1"/>
            <a:r>
              <a:rPr lang="en-US" smtClean="0"/>
              <a:t>LastName (Text)</a:t>
            </a:r>
          </a:p>
          <a:p>
            <a:pPr lvl="1"/>
            <a:r>
              <a:rPr lang="en-US" smtClean="0"/>
              <a:t>Password (Text, encrypted)</a:t>
            </a:r>
          </a:p>
          <a:p>
            <a:pPr lvl="1"/>
            <a:r>
              <a:rPr lang="en-US" smtClean="0"/>
              <a:t>DateOfBirth (Date)</a:t>
            </a:r>
          </a:p>
          <a:p>
            <a:pPr lvl="1"/>
            <a:r>
              <a:rPr lang="en-US" smtClean="0"/>
              <a:t>Email (Text)</a:t>
            </a:r>
          </a:p>
          <a:p>
            <a:pPr lvl="1"/>
            <a:r>
              <a:rPr lang="en-US" smtClean="0"/>
              <a:t>PhoneNumber (Text, prefix)</a:t>
            </a:r>
          </a:p>
          <a:p>
            <a:pPr lvl="1"/>
            <a:r>
              <a:rPr lang="en-US" smtClean="0"/>
              <a:t>City (Number, Ref-&gt;Cities)</a:t>
            </a:r>
          </a:p>
          <a:p>
            <a:pPr lvl="1"/>
            <a:r>
              <a:rPr lang="en-US" smtClean="0"/>
              <a:t>Country (Number, Ref-&gt;Countries)</a:t>
            </a:r>
          </a:p>
          <a:p>
            <a:pPr lvl="1"/>
            <a:r>
              <a:rPr lang="en-US" smtClean="0"/>
              <a:t>Smoker (Number, 0/1)</a:t>
            </a:r>
          </a:p>
          <a:p>
            <a:pPr lvl="1"/>
            <a:r>
              <a:rPr lang="en-US" smtClean="0"/>
              <a:t>HasDriversLicence (Number, 0/1)</a:t>
            </a:r>
          </a:p>
          <a:p>
            <a:pPr lvl="1"/>
            <a:r>
              <a:rPr lang="en-US" smtClean="0"/>
              <a:t>HasCar (Number, 0/1)</a:t>
            </a:r>
          </a:p>
          <a:p>
            <a:pPr lvl="1"/>
            <a:r>
              <a:rPr lang="en-US" smtClean="0"/>
              <a:t>CarID (Number, Ref-&gt;Cars)</a:t>
            </a:r>
          </a:p>
          <a:p>
            <a:pPr lvl="1"/>
            <a:r>
              <a:rPr lang="en-US" smtClean="0"/>
              <a:t>Married (Number, 0/1)</a:t>
            </a:r>
          </a:p>
          <a:p>
            <a:pPr lvl="1"/>
            <a:r>
              <a:rPr lang="en-US" smtClean="0"/>
              <a:t>NumberOfKids (Number)</a:t>
            </a:r>
          </a:p>
          <a:p>
            <a:pPr lvl="1"/>
            <a:r>
              <a:rPr lang="en-US" smtClean="0"/>
              <a:t>PreferredCurrency (Number, Ref-&gt;Currencies)</a:t>
            </a:r>
          </a:p>
          <a:p>
            <a:pPr lvl="1"/>
            <a:r>
              <a:rPr lang="en-US" smtClean="0"/>
              <a:t>IsAdmin (Number, 0/1)</a:t>
            </a:r>
          </a:p>
          <a:p>
            <a:pPr lvl="1"/>
            <a:r>
              <a:rPr lang="en-US" smtClean="0"/>
              <a:t>UserType (Number, 1/2/3/…)</a:t>
            </a:r>
          </a:p>
          <a:p>
            <a:pPr lvl="1"/>
            <a:r>
              <a:rPr lang="en-US" smtClean="0"/>
              <a:t>AgreedWithProcessingTerms (Number, 0/1)</a:t>
            </a:r>
          </a:p>
          <a:p>
            <a:pPr lvl="1"/>
            <a:r>
              <a:rPr lang="en-US" smtClean="0"/>
              <a:t>IsPremium (Number, 0/1)</a:t>
            </a:r>
          </a:p>
          <a:p>
            <a:pPr lvl="1"/>
            <a:r>
              <a:rPr lang="en-US" smtClean="0"/>
              <a:t>NumberOfLogins (Number, Default 0)</a:t>
            </a:r>
          </a:p>
          <a:p>
            <a:pPr lvl="1"/>
            <a:r>
              <a:rPr lang="en-US" smtClean="0"/>
              <a:t>LastLogin (Date, ON_UPDATE: Current_Timestamp)</a:t>
            </a:r>
          </a:p>
          <a:p>
            <a:pPr lvl="1"/>
            <a:r>
              <a:rPr lang="en-US" smtClean="0"/>
              <a:t>DateRegistered (Date, ON_UPDATE: Current_Timestamp)</a:t>
            </a:r>
          </a:p>
          <a:p>
            <a:pPr lvl="1"/>
            <a:r>
              <a:rPr lang="en-US" smtClean="0"/>
              <a:t>ProfileImagePath (Text, local path to image)</a:t>
            </a:r>
          </a:p>
          <a:p>
            <a:pPr lvl="1"/>
            <a:r>
              <a:rPr lang="en-US" smtClean="0"/>
              <a:t>Active (Number, 0/1)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Products: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ProductName (Text)</a:t>
            </a:r>
          </a:p>
          <a:p>
            <a:pPr lvl="1"/>
            <a:r>
              <a:rPr lang="en-US" smtClean="0"/>
              <a:t>ProductDescription (Text)</a:t>
            </a:r>
          </a:p>
          <a:p>
            <a:pPr lvl="1"/>
            <a:r>
              <a:rPr lang="en-US" smtClean="0"/>
              <a:t>ProductCategoryID (Number, Ref-&gt;Categories)</a:t>
            </a:r>
          </a:p>
          <a:p>
            <a:pPr lvl="1"/>
            <a:r>
              <a:rPr lang="en-US" smtClean="0"/>
              <a:t>CreationDate (Date, Default: Current_Timestamp)</a:t>
            </a:r>
          </a:p>
          <a:p>
            <a:pPr lvl="1"/>
            <a:r>
              <a:rPr lang="en-US" smtClean="0"/>
              <a:t>Deleted (Number, 0/1)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Categories: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CategoryName (Text)</a:t>
            </a:r>
          </a:p>
          <a:p>
            <a:pPr lvl="1"/>
            <a:r>
              <a:rPr lang="en-US" smtClean="0"/>
              <a:t>CategoryDescription (Text)</a:t>
            </a:r>
          </a:p>
          <a:p>
            <a:pPr lvl="1"/>
            <a:r>
              <a:rPr lang="en-US" smtClean="0"/>
              <a:t>DateCreated (Date, Default: Current_Timestamp)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Locations:</a:t>
            </a:r>
          </a:p>
          <a:p>
            <a:pPr lvl="1"/>
            <a:r>
              <a:rPr lang="en-US" smtClean="0"/>
              <a:t>ID (A_I, PK)</a:t>
            </a:r>
          </a:p>
          <a:p>
            <a:pPr lvl="1"/>
            <a:r>
              <a:rPr lang="en-US" smtClean="0"/>
              <a:t>LocationName (Text)</a:t>
            </a:r>
          </a:p>
          <a:p>
            <a:pPr lvl="1"/>
            <a:r>
              <a:rPr lang="en-US" smtClean="0"/>
              <a:t>LocationDescription (Text)</a:t>
            </a:r>
          </a:p>
          <a:p>
            <a:pPr lvl="1"/>
            <a:r>
              <a:rPr lang="en-US" smtClean="0"/>
              <a:t>LocationCity (Number, Ref-&gt;Cities)</a:t>
            </a:r>
          </a:p>
          <a:p>
            <a:pPr lvl="1"/>
            <a:r>
              <a:rPr lang="en-US" smtClean="0"/>
              <a:t>LocationCountry (Number, Ref-&gt;Countries)</a:t>
            </a:r>
          </a:p>
          <a:p>
            <a:pPr lvl="1"/>
            <a:r>
              <a:rPr lang="en-US" smtClean="0"/>
              <a:t>LocationCoordinates (Text, Lon-Lat)</a:t>
            </a:r>
          </a:p>
          <a:p>
            <a:pPr lvl="1"/>
            <a:r>
              <a:rPr lang="en-US" smtClean="0"/>
              <a:t>CreationDate (Date, Default: Current_Timestamp)</a:t>
            </a:r>
          </a:p>
          <a:p>
            <a:pPr lvl="1"/>
            <a:r>
              <a:rPr lang="en-US" smtClean="0"/>
              <a:t>Deleted (Number, 0/1)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Vlad BUTNARU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CCCB-72D1-4BFA-96F0-CE6C7880B9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1144</Words>
  <Application>Microsoft Office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My Money</vt:lpstr>
      <vt:lpstr>Introduction</vt:lpstr>
      <vt:lpstr>Data architecture</vt:lpstr>
      <vt:lpstr>Data architecture</vt:lpstr>
      <vt:lpstr>Data architecture</vt:lpstr>
      <vt:lpstr>Data architecture HIGH TRAFFIC</vt:lpstr>
      <vt:lpstr>Data architecture</vt:lpstr>
      <vt:lpstr>Data architecture</vt:lpstr>
      <vt:lpstr>Data architecture</vt:lpstr>
      <vt:lpstr>Data architecture HIGH TRAFFIC</vt:lpstr>
      <vt:lpstr>Data architecture</vt:lpstr>
      <vt:lpstr>Data architecture</vt:lpstr>
      <vt:lpstr>Data architecture</vt:lpstr>
      <vt:lpstr>Data architecture HIGH TRAFFIC</vt:lpstr>
      <vt:lpstr>Data architecture</vt:lpstr>
      <vt:lpstr>Data architecture</vt:lpstr>
      <vt:lpstr>Data architecture</vt:lpstr>
      <vt:lpstr>Data architecture</vt:lpstr>
      <vt:lpstr>Data architecture</vt:lpstr>
      <vt:lpstr>Web UI</vt:lpstr>
      <vt:lpstr>Desktop Enterprise Suite</vt:lpstr>
      <vt:lpstr>Web Service </vt:lpstr>
      <vt:lpstr>Third party plugins</vt:lpstr>
      <vt:lpstr>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Money</dc:title>
  <dc:creator>Vlad Butnaru</dc:creator>
  <cp:lastModifiedBy>Vlad Butnaru</cp:lastModifiedBy>
  <cp:revision>8</cp:revision>
  <dcterms:created xsi:type="dcterms:W3CDTF">2016-07-18T08:06:26Z</dcterms:created>
  <dcterms:modified xsi:type="dcterms:W3CDTF">2016-07-18T08:54:08Z</dcterms:modified>
</cp:coreProperties>
</file>