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84" r:id="rId3"/>
    <p:sldId id="321" r:id="rId4"/>
    <p:sldId id="330" r:id="rId5"/>
    <p:sldId id="329" r:id="rId6"/>
    <p:sldId id="322" r:id="rId7"/>
    <p:sldId id="324" r:id="rId8"/>
    <p:sldId id="323" r:id="rId9"/>
    <p:sldId id="328" r:id="rId10"/>
    <p:sldId id="318" r:id="rId11"/>
    <p:sldId id="279" r:id="rId12"/>
    <p:sldId id="320" r:id="rId13"/>
  </p:sldIdLst>
  <p:sldSz cx="9144000" cy="5143500" type="screen16x9"/>
  <p:notesSz cx="6858000" cy="9144000"/>
  <p:embeddedFontLst>
    <p:embeddedFont>
      <p:font typeface="Hind" charset="0"/>
      <p:regular r:id="rId15"/>
      <p:bold r:id="rId16"/>
    </p:embeddedFont>
    <p:embeddedFont>
      <p:font typeface="Calibri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A535AAA-8F38-4BF4-82AC-7E0B9626EAA3}">
  <a:tblStyle styleId="{2A535AAA-8F38-4BF4-82AC-7E0B9626EAA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8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D5735-BA7E-4739-BD9C-06884E5B6F3A}" type="doc">
      <dgm:prSet loTypeId="urn:microsoft.com/office/officeart/2009/3/layout/StepUpProcess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0981F5-DE64-43EA-8E12-E21555E6D2C6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Primitive </a:t>
          </a:r>
          <a:r>
            <a:rPr lang="en-US" sz="2800" dirty="0" err="1" smtClean="0">
              <a:solidFill>
                <a:schemeClr val="bg1"/>
              </a:solidFill>
            </a:rPr>
            <a:t>si</a:t>
          </a:r>
          <a:r>
            <a:rPr lang="en-US" sz="2800" dirty="0" smtClean="0">
              <a:solidFill>
                <a:schemeClr val="bg1"/>
              </a:solidFill>
            </a:rPr>
            <a:t> </a:t>
          </a:r>
          <a:r>
            <a:rPr lang="en-US" sz="2800" dirty="0" err="1" smtClean="0">
              <a:solidFill>
                <a:schemeClr val="bg1"/>
              </a:solidFill>
            </a:rPr>
            <a:t>structuri</a:t>
          </a:r>
          <a:r>
            <a:rPr lang="en-US" sz="2800" dirty="0" smtClean="0">
              <a:solidFill>
                <a:schemeClr val="bg1"/>
              </a:solidFill>
            </a:rPr>
            <a:t> repetitive + </a:t>
          </a:r>
          <a:r>
            <a:rPr lang="en-US" sz="2800" dirty="0" err="1" smtClean="0">
              <a:solidFill>
                <a:schemeClr val="bg1"/>
              </a:solidFill>
            </a:rPr>
            <a:t>conditionale</a:t>
          </a:r>
          <a:endParaRPr lang="en-US" sz="2800" dirty="0">
            <a:solidFill>
              <a:schemeClr val="bg1"/>
            </a:solidFill>
          </a:endParaRPr>
        </a:p>
      </dgm:t>
    </dgm:pt>
    <dgm:pt modelId="{58E3C20B-6B8F-40FB-A30E-BFB55170009D}" type="parTrans" cxnId="{8430A8D9-F7EA-49C7-BA38-AFE318298D19}">
      <dgm:prSet/>
      <dgm:spPr/>
      <dgm:t>
        <a:bodyPr/>
        <a:lstStyle/>
        <a:p>
          <a:endParaRPr lang="en-US"/>
        </a:p>
      </dgm:t>
    </dgm:pt>
    <dgm:pt modelId="{8DE24ABF-B5DC-45A2-BC13-9148A2E7627D}" type="sibTrans" cxnId="{8430A8D9-F7EA-49C7-BA38-AFE318298D19}">
      <dgm:prSet/>
      <dgm:spPr/>
      <dgm:t>
        <a:bodyPr/>
        <a:lstStyle/>
        <a:p>
          <a:endParaRPr lang="en-US"/>
        </a:p>
      </dgm:t>
    </dgm:pt>
    <dgm:pt modelId="{A3A4C5A6-F0AB-4B06-BC29-8AD3C8A581CE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OOP – </a:t>
          </a:r>
          <a:r>
            <a:rPr lang="en-US" sz="2800" dirty="0" err="1" smtClean="0">
              <a:solidFill>
                <a:schemeClr val="bg1"/>
              </a:solidFill>
            </a:rPr>
            <a:t>Clase</a:t>
          </a:r>
          <a:r>
            <a:rPr lang="en-US" sz="2800" dirty="0" smtClean="0">
              <a:solidFill>
                <a:schemeClr val="bg1"/>
              </a:solidFill>
            </a:rPr>
            <a:t>, </a:t>
          </a:r>
          <a:r>
            <a:rPr lang="en-US" sz="2800" dirty="0" err="1" smtClean="0">
              <a:solidFill>
                <a:schemeClr val="bg1"/>
              </a:solidFill>
            </a:rPr>
            <a:t>obiecte</a:t>
          </a:r>
          <a:r>
            <a:rPr lang="en-US" sz="2800" dirty="0" smtClean="0">
              <a:solidFill>
                <a:schemeClr val="bg1"/>
              </a:solidFill>
            </a:rPr>
            <a:t>, </a:t>
          </a:r>
          <a:r>
            <a:rPr lang="en-US" sz="2800" dirty="0" err="1" smtClean="0">
              <a:solidFill>
                <a:schemeClr val="bg1"/>
              </a:solidFill>
            </a:rPr>
            <a:t>metode</a:t>
          </a:r>
          <a:r>
            <a:rPr lang="en-US" sz="2800" dirty="0" smtClean="0">
              <a:solidFill>
                <a:schemeClr val="bg1"/>
              </a:solidFill>
            </a:rPr>
            <a:t>, </a:t>
          </a:r>
          <a:r>
            <a:rPr lang="en-US" sz="2800" dirty="0" err="1" smtClean="0">
              <a:solidFill>
                <a:schemeClr val="bg1"/>
              </a:solidFill>
            </a:rPr>
            <a:t>constructori</a:t>
          </a:r>
          <a:endParaRPr lang="en-US" sz="2800" dirty="0">
            <a:solidFill>
              <a:schemeClr val="bg1"/>
            </a:solidFill>
          </a:endParaRPr>
        </a:p>
      </dgm:t>
    </dgm:pt>
    <dgm:pt modelId="{7A60E7CD-CD87-4BAA-83C4-5C1D640B876B}" type="parTrans" cxnId="{5D35CD66-F688-42F7-92CA-A41F0B8716C3}">
      <dgm:prSet/>
      <dgm:spPr/>
      <dgm:t>
        <a:bodyPr/>
        <a:lstStyle/>
        <a:p>
          <a:endParaRPr lang="en-US"/>
        </a:p>
      </dgm:t>
    </dgm:pt>
    <dgm:pt modelId="{0DBA3B75-9BC2-46A6-AC8B-FDBABC30A142}" type="sibTrans" cxnId="{5D35CD66-F688-42F7-92CA-A41F0B8716C3}">
      <dgm:prSet/>
      <dgm:spPr/>
      <dgm:t>
        <a:bodyPr/>
        <a:lstStyle/>
        <a:p>
          <a:endParaRPr lang="en-US"/>
        </a:p>
      </dgm:t>
    </dgm:pt>
    <dgm:pt modelId="{582C8A49-F718-4071-89F4-3988E1B25468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UI - SWING</a:t>
          </a:r>
          <a:endParaRPr lang="en-US" sz="2800" dirty="0">
            <a:solidFill>
              <a:schemeClr val="bg1"/>
            </a:solidFill>
          </a:endParaRPr>
        </a:p>
      </dgm:t>
    </dgm:pt>
    <dgm:pt modelId="{99EC4859-8490-4565-81E3-8CFB537897B2}" type="parTrans" cxnId="{C3C71DBA-7D2C-4E47-8495-47A48CD65E93}">
      <dgm:prSet/>
      <dgm:spPr/>
      <dgm:t>
        <a:bodyPr/>
        <a:lstStyle/>
        <a:p>
          <a:endParaRPr lang="en-US"/>
        </a:p>
      </dgm:t>
    </dgm:pt>
    <dgm:pt modelId="{A9297AD1-081E-46D2-AB84-667F363467BB}" type="sibTrans" cxnId="{C3C71DBA-7D2C-4E47-8495-47A48CD65E93}">
      <dgm:prSet/>
      <dgm:spPr/>
      <dgm:t>
        <a:bodyPr/>
        <a:lstStyle/>
        <a:p>
          <a:endParaRPr lang="en-US"/>
        </a:p>
      </dgm:t>
    </dgm:pt>
    <dgm:pt modelId="{DC57F613-3150-4A0C-90D9-6093AE07AEA7}" type="pres">
      <dgm:prSet presAssocID="{42BD5735-BA7E-4739-BD9C-06884E5B6F3A}" presName="rootnode" presStyleCnt="0">
        <dgm:presLayoutVars>
          <dgm:chMax/>
          <dgm:chPref/>
          <dgm:dir/>
          <dgm:animLvl val="lvl"/>
        </dgm:presLayoutVars>
      </dgm:prSet>
      <dgm:spPr/>
    </dgm:pt>
    <dgm:pt modelId="{602A6B5D-F5FE-4E5C-A981-AACE9AB1E183}" type="pres">
      <dgm:prSet presAssocID="{560981F5-DE64-43EA-8E12-E21555E6D2C6}" presName="composite" presStyleCnt="0"/>
      <dgm:spPr/>
    </dgm:pt>
    <dgm:pt modelId="{046C7540-8F42-437C-A7DF-B2EF21A26A20}" type="pres">
      <dgm:prSet presAssocID="{560981F5-DE64-43EA-8E12-E21555E6D2C6}" presName="LShape" presStyleLbl="alignNode1" presStyleIdx="0" presStyleCnt="5" custLinFactNeighborX="-129" custLinFactNeighborY="4073"/>
      <dgm:spPr/>
    </dgm:pt>
    <dgm:pt modelId="{2052AF6D-66C4-4AF1-8F4C-13038B581C96}" type="pres">
      <dgm:prSet presAssocID="{560981F5-DE64-43EA-8E12-E21555E6D2C6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A26B6F1-7574-4933-86AE-D464A6AC05D8}" type="pres">
      <dgm:prSet presAssocID="{560981F5-DE64-43EA-8E12-E21555E6D2C6}" presName="Triangle" presStyleLbl="alignNode1" presStyleIdx="1" presStyleCnt="5"/>
      <dgm:spPr/>
    </dgm:pt>
    <dgm:pt modelId="{5B5F731B-C6CD-46D4-8FB0-E7F47DB467C7}" type="pres">
      <dgm:prSet presAssocID="{8DE24ABF-B5DC-45A2-BC13-9148A2E7627D}" presName="sibTrans" presStyleCnt="0"/>
      <dgm:spPr/>
    </dgm:pt>
    <dgm:pt modelId="{257E4418-DC78-43EA-A9D5-7AB62F11AD3C}" type="pres">
      <dgm:prSet presAssocID="{8DE24ABF-B5DC-45A2-BC13-9148A2E7627D}" presName="space" presStyleCnt="0"/>
      <dgm:spPr/>
    </dgm:pt>
    <dgm:pt modelId="{89787693-4202-4FFC-8BB5-DC410F52DE3F}" type="pres">
      <dgm:prSet presAssocID="{A3A4C5A6-F0AB-4B06-BC29-8AD3C8A581CE}" presName="composite" presStyleCnt="0"/>
      <dgm:spPr/>
    </dgm:pt>
    <dgm:pt modelId="{083EA73A-A7CC-48AD-8D28-5B8599A2C68B}" type="pres">
      <dgm:prSet presAssocID="{A3A4C5A6-F0AB-4B06-BC29-8AD3C8A581CE}" presName="LShape" presStyleLbl="alignNode1" presStyleIdx="2" presStyleCnt="5"/>
      <dgm:spPr/>
    </dgm:pt>
    <dgm:pt modelId="{EB8C8084-913E-4F69-9F85-5C885F6F74C1}" type="pres">
      <dgm:prSet presAssocID="{A3A4C5A6-F0AB-4B06-BC29-8AD3C8A581C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A7109-766E-4E34-AE20-F456B6D9924C}" type="pres">
      <dgm:prSet presAssocID="{A3A4C5A6-F0AB-4B06-BC29-8AD3C8A581CE}" presName="Triangle" presStyleLbl="alignNode1" presStyleIdx="3" presStyleCnt="5"/>
      <dgm:spPr/>
    </dgm:pt>
    <dgm:pt modelId="{5291EBF4-7377-4A3D-93A6-9DD7D28B50C7}" type="pres">
      <dgm:prSet presAssocID="{0DBA3B75-9BC2-46A6-AC8B-FDBABC30A142}" presName="sibTrans" presStyleCnt="0"/>
      <dgm:spPr/>
    </dgm:pt>
    <dgm:pt modelId="{375D2320-CF0D-4C34-94EB-F4843BC0BDCB}" type="pres">
      <dgm:prSet presAssocID="{0DBA3B75-9BC2-46A6-AC8B-FDBABC30A142}" presName="space" presStyleCnt="0"/>
      <dgm:spPr/>
    </dgm:pt>
    <dgm:pt modelId="{C6F8407A-C190-4668-AA9F-4E2C3D7AC4CC}" type="pres">
      <dgm:prSet presAssocID="{582C8A49-F718-4071-89F4-3988E1B25468}" presName="composite" presStyleCnt="0"/>
      <dgm:spPr/>
    </dgm:pt>
    <dgm:pt modelId="{41EA7021-7D95-45B4-8B38-889A0D2FA35C}" type="pres">
      <dgm:prSet presAssocID="{582C8A49-F718-4071-89F4-3988E1B25468}" presName="LShape" presStyleLbl="alignNode1" presStyleIdx="4" presStyleCnt="5"/>
      <dgm:spPr/>
    </dgm:pt>
    <dgm:pt modelId="{A6A2504F-0595-4214-8B3C-53D39E7DED7B}" type="pres">
      <dgm:prSet presAssocID="{582C8A49-F718-4071-89F4-3988E1B25468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FFA6DA-B09B-4D24-A49E-97E149DF8701}" type="presOf" srcId="{582C8A49-F718-4071-89F4-3988E1B25468}" destId="{A6A2504F-0595-4214-8B3C-53D39E7DED7B}" srcOrd="0" destOrd="0" presId="urn:microsoft.com/office/officeart/2009/3/layout/StepUpProcess"/>
    <dgm:cxn modelId="{8430A8D9-F7EA-49C7-BA38-AFE318298D19}" srcId="{42BD5735-BA7E-4739-BD9C-06884E5B6F3A}" destId="{560981F5-DE64-43EA-8E12-E21555E6D2C6}" srcOrd="0" destOrd="0" parTransId="{58E3C20B-6B8F-40FB-A30E-BFB55170009D}" sibTransId="{8DE24ABF-B5DC-45A2-BC13-9148A2E7627D}"/>
    <dgm:cxn modelId="{C3C71DBA-7D2C-4E47-8495-47A48CD65E93}" srcId="{42BD5735-BA7E-4739-BD9C-06884E5B6F3A}" destId="{582C8A49-F718-4071-89F4-3988E1B25468}" srcOrd="2" destOrd="0" parTransId="{99EC4859-8490-4565-81E3-8CFB537897B2}" sibTransId="{A9297AD1-081E-46D2-AB84-667F363467BB}"/>
    <dgm:cxn modelId="{5D35CD66-F688-42F7-92CA-A41F0B8716C3}" srcId="{42BD5735-BA7E-4739-BD9C-06884E5B6F3A}" destId="{A3A4C5A6-F0AB-4B06-BC29-8AD3C8A581CE}" srcOrd="1" destOrd="0" parTransId="{7A60E7CD-CD87-4BAA-83C4-5C1D640B876B}" sibTransId="{0DBA3B75-9BC2-46A6-AC8B-FDBABC30A142}"/>
    <dgm:cxn modelId="{7619A806-524A-478B-94E2-A6D243C633B7}" type="presOf" srcId="{42BD5735-BA7E-4739-BD9C-06884E5B6F3A}" destId="{DC57F613-3150-4A0C-90D9-6093AE07AEA7}" srcOrd="0" destOrd="0" presId="urn:microsoft.com/office/officeart/2009/3/layout/StepUpProcess"/>
    <dgm:cxn modelId="{502775EA-C986-4FF1-94F6-3A742BA60DE9}" type="presOf" srcId="{560981F5-DE64-43EA-8E12-E21555E6D2C6}" destId="{2052AF6D-66C4-4AF1-8F4C-13038B581C96}" srcOrd="0" destOrd="0" presId="urn:microsoft.com/office/officeart/2009/3/layout/StepUpProcess"/>
    <dgm:cxn modelId="{5CC0C4B9-7706-42BB-B9B9-6CC404A13447}" type="presOf" srcId="{A3A4C5A6-F0AB-4B06-BC29-8AD3C8A581CE}" destId="{EB8C8084-913E-4F69-9F85-5C885F6F74C1}" srcOrd="0" destOrd="0" presId="urn:microsoft.com/office/officeart/2009/3/layout/StepUpProcess"/>
    <dgm:cxn modelId="{84D5E352-6EAE-409B-BCAB-A5BEB45EF6C5}" type="presParOf" srcId="{DC57F613-3150-4A0C-90D9-6093AE07AEA7}" destId="{602A6B5D-F5FE-4E5C-A981-AACE9AB1E183}" srcOrd="0" destOrd="0" presId="urn:microsoft.com/office/officeart/2009/3/layout/StepUpProcess"/>
    <dgm:cxn modelId="{133AB2D2-3CA8-4C33-B9CB-8258345293DA}" type="presParOf" srcId="{602A6B5D-F5FE-4E5C-A981-AACE9AB1E183}" destId="{046C7540-8F42-437C-A7DF-B2EF21A26A20}" srcOrd="0" destOrd="0" presId="urn:microsoft.com/office/officeart/2009/3/layout/StepUpProcess"/>
    <dgm:cxn modelId="{B97BD728-E119-4947-A813-BF35385BC4C0}" type="presParOf" srcId="{602A6B5D-F5FE-4E5C-A981-AACE9AB1E183}" destId="{2052AF6D-66C4-4AF1-8F4C-13038B581C96}" srcOrd="1" destOrd="0" presId="urn:microsoft.com/office/officeart/2009/3/layout/StepUpProcess"/>
    <dgm:cxn modelId="{9B5306CE-B691-4F18-A740-A077EBCD0D28}" type="presParOf" srcId="{602A6B5D-F5FE-4E5C-A981-AACE9AB1E183}" destId="{5A26B6F1-7574-4933-86AE-D464A6AC05D8}" srcOrd="2" destOrd="0" presId="urn:microsoft.com/office/officeart/2009/3/layout/StepUpProcess"/>
    <dgm:cxn modelId="{F7252AA6-87C3-49DD-886F-960EE06A4D81}" type="presParOf" srcId="{DC57F613-3150-4A0C-90D9-6093AE07AEA7}" destId="{5B5F731B-C6CD-46D4-8FB0-E7F47DB467C7}" srcOrd="1" destOrd="0" presId="urn:microsoft.com/office/officeart/2009/3/layout/StepUpProcess"/>
    <dgm:cxn modelId="{8BAD1921-83B5-4BD8-B190-C10908FEB3E9}" type="presParOf" srcId="{5B5F731B-C6CD-46D4-8FB0-E7F47DB467C7}" destId="{257E4418-DC78-43EA-A9D5-7AB62F11AD3C}" srcOrd="0" destOrd="0" presId="urn:microsoft.com/office/officeart/2009/3/layout/StepUpProcess"/>
    <dgm:cxn modelId="{AF886A65-D4C0-47AF-9AA2-4A104656DC70}" type="presParOf" srcId="{DC57F613-3150-4A0C-90D9-6093AE07AEA7}" destId="{89787693-4202-4FFC-8BB5-DC410F52DE3F}" srcOrd="2" destOrd="0" presId="urn:microsoft.com/office/officeart/2009/3/layout/StepUpProcess"/>
    <dgm:cxn modelId="{8CAE8198-977B-49E0-924B-E9F3044CC1F5}" type="presParOf" srcId="{89787693-4202-4FFC-8BB5-DC410F52DE3F}" destId="{083EA73A-A7CC-48AD-8D28-5B8599A2C68B}" srcOrd="0" destOrd="0" presId="urn:microsoft.com/office/officeart/2009/3/layout/StepUpProcess"/>
    <dgm:cxn modelId="{1BAAF5D1-2518-44FA-A225-B3D8D5062A61}" type="presParOf" srcId="{89787693-4202-4FFC-8BB5-DC410F52DE3F}" destId="{EB8C8084-913E-4F69-9F85-5C885F6F74C1}" srcOrd="1" destOrd="0" presId="urn:microsoft.com/office/officeart/2009/3/layout/StepUpProcess"/>
    <dgm:cxn modelId="{7DB8B1D6-29F8-4CFC-B2C1-9FA211D6D35B}" type="presParOf" srcId="{89787693-4202-4FFC-8BB5-DC410F52DE3F}" destId="{0D8A7109-766E-4E34-AE20-F456B6D9924C}" srcOrd="2" destOrd="0" presId="urn:microsoft.com/office/officeart/2009/3/layout/StepUpProcess"/>
    <dgm:cxn modelId="{DC1AEDB1-8870-489E-B9AE-B9236298326F}" type="presParOf" srcId="{DC57F613-3150-4A0C-90D9-6093AE07AEA7}" destId="{5291EBF4-7377-4A3D-93A6-9DD7D28B50C7}" srcOrd="3" destOrd="0" presId="urn:microsoft.com/office/officeart/2009/3/layout/StepUpProcess"/>
    <dgm:cxn modelId="{5A32E9A3-7DE7-449A-9525-174A43F8A6BA}" type="presParOf" srcId="{5291EBF4-7377-4A3D-93A6-9DD7D28B50C7}" destId="{375D2320-CF0D-4C34-94EB-F4843BC0BDCB}" srcOrd="0" destOrd="0" presId="urn:microsoft.com/office/officeart/2009/3/layout/StepUpProcess"/>
    <dgm:cxn modelId="{C3874AA7-8980-44CE-A671-6EA118780990}" type="presParOf" srcId="{DC57F613-3150-4A0C-90D9-6093AE07AEA7}" destId="{C6F8407A-C190-4668-AA9F-4E2C3D7AC4CC}" srcOrd="4" destOrd="0" presId="urn:microsoft.com/office/officeart/2009/3/layout/StepUpProcess"/>
    <dgm:cxn modelId="{80F8CF0A-05B1-433E-955D-AE3DD9149425}" type="presParOf" srcId="{C6F8407A-C190-4668-AA9F-4E2C3D7AC4CC}" destId="{41EA7021-7D95-45B4-8B38-889A0D2FA35C}" srcOrd="0" destOrd="0" presId="urn:microsoft.com/office/officeart/2009/3/layout/StepUpProcess"/>
    <dgm:cxn modelId="{900684EC-F5F9-4154-87BC-18CEDDB5EE39}" type="presParOf" srcId="{C6F8407A-C190-4668-AA9F-4E2C3D7AC4CC}" destId="{A6A2504F-0595-4214-8B3C-53D39E7DED7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C7540-8F42-437C-A7DF-B2EF21A26A20}">
      <dsp:nvSpPr>
        <dsp:cNvPr id="0" name=""/>
        <dsp:cNvSpPr/>
      </dsp:nvSpPr>
      <dsp:spPr>
        <a:xfrm rot="5400000">
          <a:off x="468397" y="1218158"/>
          <a:ext cx="1410030" cy="234625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52AF6D-66C4-4AF1-8F4C-13038B581C96}">
      <dsp:nvSpPr>
        <dsp:cNvPr id="0" name=""/>
        <dsp:cNvSpPr/>
      </dsp:nvSpPr>
      <dsp:spPr>
        <a:xfrm>
          <a:off x="236055" y="1861753"/>
          <a:ext cx="2118215" cy="185674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Primitive </a:t>
          </a:r>
          <a:r>
            <a:rPr lang="en-US" sz="2800" kern="1200" dirty="0" err="1" smtClean="0">
              <a:solidFill>
                <a:schemeClr val="bg1"/>
              </a:solidFill>
            </a:rPr>
            <a:t>si</a:t>
          </a:r>
          <a:r>
            <a:rPr lang="en-US" sz="2800" kern="1200" dirty="0" smtClean="0">
              <a:solidFill>
                <a:schemeClr val="bg1"/>
              </a:solidFill>
            </a:rPr>
            <a:t> </a:t>
          </a:r>
          <a:r>
            <a:rPr lang="en-US" sz="2800" kern="1200" dirty="0" err="1" smtClean="0">
              <a:solidFill>
                <a:schemeClr val="bg1"/>
              </a:solidFill>
            </a:rPr>
            <a:t>structuri</a:t>
          </a:r>
          <a:r>
            <a:rPr lang="en-US" sz="2800" kern="1200" dirty="0" smtClean="0">
              <a:solidFill>
                <a:schemeClr val="bg1"/>
              </a:solidFill>
            </a:rPr>
            <a:t> repetitive + </a:t>
          </a:r>
          <a:r>
            <a:rPr lang="en-US" sz="2800" kern="1200" dirty="0" err="1" smtClean="0">
              <a:solidFill>
                <a:schemeClr val="bg1"/>
              </a:solidFill>
            </a:rPr>
            <a:t>conditionale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236055" y="1861753"/>
        <a:ext cx="2118215" cy="1856740"/>
      </dsp:txXfrm>
    </dsp:sp>
    <dsp:sp modelId="{5A26B6F1-7574-4933-86AE-D464A6AC05D8}">
      <dsp:nvSpPr>
        <dsp:cNvPr id="0" name=""/>
        <dsp:cNvSpPr/>
      </dsp:nvSpPr>
      <dsp:spPr>
        <a:xfrm>
          <a:off x="1954607" y="987993"/>
          <a:ext cx="399663" cy="3996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3EA73A-A7CC-48AD-8D28-5B8599A2C68B}">
      <dsp:nvSpPr>
        <dsp:cNvPr id="0" name=""/>
        <dsp:cNvSpPr/>
      </dsp:nvSpPr>
      <dsp:spPr>
        <a:xfrm rot="5400000">
          <a:off x="3064533" y="519059"/>
          <a:ext cx="1410030" cy="234625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8C8084-913E-4F69-9F85-5C885F6F74C1}">
      <dsp:nvSpPr>
        <dsp:cNvPr id="0" name=""/>
        <dsp:cNvSpPr/>
      </dsp:nvSpPr>
      <dsp:spPr>
        <a:xfrm>
          <a:off x="2829164" y="1220085"/>
          <a:ext cx="2118215" cy="185674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OOP – </a:t>
          </a:r>
          <a:r>
            <a:rPr lang="en-US" sz="2800" kern="1200" dirty="0" err="1" smtClean="0">
              <a:solidFill>
                <a:schemeClr val="bg1"/>
              </a:solidFill>
            </a:rPr>
            <a:t>Clase</a:t>
          </a:r>
          <a:r>
            <a:rPr lang="en-US" sz="2800" kern="1200" dirty="0" smtClean="0">
              <a:solidFill>
                <a:schemeClr val="bg1"/>
              </a:solidFill>
            </a:rPr>
            <a:t>, </a:t>
          </a:r>
          <a:r>
            <a:rPr lang="en-US" sz="2800" kern="1200" dirty="0" err="1" smtClean="0">
              <a:solidFill>
                <a:schemeClr val="bg1"/>
              </a:solidFill>
            </a:rPr>
            <a:t>obiecte</a:t>
          </a:r>
          <a:r>
            <a:rPr lang="en-US" sz="2800" kern="1200" dirty="0" smtClean="0">
              <a:solidFill>
                <a:schemeClr val="bg1"/>
              </a:solidFill>
            </a:rPr>
            <a:t>, </a:t>
          </a:r>
          <a:r>
            <a:rPr lang="en-US" sz="2800" kern="1200" dirty="0" err="1" smtClean="0">
              <a:solidFill>
                <a:schemeClr val="bg1"/>
              </a:solidFill>
            </a:rPr>
            <a:t>metode</a:t>
          </a:r>
          <a:r>
            <a:rPr lang="en-US" sz="2800" kern="1200" dirty="0" smtClean="0">
              <a:solidFill>
                <a:schemeClr val="bg1"/>
              </a:solidFill>
            </a:rPr>
            <a:t>, </a:t>
          </a:r>
          <a:r>
            <a:rPr lang="en-US" sz="2800" kern="1200" dirty="0" err="1" smtClean="0">
              <a:solidFill>
                <a:schemeClr val="bg1"/>
              </a:solidFill>
            </a:rPr>
            <a:t>constructori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2829164" y="1220085"/>
        <a:ext cx="2118215" cy="1856740"/>
      </dsp:txXfrm>
    </dsp:sp>
    <dsp:sp modelId="{0D8A7109-766E-4E34-AE20-F456B6D9924C}">
      <dsp:nvSpPr>
        <dsp:cNvPr id="0" name=""/>
        <dsp:cNvSpPr/>
      </dsp:nvSpPr>
      <dsp:spPr>
        <a:xfrm>
          <a:off x="4547716" y="346325"/>
          <a:ext cx="399663" cy="3996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EA7021-7D95-45B4-8B38-889A0D2FA35C}">
      <dsp:nvSpPr>
        <dsp:cNvPr id="0" name=""/>
        <dsp:cNvSpPr/>
      </dsp:nvSpPr>
      <dsp:spPr>
        <a:xfrm rot="5400000">
          <a:off x="5657643" y="-122607"/>
          <a:ext cx="1410030" cy="234625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A2504F-0595-4214-8B3C-53D39E7DED7B}">
      <dsp:nvSpPr>
        <dsp:cNvPr id="0" name=""/>
        <dsp:cNvSpPr/>
      </dsp:nvSpPr>
      <dsp:spPr>
        <a:xfrm>
          <a:off x="5422274" y="578418"/>
          <a:ext cx="2118215" cy="1856740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UI - SWING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422274" y="578418"/>
        <a:ext cx="2118215" cy="1856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98706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17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47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168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38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56" name="Shape 56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mall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 flipH="1">
            <a:off x="-358954" y="3663588"/>
            <a:ext cx="1838400" cy="1120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vlad2me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Java + Mobile course by Enered</a:t>
            </a:r>
            <a:endParaRPr lang="en" dirty="0"/>
          </a:p>
        </p:txBody>
      </p:sp>
      <p:pic>
        <p:nvPicPr>
          <p:cNvPr id="1026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Shape 629"/>
          <p:cNvGrpSpPr/>
          <p:nvPr/>
        </p:nvGrpSpPr>
        <p:grpSpPr>
          <a:xfrm>
            <a:off x="76200" y="285750"/>
            <a:ext cx="432570" cy="421333"/>
            <a:chOff x="5926225" y="921350"/>
            <a:chExt cx="517800" cy="504350"/>
          </a:xfrm>
        </p:grpSpPr>
        <p:sp>
          <p:nvSpPr>
            <p:cNvPr id="5" name="Shape 63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" name="Shape 63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" name="Shape 632"/>
          <p:cNvSpPr/>
          <p:nvPr/>
        </p:nvSpPr>
        <p:spPr>
          <a:xfrm>
            <a:off x="270120" y="521807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Session review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You learned multiple conditionals</a:t>
            </a:r>
            <a:endParaRPr lang="en" dirty="0" smtClean="0">
              <a:sym typeface="Wingdings" pitchFamily="2" charset="2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>
                <a:sym typeface="Wingdings" pitchFamily="2" charset="2"/>
              </a:rPr>
              <a:t>You learned implicit casting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You learned String splitting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You learned how to debug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You should master primitives, conditionals and repetitive functions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You worked on several examples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GOOD JOB! </a:t>
            </a:r>
            <a:r>
              <a:rPr lang="en" dirty="0" smtClean="0">
                <a:sym typeface="Wingdings" panose="05000000000000000000" pitchFamily="2" charset="2"/>
              </a:rPr>
              <a:t></a:t>
            </a: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6834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me at</a:t>
            </a:r>
            <a:r>
              <a:rPr lang="en" sz="1800" dirty="0" smtClean="0"/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@web: </a:t>
            </a:r>
            <a:r>
              <a:rPr lang="en-US" sz="1800" dirty="0"/>
              <a:t>http://vladbutnaru.com/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@facebook· Vladut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@linkedin· Vlad Butnaru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@email : </a:t>
            </a:r>
            <a:r>
              <a:rPr lang="en" sz="1800" dirty="0" smtClean="0">
                <a:hlinkClick r:id="rId3"/>
              </a:rPr>
              <a:t>vlad2me@gmail.com</a:t>
            </a:r>
            <a:endParaRPr lang="en" sz="18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 smtClean="0"/>
              <a:t>@phone : +40 0754 827 620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grpSp>
        <p:nvGrpSpPr>
          <p:cNvPr id="5" name="Shape 633"/>
          <p:cNvGrpSpPr/>
          <p:nvPr/>
        </p:nvGrpSpPr>
        <p:grpSpPr>
          <a:xfrm>
            <a:off x="1348799" y="133350"/>
            <a:ext cx="432570" cy="421333"/>
            <a:chOff x="5926225" y="921350"/>
            <a:chExt cx="517800" cy="504350"/>
          </a:xfrm>
        </p:grpSpPr>
        <p:sp>
          <p:nvSpPr>
            <p:cNvPr id="6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Shape 636"/>
          <p:cNvSpPr/>
          <p:nvPr/>
        </p:nvSpPr>
        <p:spPr>
          <a:xfrm>
            <a:off x="1818826" y="393533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Picture 2" descr="C:\Users\Vlad Butnaru\Desktop\log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Feedback please!</a:t>
            </a:r>
            <a:endParaRPr lang="en-US" dirty="0"/>
          </a:p>
        </p:txBody>
      </p:sp>
      <p:pic>
        <p:nvPicPr>
          <p:cNvPr id="3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3314700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ind" charset="0"/>
                <a:cs typeface="Hind" charset="0"/>
              </a:rPr>
              <a:t>http://bit.do/feedbackvlad</a:t>
            </a:r>
          </a:p>
        </p:txBody>
      </p:sp>
    </p:spTree>
    <p:extLst>
      <p:ext uri="{BB962C8B-B14F-4D97-AF65-F5344CB8AC3E}">
        <p14:creationId xmlns:p14="http://schemas.microsoft.com/office/powerpoint/2010/main" val="39142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HELLO!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33CCFF"/>
                </a:solidFill>
              </a:rPr>
              <a:t>I am </a:t>
            </a:r>
            <a:r>
              <a:rPr lang="en" b="1" dirty="0" smtClean="0">
                <a:solidFill>
                  <a:srgbClr val="33CCFF"/>
                </a:solidFill>
              </a:rPr>
              <a:t>Vlad Butnaru</a:t>
            </a:r>
            <a:endParaRPr lang="en" b="1" dirty="0">
              <a:solidFill>
                <a:srgbClr val="33CC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I will be your trainer for this Java session!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PS: It’ll be awesome!</a:t>
            </a:r>
            <a:endParaRPr lang="en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pic>
        <p:nvPicPr>
          <p:cNvPr id="5" name="Picture 2" descr="C:\Users\Vlad Butnaru\Desktop\log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989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5531"/>
            <a:ext cx="7730250" cy="1159799"/>
          </a:xfrm>
        </p:spPr>
        <p:txBody>
          <a:bodyPr/>
          <a:lstStyle/>
          <a:p>
            <a:r>
              <a:rPr lang="en-US" dirty="0" smtClean="0"/>
              <a:t>What will we do today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1165330"/>
            <a:ext cx="426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Multiple conditions in conditional statements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String splitting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Implicit casts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Debugging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Fist module review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Exercises</a:t>
            </a:r>
          </a:p>
          <a:p>
            <a:pPr marL="342900" indent="-342900">
              <a:buAutoNum type="arabicPeriod"/>
            </a:pPr>
            <a:endParaRPr lang="en-US" sz="3200" dirty="0">
              <a:solidFill>
                <a:schemeClr val="bg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60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7253814"/>
              </p:ext>
            </p:extLst>
          </p:nvPr>
        </p:nvGraphicFramePr>
        <p:xfrm>
          <a:off x="533400" y="590550"/>
          <a:ext cx="7543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 rot="19145353">
            <a:off x="2242875" y="1214848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9043227">
            <a:off x="1324281" y="939283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You are here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7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65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Hind" panose="020B0604020202020204" charset="0"/>
                <a:cs typeface="Hind" panose="020B0604020202020204" charset="0"/>
              </a:rPr>
              <a:t>Multiple conditions in conditional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if(a&gt;b &amp;&amp; a&lt;c) (AND)</a:t>
            </a:r>
          </a:p>
          <a:p>
            <a:r>
              <a:rPr lang="en-US" dirty="0" smtClean="0"/>
              <a:t>if(a&gt;b || a&lt;c) (OR)</a:t>
            </a:r>
          </a:p>
          <a:p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68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splitting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phoneNumber</a:t>
            </a:r>
            <a:r>
              <a:rPr lang="en-US" dirty="0" smtClean="0"/>
              <a:t>=“0754 827620”;</a:t>
            </a:r>
          </a:p>
          <a:p>
            <a:r>
              <a:rPr lang="en-US" dirty="0" smtClean="0"/>
              <a:t>String[] split = </a:t>
            </a:r>
            <a:r>
              <a:rPr lang="en-US" dirty="0" err="1" smtClean="0"/>
              <a:t>phoneNumber.split</a:t>
            </a:r>
            <a:r>
              <a:rPr lang="en-US" dirty="0" smtClean="0"/>
              <a:t>(“ “);</a:t>
            </a:r>
          </a:p>
          <a:p>
            <a:r>
              <a:rPr lang="en-US" dirty="0" smtClean="0"/>
              <a:t>String prefix = split[0];</a:t>
            </a:r>
          </a:p>
          <a:p>
            <a:r>
              <a:rPr lang="en-US" dirty="0" smtClean="0"/>
              <a:t>String number = split[1];</a:t>
            </a:r>
          </a:p>
          <a:p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2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casting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 a = 3.5;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b = a; //error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b = (</a:t>
            </a:r>
            <a:r>
              <a:rPr lang="en-US" dirty="0" err="1" smtClean="0"/>
              <a:t>int</a:t>
            </a:r>
            <a:r>
              <a:rPr lang="en-US" dirty="0" smtClean="0"/>
              <a:t>) a; //correct</a:t>
            </a:r>
          </a:p>
          <a:p>
            <a:endParaRPr lang="en-US" dirty="0" smtClean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9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114550"/>
            <a:ext cx="5972100" cy="635999"/>
          </a:xfrm>
        </p:spPr>
        <p:txBody>
          <a:bodyPr/>
          <a:lstStyle/>
          <a:p>
            <a:r>
              <a:rPr lang="en-US" dirty="0" smtClean="0"/>
              <a:t>Please open GitHub and solve the examples</a:t>
            </a:r>
            <a:endParaRPr lang="en-US" dirty="0"/>
          </a:p>
        </p:txBody>
      </p:sp>
      <p:pic>
        <p:nvPicPr>
          <p:cNvPr id="4" name="Picture 2" descr="C:\Users\Vlad Butnaru\Desktop\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38525"/>
            <a:ext cx="1466850" cy="58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770053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230</Words>
  <Application>Microsoft Office PowerPoint</Application>
  <PresentationFormat>On-screen Show (16:9)</PresentationFormat>
  <Paragraphs>49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Hind</vt:lpstr>
      <vt:lpstr>Calibri</vt:lpstr>
      <vt:lpstr>Wingdings</vt:lpstr>
      <vt:lpstr>Dumaine</vt:lpstr>
      <vt:lpstr>Java + Mobile course by Enered</vt:lpstr>
      <vt:lpstr>HELLO!</vt:lpstr>
      <vt:lpstr>What will we do today</vt:lpstr>
      <vt:lpstr>PowerPoint Presentation</vt:lpstr>
      <vt:lpstr>BUT FIRST …</vt:lpstr>
      <vt:lpstr>Multiple conditions in conditional statements</vt:lpstr>
      <vt:lpstr>String splitting</vt:lpstr>
      <vt:lpstr>Implicit casting</vt:lpstr>
      <vt:lpstr>Please open GitHub and solve the examples</vt:lpstr>
      <vt:lpstr>Session review</vt:lpstr>
      <vt:lpstr>THANKS!</vt:lpstr>
      <vt:lpstr>Feedback please!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Mobile course by Enered</dc:title>
  <dc:creator>Butnaru Vlad</dc:creator>
  <cp:lastModifiedBy>Vlad Butnaru</cp:lastModifiedBy>
  <cp:revision>35</cp:revision>
  <dcterms:modified xsi:type="dcterms:W3CDTF">2016-05-11T14:07:02Z</dcterms:modified>
</cp:coreProperties>
</file>