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6" r:id="rId7"/>
    <p:sldId id="30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1" r:id="rId25"/>
    <p:sldId id="277" r:id="rId26"/>
    <p:sldId id="292" r:id="rId27"/>
    <p:sldId id="278" r:id="rId28"/>
    <p:sldId id="279" r:id="rId29"/>
    <p:sldId id="280" r:id="rId30"/>
    <p:sldId id="282" r:id="rId31"/>
    <p:sldId id="283" r:id="rId32"/>
    <p:sldId id="284" r:id="rId33"/>
    <p:sldId id="285" r:id="rId34"/>
    <p:sldId id="286" r:id="rId35"/>
    <p:sldId id="287" r:id="rId36"/>
    <p:sldId id="288" r:id="rId37"/>
    <p:sldId id="289" r:id="rId38"/>
    <p:sldId id="290" r:id="rId39"/>
    <p:sldId id="291"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10/12/2016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ORM</a:t>
            </a:r>
            <a:endParaRPr lang="en-US" dirty="0"/>
          </a:p>
        </p:txBody>
      </p:sp>
      <p:sp>
        <p:nvSpPr>
          <p:cNvPr id="3" name="Subtitle 2"/>
          <p:cNvSpPr>
            <a:spLocks noGrp="1"/>
          </p:cNvSpPr>
          <p:nvPr>
            <p:ph type="subTitle" idx="1"/>
          </p:nvPr>
        </p:nvSpPr>
        <p:spPr/>
        <p:txBody>
          <a:bodyPr/>
          <a:lstStyle/>
          <a:p>
            <a:r>
              <a:rPr lang="en-US" dirty="0" smtClean="0">
                <a:solidFill>
                  <a:schemeClr val="tx1"/>
                </a:solidFill>
              </a:rPr>
              <a:t>Technical sheets + </a:t>
            </a:r>
            <a:r>
              <a:rPr lang="en-US" dirty="0" err="1" smtClean="0">
                <a:solidFill>
                  <a:schemeClr val="tx1"/>
                </a:solidFill>
              </a:rPr>
              <a:t>quizz</a:t>
            </a:r>
            <a:endParaRPr lang="en-US" dirty="0">
              <a:solidFill>
                <a:schemeClr val="tx1"/>
              </a:solidFill>
            </a:endParaRPr>
          </a:p>
        </p:txBody>
      </p:sp>
    </p:spTree>
    <p:extLst>
      <p:ext uri="{BB962C8B-B14F-4D97-AF65-F5344CB8AC3E}">
        <p14:creationId xmlns:p14="http://schemas.microsoft.com/office/powerpoint/2010/main" val="174781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ibernat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881" y="262350"/>
            <a:ext cx="6699507" cy="623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4103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object</a:t>
            </a:r>
            <a:endParaRPr lang="en-US" dirty="0"/>
          </a:p>
        </p:txBody>
      </p:sp>
      <p:sp>
        <p:nvSpPr>
          <p:cNvPr id="3" name="Content Placeholder 2"/>
          <p:cNvSpPr>
            <a:spLocks noGrp="1"/>
          </p:cNvSpPr>
          <p:nvPr>
            <p:ph idx="1"/>
          </p:nvPr>
        </p:nvSpPr>
        <p:spPr/>
        <p:txBody>
          <a:bodyPr/>
          <a:lstStyle/>
          <a:p>
            <a:r>
              <a:rPr lang="en-US" dirty="0">
                <a:solidFill>
                  <a:schemeClr val="tx1"/>
                </a:solidFill>
              </a:rPr>
              <a:t>The Configuration object provides two keys components:</a:t>
            </a:r>
          </a:p>
          <a:p>
            <a:r>
              <a:rPr lang="en-US" b="1" dirty="0">
                <a:solidFill>
                  <a:schemeClr val="tx1"/>
                </a:solidFill>
              </a:rPr>
              <a:t>Database Connection:</a:t>
            </a:r>
            <a:r>
              <a:rPr lang="en-US" dirty="0">
                <a:solidFill>
                  <a:schemeClr val="tx1"/>
                </a:solidFill>
              </a:rPr>
              <a:t> This is handled through one or more configuration files supported by Hibernate. These files </a:t>
            </a:r>
            <a:r>
              <a:rPr lang="en-US" dirty="0" smtClean="0">
                <a:solidFill>
                  <a:schemeClr val="tx1"/>
                </a:solidFill>
              </a:rPr>
              <a:t>are </a:t>
            </a:r>
            <a:r>
              <a:rPr lang="en-US" b="1" dirty="0" err="1" smtClean="0">
                <a:solidFill>
                  <a:schemeClr val="tx1"/>
                </a:solidFill>
              </a:rPr>
              <a:t>hibernate.properties</a:t>
            </a:r>
            <a:r>
              <a:rPr lang="en-US" dirty="0">
                <a:solidFill>
                  <a:schemeClr val="tx1"/>
                </a:solidFill>
              </a:rPr>
              <a:t> and </a:t>
            </a:r>
            <a:r>
              <a:rPr lang="en-US" b="1" dirty="0">
                <a:solidFill>
                  <a:schemeClr val="tx1"/>
                </a:solidFill>
              </a:rPr>
              <a:t>hibernate.cfg.xml</a:t>
            </a:r>
            <a:r>
              <a:rPr lang="en-US" dirty="0">
                <a:solidFill>
                  <a:schemeClr val="tx1"/>
                </a:solidFill>
              </a:rPr>
              <a:t>.</a:t>
            </a:r>
          </a:p>
          <a:p>
            <a:r>
              <a:rPr lang="en-US" b="1" dirty="0">
                <a:solidFill>
                  <a:schemeClr val="tx1"/>
                </a:solidFill>
              </a:rPr>
              <a:t>Class Mapping Setup</a:t>
            </a:r>
            <a:endParaRPr lang="en-US" dirty="0">
              <a:solidFill>
                <a:schemeClr val="tx1"/>
              </a:solidFill>
            </a:endParaRPr>
          </a:p>
          <a:p>
            <a:r>
              <a:rPr lang="en-US" dirty="0">
                <a:solidFill>
                  <a:schemeClr val="tx1"/>
                </a:solidFill>
              </a:rPr>
              <a:t>This component creates the connection between the Java classes and database tables..</a:t>
            </a:r>
          </a:p>
        </p:txBody>
      </p:sp>
    </p:spTree>
    <p:extLst>
      <p:ext uri="{BB962C8B-B14F-4D97-AF65-F5344CB8AC3E}">
        <p14:creationId xmlns:p14="http://schemas.microsoft.com/office/powerpoint/2010/main" val="88790818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SessionFactory</a:t>
            </a:r>
            <a:r>
              <a:rPr lang="en-US" dirty="0"/>
              <a:t> Object</a:t>
            </a:r>
            <a:br>
              <a:rPr lang="en-US" dirty="0"/>
            </a:br>
            <a:endParaRPr lang="en-US" dirty="0"/>
          </a:p>
        </p:txBody>
      </p:sp>
      <p:sp>
        <p:nvSpPr>
          <p:cNvPr id="3" name="Content Placeholder 2"/>
          <p:cNvSpPr>
            <a:spLocks noGrp="1"/>
          </p:cNvSpPr>
          <p:nvPr>
            <p:ph idx="1"/>
          </p:nvPr>
        </p:nvSpPr>
        <p:spPr/>
        <p:txBody>
          <a:bodyPr/>
          <a:lstStyle/>
          <a:p>
            <a:r>
              <a:rPr lang="en-US" dirty="0">
                <a:solidFill>
                  <a:schemeClr val="tx1"/>
                </a:solidFill>
              </a:rPr>
              <a:t>Configuration object is used to create a </a:t>
            </a:r>
            <a:r>
              <a:rPr lang="en-US" dirty="0" err="1">
                <a:solidFill>
                  <a:schemeClr val="tx1"/>
                </a:solidFill>
              </a:rPr>
              <a:t>SessionFactory</a:t>
            </a:r>
            <a:r>
              <a:rPr lang="en-US" dirty="0">
                <a:solidFill>
                  <a:schemeClr val="tx1"/>
                </a:solidFill>
              </a:rPr>
              <a:t> object which </a:t>
            </a:r>
            <a:r>
              <a:rPr lang="en-US" dirty="0" err="1">
                <a:solidFill>
                  <a:schemeClr val="tx1"/>
                </a:solidFill>
              </a:rPr>
              <a:t>inturn</a:t>
            </a:r>
            <a:r>
              <a:rPr lang="en-US" dirty="0">
                <a:solidFill>
                  <a:schemeClr val="tx1"/>
                </a:solidFill>
              </a:rPr>
              <a:t> configures Hibernate for the application using the supplied configuration file and allows for a Session object to be instantiated. The </a:t>
            </a:r>
            <a:r>
              <a:rPr lang="en-US" dirty="0" err="1">
                <a:solidFill>
                  <a:schemeClr val="tx1"/>
                </a:solidFill>
              </a:rPr>
              <a:t>SessionFactory</a:t>
            </a:r>
            <a:r>
              <a:rPr lang="en-US" dirty="0">
                <a:solidFill>
                  <a:schemeClr val="tx1"/>
                </a:solidFill>
              </a:rPr>
              <a:t> is a thread safe object and used by all the threads of an application.</a:t>
            </a:r>
          </a:p>
          <a:p>
            <a:r>
              <a:rPr lang="en-US" dirty="0">
                <a:solidFill>
                  <a:schemeClr val="tx1"/>
                </a:solidFill>
              </a:rPr>
              <a:t>The </a:t>
            </a:r>
            <a:r>
              <a:rPr lang="en-US" dirty="0" err="1">
                <a:solidFill>
                  <a:schemeClr val="tx1"/>
                </a:solidFill>
              </a:rPr>
              <a:t>SessionFactory</a:t>
            </a:r>
            <a:r>
              <a:rPr lang="en-US" dirty="0">
                <a:solidFill>
                  <a:schemeClr val="tx1"/>
                </a:solidFill>
              </a:rPr>
              <a:t> is heavyweight object so usually it is created during application start up and kept for later use. You would need one </a:t>
            </a:r>
            <a:r>
              <a:rPr lang="en-US" dirty="0" err="1">
                <a:solidFill>
                  <a:schemeClr val="tx1"/>
                </a:solidFill>
              </a:rPr>
              <a:t>SessionFactory</a:t>
            </a:r>
            <a:r>
              <a:rPr lang="en-US" dirty="0">
                <a:solidFill>
                  <a:schemeClr val="tx1"/>
                </a:solidFill>
              </a:rPr>
              <a:t> object per database using a separate configuration file. So if you are using multiple databases then you would have to create multiple </a:t>
            </a:r>
            <a:r>
              <a:rPr lang="en-US" dirty="0" err="1">
                <a:solidFill>
                  <a:schemeClr val="tx1"/>
                </a:solidFill>
              </a:rPr>
              <a:t>SessionFactory</a:t>
            </a:r>
            <a:r>
              <a:rPr lang="en-US" dirty="0">
                <a:solidFill>
                  <a:schemeClr val="tx1"/>
                </a:solidFill>
              </a:rPr>
              <a:t> objects.</a:t>
            </a:r>
          </a:p>
          <a:p>
            <a:endParaRPr lang="en-US" dirty="0">
              <a:solidFill>
                <a:schemeClr val="tx1"/>
              </a:solidFill>
            </a:endParaRPr>
          </a:p>
        </p:txBody>
      </p:sp>
    </p:spTree>
    <p:extLst>
      <p:ext uri="{BB962C8B-B14F-4D97-AF65-F5344CB8AC3E}">
        <p14:creationId xmlns:p14="http://schemas.microsoft.com/office/powerpoint/2010/main" val="36628498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a:t>
            </a:r>
            <a:br>
              <a:rPr lang="en-US" dirty="0"/>
            </a:br>
            <a:endParaRPr lang="en-US" dirty="0"/>
          </a:p>
        </p:txBody>
      </p:sp>
      <p:sp>
        <p:nvSpPr>
          <p:cNvPr id="3" name="Content Placeholder 2"/>
          <p:cNvSpPr>
            <a:spLocks noGrp="1"/>
          </p:cNvSpPr>
          <p:nvPr>
            <p:ph idx="1"/>
          </p:nvPr>
        </p:nvSpPr>
        <p:spPr/>
        <p:txBody>
          <a:bodyPr>
            <a:noAutofit/>
          </a:bodyPr>
          <a:lstStyle/>
          <a:p>
            <a:r>
              <a:rPr lang="en-US" sz="2400" dirty="0">
                <a:solidFill>
                  <a:schemeClr val="tx1"/>
                </a:solidFill>
              </a:rPr>
              <a:t>A Session is used to get a physical connection with a database. The Session object is lightweight and designed to be instantiated each time an interaction is needed with the database. Persistent objects are saved and retrieved through a Session object.</a:t>
            </a:r>
          </a:p>
          <a:p>
            <a:r>
              <a:rPr lang="en-US" sz="2400" dirty="0">
                <a:solidFill>
                  <a:schemeClr val="tx1"/>
                </a:solidFill>
              </a:rPr>
              <a:t>The session objects should not be kept open for a long time because they are not usually thread safe and they should be created and destroyed them as needed.</a:t>
            </a:r>
          </a:p>
          <a:p>
            <a:endParaRPr lang="en-US" sz="2400" dirty="0">
              <a:solidFill>
                <a:schemeClr val="tx1"/>
              </a:solidFill>
            </a:endParaRPr>
          </a:p>
        </p:txBody>
      </p:sp>
    </p:spTree>
    <p:extLst>
      <p:ext uri="{BB962C8B-B14F-4D97-AF65-F5344CB8AC3E}">
        <p14:creationId xmlns:p14="http://schemas.microsoft.com/office/powerpoint/2010/main" val="25445449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Object</a:t>
            </a:r>
            <a:br>
              <a:rPr lang="en-US" dirty="0"/>
            </a:br>
            <a:endParaRPr lang="en-US" dirty="0"/>
          </a:p>
        </p:txBody>
      </p:sp>
      <p:sp>
        <p:nvSpPr>
          <p:cNvPr id="3" name="Content Placeholder 2"/>
          <p:cNvSpPr>
            <a:spLocks noGrp="1"/>
          </p:cNvSpPr>
          <p:nvPr>
            <p:ph idx="1"/>
          </p:nvPr>
        </p:nvSpPr>
        <p:spPr/>
        <p:txBody>
          <a:bodyPr>
            <a:noAutofit/>
          </a:bodyPr>
          <a:lstStyle/>
          <a:p>
            <a:r>
              <a:rPr lang="en-US" sz="2400" dirty="0">
                <a:solidFill>
                  <a:schemeClr val="tx1"/>
                </a:solidFill>
              </a:rPr>
              <a:t>A Transaction represents a unit of work with the database and most of the RDBMS supports transaction functionality. Transactions in Hibernate are handled by an underlying transaction manager and transaction (from JDBC or JTA).</a:t>
            </a:r>
          </a:p>
          <a:p>
            <a:r>
              <a:rPr lang="en-US" sz="2400" dirty="0">
                <a:solidFill>
                  <a:schemeClr val="tx1"/>
                </a:solidFill>
              </a:rPr>
              <a:t>This is an optional object and Hibernate applications may choose not to use this interface, instead managing transactions in their own application code.</a:t>
            </a:r>
          </a:p>
        </p:txBody>
      </p:sp>
    </p:spTree>
    <p:extLst>
      <p:ext uri="{BB962C8B-B14F-4D97-AF65-F5344CB8AC3E}">
        <p14:creationId xmlns:p14="http://schemas.microsoft.com/office/powerpoint/2010/main" val="891456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Object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a:solidFill>
                  <a:schemeClr val="tx1"/>
                </a:solidFill>
              </a:rPr>
              <a:t>Query objects use SQL or Hibernate Query Language (HQL) string to retrieve data from the database and create objects. A Query instance is used to bind query parameters, limit the number of results returned by the query, and finally to execute the query.</a:t>
            </a:r>
            <a:endParaRPr lang="en-US" sz="2800" dirty="0">
              <a:solidFill>
                <a:schemeClr val="tx1"/>
              </a:solidFill>
            </a:endParaRPr>
          </a:p>
        </p:txBody>
      </p:sp>
    </p:spTree>
    <p:extLst>
      <p:ext uri="{BB962C8B-B14F-4D97-AF65-F5344CB8AC3E}">
        <p14:creationId xmlns:p14="http://schemas.microsoft.com/office/powerpoint/2010/main" val="15399309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Object</a:t>
            </a:r>
            <a:br>
              <a:rPr lang="en-US" dirty="0"/>
            </a:br>
            <a:endParaRPr lang="en-US" dirty="0"/>
          </a:p>
        </p:txBody>
      </p:sp>
      <p:sp>
        <p:nvSpPr>
          <p:cNvPr id="3" name="Content Placeholder 2"/>
          <p:cNvSpPr>
            <a:spLocks noGrp="1"/>
          </p:cNvSpPr>
          <p:nvPr>
            <p:ph idx="1"/>
          </p:nvPr>
        </p:nvSpPr>
        <p:spPr/>
        <p:txBody>
          <a:bodyPr>
            <a:normAutofit/>
          </a:bodyPr>
          <a:lstStyle/>
          <a:p>
            <a:r>
              <a:rPr lang="en-US" sz="2800" dirty="0">
                <a:solidFill>
                  <a:schemeClr val="tx1"/>
                </a:solidFill>
              </a:rPr>
              <a:t>Criteria object are used to create and execute object oriented criteria queries to retrieve objects.</a:t>
            </a:r>
            <a:endParaRPr lang="en-US" sz="2800" dirty="0">
              <a:solidFill>
                <a:schemeClr val="tx1"/>
              </a:solidFill>
            </a:endParaRPr>
          </a:p>
        </p:txBody>
      </p:sp>
    </p:spTree>
    <p:extLst>
      <p:ext uri="{BB962C8B-B14F-4D97-AF65-F5344CB8AC3E}">
        <p14:creationId xmlns:p14="http://schemas.microsoft.com/office/powerpoint/2010/main" val="23808942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281762"/>
              </p:ext>
            </p:extLst>
          </p:nvPr>
        </p:nvGraphicFramePr>
        <p:xfrm>
          <a:off x="420130" y="259496"/>
          <a:ext cx="10911015" cy="4105359"/>
        </p:xfrm>
        <a:graphic>
          <a:graphicData uri="http://schemas.openxmlformats.org/drawingml/2006/table">
            <a:tbl>
              <a:tblPr/>
              <a:tblGrid>
                <a:gridCol w="885164"/>
                <a:gridCol w="10025851"/>
              </a:tblGrid>
              <a:tr h="440493">
                <a:tc>
                  <a:txBody>
                    <a:bodyPr/>
                    <a:lstStyle/>
                    <a:p>
                      <a:pPr algn="l" fontAlgn="t"/>
                      <a:r>
                        <a:rPr lang="en-US" sz="1800">
                          <a:solidFill>
                            <a:schemeClr val="tx2"/>
                          </a:solidFill>
                          <a:effectLst/>
                        </a:rPr>
                        <a:t>S.N.</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solidFill>
                            <a:schemeClr val="tx2"/>
                          </a:solidFill>
                          <a:effectLst/>
                        </a:rPr>
                        <a:t>Properties and Description</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12860">
                <a:tc>
                  <a:txBody>
                    <a:bodyPr/>
                    <a:lstStyle/>
                    <a:p>
                      <a:pPr fontAlgn="t"/>
                      <a:r>
                        <a:rPr lang="en-US" sz="1800">
                          <a:effectLst/>
                        </a:rPr>
                        <a:t>1</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a:effectLst/>
                        </a:rPr>
                        <a:t>hibernate.dialect</a:t>
                      </a:r>
                      <a:r>
                        <a:rPr lang="en-US" sz="1800">
                          <a:effectLst/>
                        </a:rPr>
                        <a:t> </a:t>
                      </a:r>
                      <a:br>
                        <a:rPr lang="en-US" sz="1800">
                          <a:effectLst/>
                        </a:rPr>
                      </a:br>
                      <a:r>
                        <a:rPr lang="en-US" sz="1800">
                          <a:effectLst/>
                        </a:rPr>
                        <a:t>This property makes Hibernate generate the appropriate SQL for the chosen database.</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0493">
                <a:tc>
                  <a:txBody>
                    <a:bodyPr/>
                    <a:lstStyle/>
                    <a:p>
                      <a:pPr fontAlgn="t"/>
                      <a:r>
                        <a:rPr lang="en-US" sz="1800">
                          <a:effectLst/>
                        </a:rPr>
                        <a:t>2</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hibernate.connection.driver_class</a:t>
                      </a:r>
                      <a:r>
                        <a:rPr lang="en-US" sz="1800" b="1" dirty="0" smtClean="0">
                          <a:effectLst/>
                        </a:rPr>
                        <a:t>  </a:t>
                      </a:r>
                      <a:r>
                        <a:rPr lang="en-US" sz="1800" dirty="0" smtClean="0">
                          <a:solidFill>
                            <a:srgbClr val="000000"/>
                          </a:solidFill>
                          <a:effectLst/>
                        </a:rPr>
                        <a:t>The </a:t>
                      </a:r>
                      <a:r>
                        <a:rPr lang="en-US" sz="1800" dirty="0">
                          <a:solidFill>
                            <a:srgbClr val="000000"/>
                          </a:solidFill>
                          <a:effectLst/>
                        </a:rPr>
                        <a:t>JDBC driver class.</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0493">
                <a:tc>
                  <a:txBody>
                    <a:bodyPr/>
                    <a:lstStyle/>
                    <a:p>
                      <a:pPr fontAlgn="t"/>
                      <a:r>
                        <a:rPr lang="en-US" sz="1800">
                          <a:effectLst/>
                        </a:rPr>
                        <a:t>3</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smtClean="0">
                          <a:effectLst/>
                        </a:rPr>
                        <a:t>hibernate.connection.url  </a:t>
                      </a:r>
                      <a:r>
                        <a:rPr lang="en-US" sz="1800" dirty="0" smtClean="0">
                          <a:solidFill>
                            <a:srgbClr val="000000"/>
                          </a:solidFill>
                          <a:effectLst/>
                        </a:rPr>
                        <a:t>The </a:t>
                      </a:r>
                      <a:r>
                        <a:rPr lang="en-US" sz="1800" dirty="0">
                          <a:solidFill>
                            <a:srgbClr val="000000"/>
                          </a:solidFill>
                          <a:effectLst/>
                        </a:rPr>
                        <a:t>JDBC URL to the database instance.</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0493">
                <a:tc>
                  <a:txBody>
                    <a:bodyPr/>
                    <a:lstStyle/>
                    <a:p>
                      <a:pPr fontAlgn="t"/>
                      <a:r>
                        <a:rPr lang="en-US" sz="1800">
                          <a:effectLst/>
                        </a:rPr>
                        <a:t>4</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hibernate.connection.username</a:t>
                      </a:r>
                      <a:r>
                        <a:rPr lang="en-US" sz="1800" b="1" dirty="0" smtClean="0">
                          <a:effectLst/>
                        </a:rPr>
                        <a:t>  </a:t>
                      </a:r>
                      <a:r>
                        <a:rPr lang="en-US" sz="1800" dirty="0" smtClean="0">
                          <a:solidFill>
                            <a:srgbClr val="000000"/>
                          </a:solidFill>
                          <a:effectLst/>
                        </a:rPr>
                        <a:t>The </a:t>
                      </a:r>
                      <a:r>
                        <a:rPr lang="en-US" sz="1800" dirty="0">
                          <a:solidFill>
                            <a:srgbClr val="000000"/>
                          </a:solidFill>
                          <a:effectLst/>
                        </a:rPr>
                        <a:t>database username.</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0493">
                <a:tc>
                  <a:txBody>
                    <a:bodyPr/>
                    <a:lstStyle/>
                    <a:p>
                      <a:pPr fontAlgn="t"/>
                      <a:r>
                        <a:rPr lang="en-US" sz="1800">
                          <a:effectLst/>
                        </a:rPr>
                        <a:t>5</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hibernate.connection.password</a:t>
                      </a:r>
                      <a:r>
                        <a:rPr lang="en-US" sz="1800" b="1" dirty="0" smtClean="0">
                          <a:effectLst/>
                        </a:rPr>
                        <a:t>  </a:t>
                      </a:r>
                      <a:r>
                        <a:rPr lang="en-US" sz="1800" dirty="0" smtClean="0">
                          <a:solidFill>
                            <a:srgbClr val="000000"/>
                          </a:solidFill>
                          <a:effectLst/>
                        </a:rPr>
                        <a:t>The </a:t>
                      </a:r>
                      <a:r>
                        <a:rPr lang="en-US" sz="1800" dirty="0">
                          <a:solidFill>
                            <a:srgbClr val="000000"/>
                          </a:solidFill>
                          <a:effectLst/>
                        </a:rPr>
                        <a:t>database password.</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2860">
                <a:tc>
                  <a:txBody>
                    <a:bodyPr/>
                    <a:lstStyle/>
                    <a:p>
                      <a:pPr fontAlgn="t"/>
                      <a:r>
                        <a:rPr lang="en-US" sz="1800">
                          <a:effectLst/>
                        </a:rPr>
                        <a:t>6</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hibernate.connection.pool_size</a:t>
                      </a:r>
                      <a:r>
                        <a:rPr lang="en-US" sz="1800" b="1" dirty="0" smtClean="0">
                          <a:effectLst/>
                        </a:rPr>
                        <a:t>  </a:t>
                      </a:r>
                      <a:r>
                        <a:rPr lang="en-US" sz="1800" dirty="0" smtClean="0">
                          <a:solidFill>
                            <a:srgbClr val="000000"/>
                          </a:solidFill>
                          <a:effectLst/>
                        </a:rPr>
                        <a:t>Limits </a:t>
                      </a:r>
                      <a:r>
                        <a:rPr lang="en-US" sz="1800" dirty="0">
                          <a:solidFill>
                            <a:srgbClr val="000000"/>
                          </a:solidFill>
                          <a:effectLst/>
                        </a:rPr>
                        <a:t>the number of connections waiting in the Hibernate database connection pool.</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2860">
                <a:tc>
                  <a:txBody>
                    <a:bodyPr/>
                    <a:lstStyle/>
                    <a:p>
                      <a:pPr fontAlgn="t"/>
                      <a:r>
                        <a:rPr lang="en-US" sz="1800">
                          <a:effectLst/>
                        </a:rPr>
                        <a:t>7</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hibernate.connection.autocommit</a:t>
                      </a:r>
                      <a:r>
                        <a:rPr lang="en-US" sz="1800" b="1" dirty="0" smtClean="0">
                          <a:effectLst/>
                        </a:rPr>
                        <a:t>  </a:t>
                      </a:r>
                      <a:r>
                        <a:rPr lang="en-US" sz="1800" dirty="0" smtClean="0">
                          <a:solidFill>
                            <a:srgbClr val="000000"/>
                          </a:solidFill>
                          <a:effectLst/>
                        </a:rPr>
                        <a:t>Allows </a:t>
                      </a:r>
                      <a:r>
                        <a:rPr lang="en-US" sz="1800" dirty="0" err="1">
                          <a:solidFill>
                            <a:srgbClr val="000000"/>
                          </a:solidFill>
                          <a:effectLst/>
                        </a:rPr>
                        <a:t>autocommit</a:t>
                      </a:r>
                      <a:r>
                        <a:rPr lang="en-US" sz="1800" dirty="0">
                          <a:solidFill>
                            <a:srgbClr val="000000"/>
                          </a:solidFill>
                          <a:effectLst/>
                        </a:rPr>
                        <a:t> mode to be used for the JDBC connection.</a:t>
                      </a:r>
                    </a:p>
                  </a:txBody>
                  <a:tcPr marL="42829" marR="42829" marT="42829" marB="428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737872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07280" y="257057"/>
            <a:ext cx="8270698" cy="6489732"/>
          </a:xfrm>
          <a:prstGeom prst="rect">
            <a:avLst/>
          </a:prstGeom>
        </p:spPr>
      </p:pic>
    </p:spTree>
    <p:extLst>
      <p:ext uri="{BB962C8B-B14F-4D97-AF65-F5344CB8AC3E}">
        <p14:creationId xmlns:p14="http://schemas.microsoft.com/office/powerpoint/2010/main" val="28184165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states</a:t>
            </a:r>
            <a:endParaRPr lang="en-US" dirty="0"/>
          </a:p>
        </p:txBody>
      </p:sp>
      <p:sp>
        <p:nvSpPr>
          <p:cNvPr id="3" name="Content Placeholder 2"/>
          <p:cNvSpPr>
            <a:spLocks noGrp="1"/>
          </p:cNvSpPr>
          <p:nvPr>
            <p:ph idx="1"/>
          </p:nvPr>
        </p:nvSpPr>
        <p:spPr/>
        <p:txBody>
          <a:bodyPr/>
          <a:lstStyle/>
          <a:p>
            <a:r>
              <a:rPr lang="en-US" b="1" dirty="0">
                <a:solidFill>
                  <a:schemeClr val="tx1"/>
                </a:solidFill>
              </a:rPr>
              <a:t>transient:</a:t>
            </a:r>
            <a:r>
              <a:rPr lang="en-US" dirty="0">
                <a:solidFill>
                  <a:schemeClr val="tx1"/>
                </a:solidFill>
              </a:rPr>
              <a:t> A new instance of a persistent class which is not associated with a Session and has no representation in the database and no identifier value is considered transient by Hibernate.</a:t>
            </a:r>
          </a:p>
          <a:p>
            <a:r>
              <a:rPr lang="en-US" b="1" dirty="0">
                <a:solidFill>
                  <a:schemeClr val="tx1"/>
                </a:solidFill>
              </a:rPr>
              <a:t>persistent:</a:t>
            </a:r>
            <a:r>
              <a:rPr lang="en-US" dirty="0">
                <a:solidFill>
                  <a:schemeClr val="tx1"/>
                </a:solidFill>
              </a:rPr>
              <a:t> You can make a transient instance persistent by associating it with a Session. A persistent instance has a representation in the database, an identifier value and is associated with a Session.</a:t>
            </a:r>
          </a:p>
          <a:p>
            <a:r>
              <a:rPr lang="en-US" b="1" dirty="0">
                <a:solidFill>
                  <a:schemeClr val="tx1"/>
                </a:solidFill>
              </a:rPr>
              <a:t>detached:</a:t>
            </a:r>
            <a:r>
              <a:rPr lang="en-US" dirty="0">
                <a:solidFill>
                  <a:schemeClr val="tx1"/>
                </a:solidFill>
              </a:rPr>
              <a:t> Once we close the Hibernate Session, the persistent instance will become a detached instance.</a:t>
            </a:r>
          </a:p>
          <a:p>
            <a:endParaRPr lang="en-US" dirty="0">
              <a:solidFill>
                <a:schemeClr val="tx1"/>
              </a:solidFill>
            </a:endParaRPr>
          </a:p>
        </p:txBody>
      </p:sp>
    </p:spTree>
    <p:extLst>
      <p:ext uri="{BB962C8B-B14F-4D97-AF65-F5344CB8AC3E}">
        <p14:creationId xmlns:p14="http://schemas.microsoft.com/office/powerpoint/2010/main" val="5029353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204232"/>
              </p:ext>
            </p:extLst>
          </p:nvPr>
        </p:nvGraphicFramePr>
        <p:xfrm>
          <a:off x="684213" y="685800"/>
          <a:ext cx="8534400" cy="3367215"/>
        </p:xfrm>
        <a:graphic>
          <a:graphicData uri="http://schemas.openxmlformats.org/drawingml/2006/table">
            <a:tbl>
              <a:tblPr firstRow="1" bandRow="1">
                <a:tableStyleId>{5C22544A-7EE6-4342-B048-85BDC9FD1C3A}</a:tableStyleId>
              </a:tblPr>
              <a:tblGrid>
                <a:gridCol w="4267200"/>
                <a:gridCol w="4267200"/>
              </a:tblGrid>
              <a:tr h="673443">
                <a:tc>
                  <a:txBody>
                    <a:bodyPr/>
                    <a:lstStyle/>
                    <a:p>
                      <a:r>
                        <a:rPr lang="en-US" sz="1800" b="1" i="0" kern="1200" dirty="0" smtClean="0">
                          <a:solidFill>
                            <a:schemeClr val="lt1"/>
                          </a:solidFill>
                          <a:effectLst/>
                          <a:latin typeface="+mn-lt"/>
                          <a:ea typeface="+mn-ea"/>
                          <a:cs typeface="+mn-cs"/>
                        </a:rPr>
                        <a:t>Pros of JDBC</a:t>
                      </a:r>
                      <a:endParaRPr lang="en-US" dirty="0"/>
                    </a:p>
                  </a:txBody>
                  <a:tcPr/>
                </a:tc>
                <a:tc>
                  <a:txBody>
                    <a:bodyPr/>
                    <a:lstStyle/>
                    <a:p>
                      <a:r>
                        <a:rPr lang="en-US" sz="1800" b="1" i="0" kern="1200" dirty="0" smtClean="0">
                          <a:solidFill>
                            <a:schemeClr val="lt1"/>
                          </a:solidFill>
                          <a:effectLst/>
                          <a:latin typeface="+mn-lt"/>
                          <a:ea typeface="+mn-ea"/>
                          <a:cs typeface="+mn-cs"/>
                        </a:rPr>
                        <a:t>Cons of JDBC</a:t>
                      </a:r>
                      <a:endParaRPr lang="en-US" dirty="0"/>
                    </a:p>
                  </a:txBody>
                  <a:tcPr/>
                </a:tc>
              </a:tr>
              <a:tr h="673443">
                <a:tc>
                  <a:txBody>
                    <a:bodyPr/>
                    <a:lstStyle/>
                    <a:p>
                      <a:r>
                        <a:rPr lang="en-US" sz="1800" b="0" i="0" kern="1200" dirty="0" smtClean="0">
                          <a:solidFill>
                            <a:schemeClr val="dk1"/>
                          </a:solidFill>
                          <a:effectLst/>
                          <a:latin typeface="+mn-lt"/>
                          <a:ea typeface="+mn-ea"/>
                          <a:cs typeface="+mn-cs"/>
                        </a:rPr>
                        <a:t>Clean and simple SQL processing</a:t>
                      </a:r>
                      <a:endParaRPr lang="en-US" dirty="0"/>
                    </a:p>
                  </a:txBody>
                  <a:tcPr/>
                </a:tc>
                <a:tc>
                  <a:txBody>
                    <a:bodyPr/>
                    <a:lstStyle/>
                    <a:p>
                      <a:r>
                        <a:rPr lang="en-US" sz="1800" b="0" i="0" kern="1200" dirty="0" smtClean="0">
                          <a:solidFill>
                            <a:schemeClr val="dk1"/>
                          </a:solidFill>
                          <a:effectLst/>
                          <a:latin typeface="+mn-lt"/>
                          <a:ea typeface="+mn-ea"/>
                          <a:cs typeface="+mn-cs"/>
                        </a:rPr>
                        <a:t>Complex if it is used in large projects</a:t>
                      </a:r>
                      <a:endParaRPr lang="en-US" dirty="0"/>
                    </a:p>
                  </a:txBody>
                  <a:tcPr/>
                </a:tc>
              </a:tr>
              <a:tr h="673443">
                <a:tc>
                  <a:txBody>
                    <a:bodyPr/>
                    <a:lstStyle/>
                    <a:p>
                      <a:r>
                        <a:rPr lang="en-US" sz="1800" b="0" i="0" kern="1200" dirty="0" smtClean="0">
                          <a:solidFill>
                            <a:schemeClr val="dk1"/>
                          </a:solidFill>
                          <a:effectLst/>
                          <a:latin typeface="+mn-lt"/>
                          <a:ea typeface="+mn-ea"/>
                          <a:cs typeface="+mn-cs"/>
                        </a:rPr>
                        <a:t>Good performance with large data</a:t>
                      </a:r>
                      <a:endParaRPr lang="en-US" dirty="0"/>
                    </a:p>
                  </a:txBody>
                  <a:tcPr/>
                </a:tc>
                <a:tc>
                  <a:txBody>
                    <a:bodyPr/>
                    <a:lstStyle/>
                    <a:p>
                      <a:r>
                        <a:rPr lang="en-US" sz="1800" b="0" i="0" kern="1200" dirty="0" smtClean="0">
                          <a:solidFill>
                            <a:schemeClr val="dk1"/>
                          </a:solidFill>
                          <a:effectLst/>
                          <a:latin typeface="+mn-lt"/>
                          <a:ea typeface="+mn-ea"/>
                          <a:cs typeface="+mn-cs"/>
                        </a:rPr>
                        <a:t>Large programming overhead</a:t>
                      </a:r>
                      <a:endParaRPr lang="en-US" dirty="0"/>
                    </a:p>
                  </a:txBody>
                  <a:tcPr/>
                </a:tc>
              </a:tr>
              <a:tr h="673443">
                <a:tc>
                  <a:txBody>
                    <a:bodyPr/>
                    <a:lstStyle/>
                    <a:p>
                      <a:r>
                        <a:rPr lang="en-US" sz="1800" b="0" i="0" kern="1200" dirty="0" smtClean="0">
                          <a:solidFill>
                            <a:schemeClr val="dk1"/>
                          </a:solidFill>
                          <a:effectLst/>
                          <a:latin typeface="+mn-lt"/>
                          <a:ea typeface="+mn-ea"/>
                          <a:cs typeface="+mn-cs"/>
                        </a:rPr>
                        <a:t>Very good for small applications</a:t>
                      </a:r>
                      <a:endParaRPr lang="en-US" dirty="0"/>
                    </a:p>
                  </a:txBody>
                  <a:tcPr/>
                </a:tc>
                <a:tc>
                  <a:txBody>
                    <a:bodyPr/>
                    <a:lstStyle/>
                    <a:p>
                      <a:r>
                        <a:rPr lang="en-US" sz="1800" b="0" i="0" kern="1200" dirty="0" smtClean="0">
                          <a:solidFill>
                            <a:schemeClr val="dk1"/>
                          </a:solidFill>
                          <a:effectLst/>
                          <a:latin typeface="+mn-lt"/>
                          <a:ea typeface="+mn-ea"/>
                          <a:cs typeface="+mn-cs"/>
                        </a:rPr>
                        <a:t>No encapsulation</a:t>
                      </a:r>
                      <a:endParaRPr lang="en-US" dirty="0"/>
                    </a:p>
                  </a:txBody>
                  <a:tcPr/>
                </a:tc>
              </a:tr>
              <a:tr h="673443">
                <a:tc>
                  <a:txBody>
                    <a:bodyPr/>
                    <a:lstStyle/>
                    <a:p>
                      <a:r>
                        <a:rPr lang="en-US" sz="1800" b="0" i="0" kern="1200" dirty="0" smtClean="0">
                          <a:solidFill>
                            <a:schemeClr val="dk1"/>
                          </a:solidFill>
                          <a:effectLst/>
                          <a:latin typeface="+mn-lt"/>
                          <a:ea typeface="+mn-ea"/>
                          <a:cs typeface="+mn-cs"/>
                        </a:rPr>
                        <a:t>Simple syntax so easy to learn</a:t>
                      </a:r>
                      <a:endParaRPr lang="en-US" dirty="0"/>
                    </a:p>
                  </a:txBody>
                  <a:tcPr/>
                </a:tc>
                <a:tc>
                  <a:txBody>
                    <a:bodyPr/>
                    <a:lstStyle/>
                    <a:p>
                      <a:r>
                        <a:rPr lang="en-US" sz="1800" b="0" i="0" kern="1200" dirty="0" smtClean="0">
                          <a:solidFill>
                            <a:schemeClr val="dk1"/>
                          </a:solidFill>
                          <a:effectLst/>
                          <a:latin typeface="+mn-lt"/>
                          <a:ea typeface="+mn-ea"/>
                          <a:cs typeface="+mn-cs"/>
                        </a:rPr>
                        <a:t>Hard to implement MVC concept</a:t>
                      </a:r>
                      <a:endParaRPr lang="en-US" dirty="0"/>
                    </a:p>
                  </a:txBody>
                  <a:tcPr/>
                </a:tc>
              </a:tr>
            </a:tbl>
          </a:graphicData>
        </a:graphic>
      </p:graphicFrame>
    </p:spTree>
    <p:extLst>
      <p:ext uri="{BB962C8B-B14F-4D97-AF65-F5344CB8AC3E}">
        <p14:creationId xmlns:p14="http://schemas.microsoft.com/office/powerpoint/2010/main" val="147454176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Transaction</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84212" y="324106"/>
            <a:ext cx="10528486" cy="4163225"/>
          </a:xfrm>
          <a:prstGeom prst="rect">
            <a:avLst/>
          </a:prstGeom>
        </p:spPr>
      </p:pic>
    </p:spTree>
    <p:extLst>
      <p:ext uri="{BB962C8B-B14F-4D97-AF65-F5344CB8AC3E}">
        <p14:creationId xmlns:p14="http://schemas.microsoft.com/office/powerpoint/2010/main" val="40454617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29700" y="166430"/>
            <a:ext cx="6523467" cy="6544751"/>
          </a:xfrm>
          <a:prstGeom prst="rect">
            <a:avLst/>
          </a:prstGeom>
        </p:spPr>
      </p:pic>
    </p:spTree>
    <p:extLst>
      <p:ext uri="{BB962C8B-B14F-4D97-AF65-F5344CB8AC3E}">
        <p14:creationId xmlns:p14="http://schemas.microsoft.com/office/powerpoint/2010/main" val="341105220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64291" y="1915298"/>
            <a:ext cx="9655814" cy="2119569"/>
          </a:xfrm>
          <a:prstGeom prst="rect">
            <a:avLst/>
          </a:prstGeom>
        </p:spPr>
      </p:pic>
    </p:spTree>
    <p:extLst>
      <p:ext uri="{BB962C8B-B14F-4D97-AF65-F5344CB8AC3E}">
        <p14:creationId xmlns:p14="http://schemas.microsoft.com/office/powerpoint/2010/main" val="146733488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3126" y="741406"/>
            <a:ext cx="9523970" cy="4731063"/>
          </a:xfrm>
          <a:prstGeom prst="rect">
            <a:avLst/>
          </a:prstGeom>
        </p:spPr>
      </p:pic>
    </p:spTree>
    <p:extLst>
      <p:ext uri="{BB962C8B-B14F-4D97-AF65-F5344CB8AC3E}">
        <p14:creationId xmlns:p14="http://schemas.microsoft.com/office/powerpoint/2010/main" val="10914450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012" y="1641539"/>
            <a:ext cx="12003088" cy="1703788"/>
          </a:xfrm>
          <a:prstGeom prst="rect">
            <a:avLst/>
          </a:prstGeom>
        </p:spPr>
      </p:pic>
    </p:spTree>
    <p:extLst>
      <p:ext uri="{BB962C8B-B14F-4D97-AF65-F5344CB8AC3E}">
        <p14:creationId xmlns:p14="http://schemas.microsoft.com/office/powerpoint/2010/main" val="347352231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Mappings</a:t>
            </a:r>
            <a:br>
              <a:rPr lang="en-US" dirty="0"/>
            </a:br>
            <a:endParaRPr lang="en-US" dirty="0"/>
          </a:p>
        </p:txBody>
      </p:sp>
      <p:sp>
        <p:nvSpPr>
          <p:cNvPr id="3" name="Content Placeholder 2"/>
          <p:cNvSpPr>
            <a:spLocks noGrp="1"/>
          </p:cNvSpPr>
          <p:nvPr>
            <p:ph idx="1"/>
          </p:nvPr>
        </p:nvSpPr>
        <p:spPr/>
        <p:txBody>
          <a:bodyPr/>
          <a:lstStyle/>
          <a:p>
            <a:r>
              <a:rPr lang="en-US" dirty="0" smtClean="0">
                <a:solidFill>
                  <a:schemeClr val="tx1"/>
                </a:solidFill>
              </a:rPr>
              <a:t>Many-to-One</a:t>
            </a:r>
          </a:p>
          <a:p>
            <a:r>
              <a:rPr lang="en-US" dirty="0" smtClean="0">
                <a:solidFill>
                  <a:schemeClr val="tx1"/>
                </a:solidFill>
              </a:rPr>
              <a:t>One-to-One</a:t>
            </a:r>
          </a:p>
          <a:p>
            <a:r>
              <a:rPr lang="en-US" dirty="0" smtClean="0">
                <a:solidFill>
                  <a:schemeClr val="tx1"/>
                </a:solidFill>
              </a:rPr>
              <a:t>One-to-Many</a:t>
            </a:r>
          </a:p>
          <a:p>
            <a:r>
              <a:rPr lang="en-US" dirty="0" smtClean="0">
                <a:solidFill>
                  <a:schemeClr val="tx1"/>
                </a:solidFill>
              </a:rPr>
              <a:t>Many-to-Many</a:t>
            </a:r>
          </a:p>
        </p:txBody>
      </p:sp>
    </p:spTree>
    <p:extLst>
      <p:ext uri="{BB962C8B-B14F-4D97-AF65-F5344CB8AC3E}">
        <p14:creationId xmlns:p14="http://schemas.microsoft.com/office/powerpoint/2010/main" val="379116607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0459" y="1519882"/>
            <a:ext cx="8061905" cy="1733743"/>
          </a:xfrm>
          <a:prstGeom prst="rect">
            <a:avLst/>
          </a:prstGeom>
        </p:spPr>
      </p:pic>
    </p:spTree>
    <p:extLst>
      <p:ext uri="{BB962C8B-B14F-4D97-AF65-F5344CB8AC3E}">
        <p14:creationId xmlns:p14="http://schemas.microsoft.com/office/powerpoint/2010/main" val="195824065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Mappings</a:t>
            </a:r>
            <a:br>
              <a:rPr lang="en-US" dirty="0"/>
            </a:br>
            <a:endParaRPr lang="en-US" dirty="0"/>
          </a:p>
        </p:txBody>
      </p:sp>
      <p:sp>
        <p:nvSpPr>
          <p:cNvPr id="3" name="Content Placeholder 2"/>
          <p:cNvSpPr>
            <a:spLocks noGrp="1"/>
          </p:cNvSpPr>
          <p:nvPr>
            <p:ph idx="1"/>
          </p:nvPr>
        </p:nvSpPr>
        <p:spPr/>
        <p:txBody>
          <a:bodyPr/>
          <a:lstStyle/>
          <a:p>
            <a:r>
              <a:rPr lang="en-US" dirty="0">
                <a:solidFill>
                  <a:schemeClr val="tx1"/>
                </a:solidFill>
              </a:rPr>
              <a:t>It is very much possible that an Entity class can have a reference to another class as a member variable. If the referred class does not have it's own life cycle and completely depends on the life cycle of the owning entity class, then the referred class hence therefore is called as the Component class.</a:t>
            </a:r>
          </a:p>
          <a:p>
            <a:r>
              <a:rPr lang="en-US" dirty="0">
                <a:solidFill>
                  <a:schemeClr val="tx1"/>
                </a:solidFill>
              </a:rPr>
              <a:t>The mapping of Collection of Components is also possible in a similar way just as the mapping of regular Collections with minor configuration differences. We will see these two mappings in detail with examples.</a:t>
            </a:r>
          </a:p>
          <a:p>
            <a:endParaRPr lang="en-US" dirty="0">
              <a:solidFill>
                <a:schemeClr val="tx1"/>
              </a:solidFill>
            </a:endParaRPr>
          </a:p>
        </p:txBody>
      </p:sp>
    </p:spTree>
    <p:extLst>
      <p:ext uri="{BB962C8B-B14F-4D97-AF65-F5344CB8AC3E}">
        <p14:creationId xmlns:p14="http://schemas.microsoft.com/office/powerpoint/2010/main" val="214150670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44346" y="253286"/>
            <a:ext cx="5376693" cy="6320894"/>
          </a:xfrm>
          <a:prstGeom prst="rect">
            <a:avLst/>
          </a:prstGeom>
        </p:spPr>
      </p:pic>
    </p:spTree>
    <p:extLst>
      <p:ext uri="{BB962C8B-B14F-4D97-AF65-F5344CB8AC3E}">
        <p14:creationId xmlns:p14="http://schemas.microsoft.com/office/powerpoint/2010/main" val="423237726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3173" y="1173892"/>
            <a:ext cx="9526521" cy="1917163"/>
          </a:xfrm>
          <a:prstGeom prst="rect">
            <a:avLst/>
          </a:prstGeom>
        </p:spPr>
      </p:pic>
    </p:spTree>
    <p:extLst>
      <p:ext uri="{BB962C8B-B14F-4D97-AF65-F5344CB8AC3E}">
        <p14:creationId xmlns:p14="http://schemas.microsoft.com/office/powerpoint/2010/main" val="21176274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Object Relational Mapping (ORM)?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3322747"/>
              </p:ext>
            </p:extLst>
          </p:nvPr>
        </p:nvGraphicFramePr>
        <p:xfrm>
          <a:off x="518984" y="284206"/>
          <a:ext cx="10775092" cy="4102002"/>
        </p:xfrm>
        <a:graphic>
          <a:graphicData uri="http://schemas.openxmlformats.org/drawingml/2006/table">
            <a:tbl>
              <a:tblPr/>
              <a:tblGrid>
                <a:gridCol w="2162166"/>
                <a:gridCol w="8612926"/>
              </a:tblGrid>
              <a:tr h="405157">
                <a:tc>
                  <a:txBody>
                    <a:bodyPr/>
                    <a:lstStyle/>
                    <a:p>
                      <a:pPr algn="l" fontAlgn="t"/>
                      <a:r>
                        <a:rPr lang="en-US" sz="1800" dirty="0">
                          <a:solidFill>
                            <a:srgbClr val="FF0000"/>
                          </a:solidFill>
                          <a:effectLst/>
                        </a:rPr>
                        <a:t>Mismatch</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solidFill>
                            <a:srgbClr val="FF0000"/>
                          </a:solidFill>
                          <a:effectLst/>
                        </a:rPr>
                        <a:t>Description</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2235">
                <a:tc>
                  <a:txBody>
                    <a:bodyPr/>
                    <a:lstStyle/>
                    <a:p>
                      <a:pPr fontAlgn="t"/>
                      <a:r>
                        <a:rPr lang="en-US" sz="1800">
                          <a:effectLst/>
                        </a:rPr>
                        <a:t>Granularity</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Sometimes you will have an object model which has more classes than the number of corresponding tables in the database.</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2235">
                <a:tc>
                  <a:txBody>
                    <a:bodyPr/>
                    <a:lstStyle/>
                    <a:p>
                      <a:pPr fontAlgn="t"/>
                      <a:r>
                        <a:rPr lang="en-US" sz="1800">
                          <a:effectLst/>
                        </a:rPr>
                        <a:t>Inheritance</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RDBMSs do not define anything similar to Inheritance which is a natural paradigm in object-oriented programming languages.</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0775">
                <a:tc>
                  <a:txBody>
                    <a:bodyPr/>
                    <a:lstStyle/>
                    <a:p>
                      <a:pPr fontAlgn="t"/>
                      <a:r>
                        <a:rPr lang="en-US" sz="1800">
                          <a:effectLst/>
                        </a:rPr>
                        <a:t>Identity</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 RDBMS defines exactly one notion of 'sameness': the primary key. Java, however, defines both object identity (a==b) and object equality (a.equals(b)).</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2235">
                <a:tc>
                  <a:txBody>
                    <a:bodyPr/>
                    <a:lstStyle/>
                    <a:p>
                      <a:pPr fontAlgn="t"/>
                      <a:r>
                        <a:rPr lang="en-US" sz="1800">
                          <a:effectLst/>
                        </a:rPr>
                        <a:t>Associations</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Object-oriented languages represent associations using object references where as am RDBMS represents an association as a foreign key column.</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696">
                <a:tc>
                  <a:txBody>
                    <a:bodyPr/>
                    <a:lstStyle/>
                    <a:p>
                      <a:pPr fontAlgn="t"/>
                      <a:r>
                        <a:rPr lang="en-US" sz="1800">
                          <a:effectLst/>
                        </a:rPr>
                        <a:t>Navigation</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The ways you access objects in Java and in a RDBMS are fundamentally different.</a:t>
                      </a:r>
                    </a:p>
                  </a:txBody>
                  <a:tcPr marL="39635" marR="39635" marT="39635" marB="39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59104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Clause</a:t>
            </a:r>
            <a:endParaRPr lang="en-US" dirty="0"/>
          </a:p>
        </p:txBody>
      </p:sp>
      <p:pic>
        <p:nvPicPr>
          <p:cNvPr id="4" name="Content Placeholder 3"/>
          <p:cNvPicPr>
            <a:picLocks noGrp="1" noChangeAspect="1"/>
          </p:cNvPicPr>
          <p:nvPr>
            <p:ph idx="1"/>
          </p:nvPr>
        </p:nvPicPr>
        <p:blipFill>
          <a:blip r:embed="rId2"/>
          <a:stretch>
            <a:fillRect/>
          </a:stretch>
        </p:blipFill>
        <p:spPr>
          <a:xfrm>
            <a:off x="864375" y="1390135"/>
            <a:ext cx="10516413" cy="1217334"/>
          </a:xfrm>
          <a:prstGeom prst="rect">
            <a:avLst/>
          </a:prstGeom>
        </p:spPr>
      </p:pic>
    </p:spTree>
    <p:extLst>
      <p:ext uri="{BB962C8B-B14F-4D97-AF65-F5344CB8AC3E}">
        <p14:creationId xmlns:p14="http://schemas.microsoft.com/office/powerpoint/2010/main" val="75278757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clause</a:t>
            </a:r>
            <a:endParaRPr lang="en-US" dirty="0"/>
          </a:p>
        </p:txBody>
      </p:sp>
      <p:pic>
        <p:nvPicPr>
          <p:cNvPr id="4" name="Content Placeholder 3"/>
          <p:cNvPicPr>
            <a:picLocks noGrp="1" noChangeAspect="1"/>
          </p:cNvPicPr>
          <p:nvPr>
            <p:ph idx="1"/>
          </p:nvPr>
        </p:nvPicPr>
        <p:blipFill>
          <a:blip r:embed="rId2"/>
          <a:stretch>
            <a:fillRect/>
          </a:stretch>
        </p:blipFill>
        <p:spPr>
          <a:xfrm>
            <a:off x="486736" y="1729945"/>
            <a:ext cx="11494771" cy="1253975"/>
          </a:xfrm>
          <a:prstGeom prst="rect">
            <a:avLst/>
          </a:prstGeom>
        </p:spPr>
      </p:pic>
    </p:spTree>
    <p:extLst>
      <p:ext uri="{BB962C8B-B14F-4D97-AF65-F5344CB8AC3E}">
        <p14:creationId xmlns:p14="http://schemas.microsoft.com/office/powerpoint/2010/main" val="161840039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clause</a:t>
            </a:r>
            <a:endParaRPr lang="en-US" dirty="0"/>
          </a:p>
        </p:txBody>
      </p:sp>
      <p:pic>
        <p:nvPicPr>
          <p:cNvPr id="4" name="Content Placeholder 3"/>
          <p:cNvPicPr>
            <a:picLocks noGrp="1" noChangeAspect="1"/>
          </p:cNvPicPr>
          <p:nvPr>
            <p:ph idx="1"/>
          </p:nvPr>
        </p:nvPicPr>
        <p:blipFill>
          <a:blip r:embed="rId2"/>
          <a:stretch>
            <a:fillRect/>
          </a:stretch>
        </p:blipFill>
        <p:spPr>
          <a:xfrm>
            <a:off x="81351" y="1346886"/>
            <a:ext cx="12110649" cy="1408670"/>
          </a:xfrm>
          <a:prstGeom prst="rect">
            <a:avLst/>
          </a:prstGeom>
        </p:spPr>
      </p:pic>
    </p:spTree>
    <p:extLst>
      <p:ext uri="{BB962C8B-B14F-4D97-AF65-F5344CB8AC3E}">
        <p14:creationId xmlns:p14="http://schemas.microsoft.com/office/powerpoint/2010/main" val="20481425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pic>
        <p:nvPicPr>
          <p:cNvPr id="4" name="Content Placeholder 3"/>
          <p:cNvPicPr>
            <a:picLocks noGrp="1" noChangeAspect="1"/>
          </p:cNvPicPr>
          <p:nvPr>
            <p:ph idx="1"/>
          </p:nvPr>
        </p:nvPicPr>
        <p:blipFill>
          <a:blip r:embed="rId2"/>
          <a:stretch>
            <a:fillRect/>
          </a:stretch>
        </p:blipFill>
        <p:spPr>
          <a:xfrm>
            <a:off x="555727" y="1440249"/>
            <a:ext cx="11166373" cy="1154520"/>
          </a:xfrm>
          <a:prstGeom prst="rect">
            <a:avLst/>
          </a:prstGeom>
        </p:spPr>
      </p:pic>
    </p:spTree>
    <p:extLst>
      <p:ext uri="{BB962C8B-B14F-4D97-AF65-F5344CB8AC3E}">
        <p14:creationId xmlns:p14="http://schemas.microsoft.com/office/powerpoint/2010/main" val="174582766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clause</a:t>
            </a:r>
            <a:endParaRPr lang="en-US" dirty="0"/>
          </a:p>
        </p:txBody>
      </p:sp>
      <p:pic>
        <p:nvPicPr>
          <p:cNvPr id="4" name="Content Placeholder 3"/>
          <p:cNvPicPr>
            <a:picLocks noGrp="1" noChangeAspect="1"/>
          </p:cNvPicPr>
          <p:nvPr>
            <p:ph idx="1"/>
          </p:nvPr>
        </p:nvPicPr>
        <p:blipFill>
          <a:blip r:embed="rId2"/>
          <a:stretch>
            <a:fillRect/>
          </a:stretch>
        </p:blipFill>
        <p:spPr>
          <a:xfrm>
            <a:off x="964968" y="1631092"/>
            <a:ext cx="9512103" cy="1006239"/>
          </a:xfrm>
          <a:prstGeom prst="rect">
            <a:avLst/>
          </a:prstGeom>
        </p:spPr>
      </p:pic>
    </p:spTree>
    <p:extLst>
      <p:ext uri="{BB962C8B-B14F-4D97-AF65-F5344CB8AC3E}">
        <p14:creationId xmlns:p14="http://schemas.microsoft.com/office/powerpoint/2010/main" val="62284963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parameters (prepared statement)</a:t>
            </a:r>
            <a:endParaRPr lang="en-US" dirty="0"/>
          </a:p>
        </p:txBody>
      </p:sp>
      <p:pic>
        <p:nvPicPr>
          <p:cNvPr id="4" name="Content Placeholder 3"/>
          <p:cNvPicPr>
            <a:picLocks noGrp="1" noChangeAspect="1"/>
          </p:cNvPicPr>
          <p:nvPr>
            <p:ph idx="1"/>
          </p:nvPr>
        </p:nvPicPr>
        <p:blipFill>
          <a:blip r:embed="rId2"/>
          <a:stretch>
            <a:fillRect/>
          </a:stretch>
        </p:blipFill>
        <p:spPr>
          <a:xfrm>
            <a:off x="480330" y="1037968"/>
            <a:ext cx="10967261" cy="1692812"/>
          </a:xfrm>
          <a:prstGeom prst="rect">
            <a:avLst/>
          </a:prstGeom>
        </p:spPr>
      </p:pic>
    </p:spTree>
    <p:extLst>
      <p:ext uri="{BB962C8B-B14F-4D97-AF65-F5344CB8AC3E}">
        <p14:creationId xmlns:p14="http://schemas.microsoft.com/office/powerpoint/2010/main" val="286188977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clause</a:t>
            </a:r>
            <a:endParaRPr lang="en-US" dirty="0"/>
          </a:p>
        </p:txBody>
      </p:sp>
      <p:pic>
        <p:nvPicPr>
          <p:cNvPr id="4" name="Content Placeholder 3"/>
          <p:cNvPicPr>
            <a:picLocks noGrp="1" noChangeAspect="1"/>
          </p:cNvPicPr>
          <p:nvPr>
            <p:ph idx="1"/>
          </p:nvPr>
        </p:nvPicPr>
        <p:blipFill>
          <a:blip r:embed="rId2"/>
          <a:stretch>
            <a:fillRect/>
          </a:stretch>
        </p:blipFill>
        <p:spPr>
          <a:xfrm>
            <a:off x="939115" y="925404"/>
            <a:ext cx="9320042" cy="2541829"/>
          </a:xfrm>
          <a:prstGeom prst="rect">
            <a:avLst/>
          </a:prstGeom>
        </p:spPr>
      </p:pic>
    </p:spTree>
    <p:extLst>
      <p:ext uri="{BB962C8B-B14F-4D97-AF65-F5344CB8AC3E}">
        <p14:creationId xmlns:p14="http://schemas.microsoft.com/office/powerpoint/2010/main" val="165502665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clause</a:t>
            </a:r>
            <a:endParaRPr lang="en-US" dirty="0"/>
          </a:p>
        </p:txBody>
      </p:sp>
      <p:pic>
        <p:nvPicPr>
          <p:cNvPr id="4" name="Content Placeholder 3"/>
          <p:cNvPicPr>
            <a:picLocks noGrp="1" noChangeAspect="1"/>
          </p:cNvPicPr>
          <p:nvPr>
            <p:ph idx="1"/>
          </p:nvPr>
        </p:nvPicPr>
        <p:blipFill>
          <a:blip r:embed="rId2"/>
          <a:stretch>
            <a:fillRect/>
          </a:stretch>
        </p:blipFill>
        <p:spPr>
          <a:xfrm>
            <a:off x="1205468" y="1223319"/>
            <a:ext cx="9115857" cy="1917293"/>
          </a:xfrm>
          <a:prstGeom prst="rect">
            <a:avLst/>
          </a:prstGeom>
        </p:spPr>
      </p:pic>
    </p:spTree>
    <p:extLst>
      <p:ext uri="{BB962C8B-B14F-4D97-AF65-F5344CB8AC3E}">
        <p14:creationId xmlns:p14="http://schemas.microsoft.com/office/powerpoint/2010/main" val="354946300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clause</a:t>
            </a:r>
            <a:endParaRPr lang="en-US" dirty="0"/>
          </a:p>
        </p:txBody>
      </p:sp>
      <p:pic>
        <p:nvPicPr>
          <p:cNvPr id="4" name="Content Placeholder 3"/>
          <p:cNvPicPr>
            <a:picLocks noGrp="1" noChangeAspect="1"/>
          </p:cNvPicPr>
          <p:nvPr>
            <p:ph idx="1"/>
          </p:nvPr>
        </p:nvPicPr>
        <p:blipFill>
          <a:blip r:embed="rId2"/>
          <a:stretch>
            <a:fillRect/>
          </a:stretch>
        </p:blipFill>
        <p:spPr>
          <a:xfrm>
            <a:off x="684212" y="1069180"/>
            <a:ext cx="10810570" cy="1970581"/>
          </a:xfrm>
          <a:prstGeom prst="rect">
            <a:avLst/>
          </a:prstGeom>
        </p:spPr>
      </p:pic>
    </p:spTree>
    <p:extLst>
      <p:ext uri="{BB962C8B-B14F-4D97-AF65-F5344CB8AC3E}">
        <p14:creationId xmlns:p14="http://schemas.microsoft.com/office/powerpoint/2010/main" val="250243291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pic>
        <p:nvPicPr>
          <p:cNvPr id="4" name="Content Placeholder 3"/>
          <p:cNvPicPr>
            <a:picLocks noGrp="1" noChangeAspect="1"/>
          </p:cNvPicPr>
          <p:nvPr>
            <p:ph idx="1"/>
          </p:nvPr>
        </p:nvPicPr>
        <p:blipFill>
          <a:blip r:embed="rId2"/>
          <a:stretch>
            <a:fillRect/>
          </a:stretch>
        </p:blipFill>
        <p:spPr>
          <a:xfrm>
            <a:off x="1410368" y="1297460"/>
            <a:ext cx="9659827" cy="1580699"/>
          </a:xfrm>
          <a:prstGeom prst="rect">
            <a:avLst/>
          </a:prstGeom>
        </p:spPr>
      </p:pic>
    </p:spTree>
    <p:extLst>
      <p:ext uri="{BB962C8B-B14F-4D97-AF65-F5344CB8AC3E}">
        <p14:creationId xmlns:p14="http://schemas.microsoft.com/office/powerpoint/2010/main" val="13634011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2396695"/>
              </p:ext>
            </p:extLst>
          </p:nvPr>
        </p:nvGraphicFramePr>
        <p:xfrm>
          <a:off x="506627" y="432484"/>
          <a:ext cx="10873946" cy="4125415"/>
        </p:xfrm>
        <a:graphic>
          <a:graphicData uri="http://schemas.openxmlformats.org/drawingml/2006/table">
            <a:tbl>
              <a:tblPr/>
              <a:tblGrid>
                <a:gridCol w="882158"/>
                <a:gridCol w="9991788"/>
              </a:tblGrid>
              <a:tr h="573131">
                <a:tc>
                  <a:txBody>
                    <a:bodyPr/>
                    <a:lstStyle/>
                    <a:p>
                      <a:pPr algn="l" fontAlgn="t"/>
                      <a:r>
                        <a:rPr lang="en-US" sz="2000">
                          <a:solidFill>
                            <a:srgbClr val="FF0000"/>
                          </a:solidFill>
                          <a:effectLst/>
                        </a:rPr>
                        <a:t>S.N.</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solidFill>
                            <a:srgbClr val="FF0000"/>
                          </a:solidFill>
                          <a:effectLst/>
                        </a:rPr>
                        <a:t>Advantages</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3131">
                <a:tc>
                  <a:txBody>
                    <a:bodyPr/>
                    <a:lstStyle/>
                    <a:p>
                      <a:pPr fontAlgn="t"/>
                      <a:r>
                        <a:rPr lang="en-US" sz="2000">
                          <a:effectLst/>
                        </a:rPr>
                        <a:t>1</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Lets business code access objects rather than DB tables.</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7450">
                <a:tc>
                  <a:txBody>
                    <a:bodyPr/>
                    <a:lstStyle/>
                    <a:p>
                      <a:pPr fontAlgn="t"/>
                      <a:r>
                        <a:rPr lang="en-US" sz="2000">
                          <a:effectLst/>
                        </a:rPr>
                        <a:t>2</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Hides details of SQL queries from OO logic.</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7450">
                <a:tc>
                  <a:txBody>
                    <a:bodyPr/>
                    <a:lstStyle/>
                    <a:p>
                      <a:pPr fontAlgn="t"/>
                      <a:r>
                        <a:rPr lang="en-US" sz="2000">
                          <a:effectLst/>
                        </a:rPr>
                        <a:t>3</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Based on JDBC 'under the hood'</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131">
                <a:tc>
                  <a:txBody>
                    <a:bodyPr/>
                    <a:lstStyle/>
                    <a:p>
                      <a:pPr fontAlgn="t"/>
                      <a:r>
                        <a:rPr lang="en-US" sz="2000">
                          <a:effectLst/>
                        </a:rPr>
                        <a:t>4</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No need to deal with the database implementation.</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131">
                <a:tc>
                  <a:txBody>
                    <a:bodyPr/>
                    <a:lstStyle/>
                    <a:p>
                      <a:pPr fontAlgn="t"/>
                      <a:r>
                        <a:rPr lang="en-US" sz="2000">
                          <a:effectLst/>
                        </a:rPr>
                        <a:t>5</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Entities based on business concepts rather than database structure.</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131">
                <a:tc>
                  <a:txBody>
                    <a:bodyPr/>
                    <a:lstStyle/>
                    <a:p>
                      <a:pPr fontAlgn="t"/>
                      <a:r>
                        <a:rPr lang="en-US" sz="2000">
                          <a:effectLst/>
                        </a:rPr>
                        <a:t>6</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Transaction management and automatic key generation.</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7450">
                <a:tc>
                  <a:txBody>
                    <a:bodyPr/>
                    <a:lstStyle/>
                    <a:p>
                      <a:pPr fontAlgn="t"/>
                      <a:r>
                        <a:rPr lang="en-US" sz="2000">
                          <a:effectLst/>
                        </a:rPr>
                        <a:t>7</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Fast development of application.</a:t>
                      </a:r>
                    </a:p>
                  </a:txBody>
                  <a:tcPr marL="57560" marR="57560" marT="57560" marB="575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74720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19818"/>
            <a:ext cx="8534400" cy="1507067"/>
          </a:xfrm>
        </p:spPr>
        <p:txBody>
          <a:bodyPr/>
          <a:lstStyle/>
          <a:p>
            <a:r>
              <a:rPr lang="en-US" dirty="0" smtClean="0"/>
              <a:t>Project structure</a:t>
            </a:r>
            <a:endParaRPr lang="en-US" dirty="0"/>
          </a:p>
        </p:txBody>
      </p:sp>
      <p:pic>
        <p:nvPicPr>
          <p:cNvPr id="4" name="Content Placeholder 3"/>
          <p:cNvPicPr>
            <a:picLocks noGrp="1" noChangeAspect="1"/>
          </p:cNvPicPr>
          <p:nvPr>
            <p:ph idx="1"/>
          </p:nvPr>
        </p:nvPicPr>
        <p:blipFill>
          <a:blip r:embed="rId2"/>
          <a:stretch>
            <a:fillRect/>
          </a:stretch>
        </p:blipFill>
        <p:spPr>
          <a:xfrm>
            <a:off x="6396183" y="123317"/>
            <a:ext cx="5467735" cy="6303568"/>
          </a:xfrm>
          <a:prstGeom prst="rect">
            <a:avLst/>
          </a:prstGeom>
        </p:spPr>
      </p:pic>
    </p:spTree>
    <p:extLst>
      <p:ext uri="{BB962C8B-B14F-4D97-AF65-F5344CB8AC3E}">
        <p14:creationId xmlns:p14="http://schemas.microsoft.com/office/powerpoint/2010/main" val="19656994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class</a:t>
            </a:r>
            <a:endParaRPr lang="en-US" dirty="0"/>
          </a:p>
        </p:txBody>
      </p:sp>
      <p:pic>
        <p:nvPicPr>
          <p:cNvPr id="4" name="Content Placeholder 3"/>
          <p:cNvPicPr>
            <a:picLocks noGrp="1" noChangeAspect="1"/>
          </p:cNvPicPr>
          <p:nvPr>
            <p:ph idx="1"/>
          </p:nvPr>
        </p:nvPicPr>
        <p:blipFill>
          <a:blip r:embed="rId2"/>
          <a:stretch>
            <a:fillRect/>
          </a:stretch>
        </p:blipFill>
        <p:spPr>
          <a:xfrm>
            <a:off x="2089794" y="1043181"/>
            <a:ext cx="6016680" cy="2466139"/>
          </a:xfrm>
          <a:prstGeom prst="rect">
            <a:avLst/>
          </a:prstGeom>
        </p:spPr>
      </p:pic>
    </p:spTree>
    <p:extLst>
      <p:ext uri="{BB962C8B-B14F-4D97-AF65-F5344CB8AC3E}">
        <p14:creationId xmlns:p14="http://schemas.microsoft.com/office/powerpoint/2010/main" val="64414253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manager class</a:t>
            </a:r>
            <a:endParaRPr lang="en-US" dirty="0"/>
          </a:p>
        </p:txBody>
      </p:sp>
      <p:pic>
        <p:nvPicPr>
          <p:cNvPr id="4" name="Content Placeholder 3"/>
          <p:cNvPicPr>
            <a:picLocks noGrp="1" noChangeAspect="1"/>
          </p:cNvPicPr>
          <p:nvPr>
            <p:ph idx="1"/>
          </p:nvPr>
        </p:nvPicPr>
        <p:blipFill>
          <a:blip r:embed="rId2"/>
          <a:stretch>
            <a:fillRect/>
          </a:stretch>
        </p:blipFill>
        <p:spPr>
          <a:xfrm>
            <a:off x="989088" y="827903"/>
            <a:ext cx="8538315" cy="2640420"/>
          </a:xfrm>
          <a:prstGeom prst="rect">
            <a:avLst/>
          </a:prstGeom>
        </p:spPr>
      </p:pic>
    </p:spTree>
    <p:extLst>
      <p:ext uri="{BB962C8B-B14F-4D97-AF65-F5344CB8AC3E}">
        <p14:creationId xmlns:p14="http://schemas.microsoft.com/office/powerpoint/2010/main" val="71579819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employee method</a:t>
            </a:r>
            <a:endParaRPr lang="en-US" dirty="0"/>
          </a:p>
        </p:txBody>
      </p:sp>
      <p:pic>
        <p:nvPicPr>
          <p:cNvPr id="4" name="Content Placeholder 3"/>
          <p:cNvPicPr>
            <a:picLocks noGrp="1" noChangeAspect="1"/>
          </p:cNvPicPr>
          <p:nvPr>
            <p:ph idx="1"/>
          </p:nvPr>
        </p:nvPicPr>
        <p:blipFill>
          <a:blip r:embed="rId2"/>
          <a:stretch>
            <a:fillRect/>
          </a:stretch>
        </p:blipFill>
        <p:spPr>
          <a:xfrm>
            <a:off x="1234861" y="313875"/>
            <a:ext cx="7834998" cy="4275113"/>
          </a:xfrm>
          <a:prstGeom prst="rect">
            <a:avLst/>
          </a:prstGeom>
        </p:spPr>
      </p:pic>
    </p:spTree>
    <p:extLst>
      <p:ext uri="{BB962C8B-B14F-4D97-AF65-F5344CB8AC3E}">
        <p14:creationId xmlns:p14="http://schemas.microsoft.com/office/powerpoint/2010/main" val="792980883"/>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listEmployees</a:t>
            </a:r>
            <a:r>
              <a:rPr lang="en-US" dirty="0" smtClean="0"/>
              <a:t> method</a:t>
            </a:r>
            <a:endParaRPr lang="en-US" dirty="0"/>
          </a:p>
        </p:txBody>
      </p:sp>
      <p:pic>
        <p:nvPicPr>
          <p:cNvPr id="4" name="Content Placeholder 3"/>
          <p:cNvPicPr>
            <a:picLocks noGrp="1" noChangeAspect="1"/>
          </p:cNvPicPr>
          <p:nvPr>
            <p:ph idx="1"/>
          </p:nvPr>
        </p:nvPicPr>
        <p:blipFill>
          <a:blip r:embed="rId2"/>
          <a:stretch>
            <a:fillRect/>
          </a:stretch>
        </p:blipFill>
        <p:spPr>
          <a:xfrm>
            <a:off x="1844867" y="389594"/>
            <a:ext cx="6213089" cy="4097738"/>
          </a:xfrm>
          <a:prstGeom prst="rect">
            <a:avLst/>
          </a:prstGeom>
        </p:spPr>
      </p:pic>
    </p:spTree>
    <p:extLst>
      <p:ext uri="{BB962C8B-B14F-4D97-AF65-F5344CB8AC3E}">
        <p14:creationId xmlns:p14="http://schemas.microsoft.com/office/powerpoint/2010/main" val="410855221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Updateemployee</a:t>
            </a:r>
            <a:r>
              <a:rPr lang="en-US" dirty="0" smtClean="0"/>
              <a:t> method</a:t>
            </a:r>
            <a:endParaRPr lang="en-US" dirty="0"/>
          </a:p>
        </p:txBody>
      </p:sp>
      <p:pic>
        <p:nvPicPr>
          <p:cNvPr id="4" name="Content Placeholder 3"/>
          <p:cNvPicPr>
            <a:picLocks noGrp="1" noChangeAspect="1"/>
          </p:cNvPicPr>
          <p:nvPr>
            <p:ph idx="1"/>
          </p:nvPr>
        </p:nvPicPr>
        <p:blipFill>
          <a:blip r:embed="rId2"/>
          <a:stretch>
            <a:fillRect/>
          </a:stretch>
        </p:blipFill>
        <p:spPr>
          <a:xfrm>
            <a:off x="1516512" y="508166"/>
            <a:ext cx="6869799" cy="3734772"/>
          </a:xfrm>
          <a:prstGeom prst="rect">
            <a:avLst/>
          </a:prstGeom>
        </p:spPr>
      </p:pic>
    </p:spTree>
    <p:extLst>
      <p:ext uri="{BB962C8B-B14F-4D97-AF65-F5344CB8AC3E}">
        <p14:creationId xmlns:p14="http://schemas.microsoft.com/office/powerpoint/2010/main" val="180785388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Deleteemployee</a:t>
            </a:r>
            <a:r>
              <a:rPr lang="en-US" dirty="0" smtClean="0"/>
              <a:t> method</a:t>
            </a:r>
            <a:endParaRPr lang="en-US" dirty="0"/>
          </a:p>
        </p:txBody>
      </p:sp>
      <p:pic>
        <p:nvPicPr>
          <p:cNvPr id="4" name="Content Placeholder 3"/>
          <p:cNvPicPr>
            <a:picLocks noGrp="1" noChangeAspect="1"/>
          </p:cNvPicPr>
          <p:nvPr>
            <p:ph idx="1"/>
          </p:nvPr>
        </p:nvPicPr>
        <p:blipFill>
          <a:blip r:embed="rId2"/>
          <a:stretch>
            <a:fillRect/>
          </a:stretch>
        </p:blipFill>
        <p:spPr>
          <a:xfrm>
            <a:off x="1582094" y="516343"/>
            <a:ext cx="7636518" cy="3970989"/>
          </a:xfrm>
          <a:prstGeom prst="rect">
            <a:avLst/>
          </a:prstGeom>
        </p:spPr>
      </p:pic>
    </p:spTree>
    <p:extLst>
      <p:ext uri="{BB962C8B-B14F-4D97-AF65-F5344CB8AC3E}">
        <p14:creationId xmlns:p14="http://schemas.microsoft.com/office/powerpoint/2010/main" val="201112581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class</a:t>
            </a:r>
            <a:endParaRPr lang="en-US" dirty="0"/>
          </a:p>
        </p:txBody>
      </p:sp>
      <p:pic>
        <p:nvPicPr>
          <p:cNvPr id="4" name="Content Placeholder 3"/>
          <p:cNvPicPr>
            <a:picLocks noGrp="1" noChangeAspect="1"/>
          </p:cNvPicPr>
          <p:nvPr>
            <p:ph idx="1"/>
          </p:nvPr>
        </p:nvPicPr>
        <p:blipFill>
          <a:blip r:embed="rId2"/>
          <a:stretch>
            <a:fillRect/>
          </a:stretch>
        </p:blipFill>
        <p:spPr>
          <a:xfrm>
            <a:off x="1944473" y="583586"/>
            <a:ext cx="6754684" cy="3180527"/>
          </a:xfrm>
          <a:prstGeom prst="rect">
            <a:avLst/>
          </a:prstGeom>
        </p:spPr>
      </p:pic>
    </p:spTree>
    <p:extLst>
      <p:ext uri="{BB962C8B-B14F-4D97-AF65-F5344CB8AC3E}">
        <p14:creationId xmlns:p14="http://schemas.microsoft.com/office/powerpoint/2010/main" val="29755021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Employee.hmb.xml file</a:t>
            </a:r>
            <a:endParaRPr lang="en-US" dirty="0"/>
          </a:p>
        </p:txBody>
      </p:sp>
      <p:pic>
        <p:nvPicPr>
          <p:cNvPr id="4" name="Content Placeholder 3"/>
          <p:cNvPicPr>
            <a:picLocks noGrp="1" noChangeAspect="1"/>
          </p:cNvPicPr>
          <p:nvPr>
            <p:ph idx="1"/>
          </p:nvPr>
        </p:nvPicPr>
        <p:blipFill>
          <a:blip r:embed="rId2"/>
          <a:stretch>
            <a:fillRect/>
          </a:stretch>
        </p:blipFill>
        <p:spPr>
          <a:xfrm>
            <a:off x="1558409" y="532298"/>
            <a:ext cx="6786005" cy="3955034"/>
          </a:xfrm>
          <a:prstGeom prst="rect">
            <a:avLst/>
          </a:prstGeom>
        </p:spPr>
      </p:pic>
    </p:spTree>
    <p:extLst>
      <p:ext uri="{BB962C8B-B14F-4D97-AF65-F5344CB8AC3E}">
        <p14:creationId xmlns:p14="http://schemas.microsoft.com/office/powerpoint/2010/main" val="174301132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Hibernate.cfg.xml file</a:t>
            </a:r>
            <a:endParaRPr lang="en-US" dirty="0"/>
          </a:p>
        </p:txBody>
      </p:sp>
      <p:pic>
        <p:nvPicPr>
          <p:cNvPr id="4" name="Content Placeholder 3"/>
          <p:cNvPicPr>
            <a:picLocks noGrp="1" noChangeAspect="1"/>
          </p:cNvPicPr>
          <p:nvPr>
            <p:ph idx="1"/>
          </p:nvPr>
        </p:nvPicPr>
        <p:blipFill>
          <a:blip r:embed="rId2"/>
          <a:stretch>
            <a:fillRect/>
          </a:stretch>
        </p:blipFill>
        <p:spPr>
          <a:xfrm>
            <a:off x="6425761" y="507999"/>
            <a:ext cx="5585701" cy="5486400"/>
          </a:xfrm>
          <a:prstGeom prst="rect">
            <a:avLst/>
          </a:prstGeom>
        </p:spPr>
      </p:pic>
    </p:spTree>
    <p:extLst>
      <p:ext uri="{BB962C8B-B14F-4D97-AF65-F5344CB8AC3E}">
        <p14:creationId xmlns:p14="http://schemas.microsoft.com/office/powerpoint/2010/main" val="33963181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Furthermore</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8962830"/>
              </p:ext>
            </p:extLst>
          </p:nvPr>
        </p:nvGraphicFramePr>
        <p:xfrm>
          <a:off x="296562" y="345988"/>
          <a:ext cx="10614454" cy="3985513"/>
        </p:xfrm>
        <a:graphic>
          <a:graphicData uri="http://schemas.openxmlformats.org/drawingml/2006/table">
            <a:tbl>
              <a:tblPr/>
              <a:tblGrid>
                <a:gridCol w="861106"/>
                <a:gridCol w="9753348"/>
              </a:tblGrid>
              <a:tr h="677459">
                <a:tc>
                  <a:txBody>
                    <a:bodyPr/>
                    <a:lstStyle/>
                    <a:p>
                      <a:pPr algn="l" fontAlgn="t"/>
                      <a:r>
                        <a:rPr lang="en-US" sz="2000" dirty="0">
                          <a:solidFill>
                            <a:srgbClr val="FF0000"/>
                          </a:solidFill>
                          <a:effectLst/>
                        </a:rPr>
                        <a:t>S.N.</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solidFill>
                            <a:srgbClr val="FF0000"/>
                          </a:solidFill>
                          <a:effectLst/>
                        </a:rPr>
                        <a:t>Solutions</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77459">
                <a:tc>
                  <a:txBody>
                    <a:bodyPr/>
                    <a:lstStyle/>
                    <a:p>
                      <a:pPr fontAlgn="t"/>
                      <a:r>
                        <a:rPr lang="en-US" sz="2000">
                          <a:effectLst/>
                        </a:rPr>
                        <a:t>1</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An API to perform basic CRUD operations on objects of persistent classes.</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7459">
                <a:tc>
                  <a:txBody>
                    <a:bodyPr/>
                    <a:lstStyle/>
                    <a:p>
                      <a:pPr fontAlgn="t"/>
                      <a:r>
                        <a:rPr lang="en-US" sz="2000">
                          <a:effectLst/>
                        </a:rPr>
                        <a:t>2</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A language or API to specify queries that refer to classes and properties of classes.</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7459">
                <a:tc>
                  <a:txBody>
                    <a:bodyPr/>
                    <a:lstStyle/>
                    <a:p>
                      <a:pPr fontAlgn="t"/>
                      <a:r>
                        <a:rPr lang="en-US" sz="2000">
                          <a:effectLst/>
                        </a:rPr>
                        <a:t>3</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 configurable facility for specifying mapping metadata.</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07644">
                <a:tc>
                  <a:txBody>
                    <a:bodyPr/>
                    <a:lstStyle/>
                    <a:p>
                      <a:pPr fontAlgn="t"/>
                      <a:r>
                        <a:rPr lang="en-US" sz="2000">
                          <a:effectLst/>
                        </a:rPr>
                        <a:t>4</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 technique to interact with transactional objects to perform </a:t>
                      </a:r>
                      <a:r>
                        <a:rPr lang="en-US" sz="2000" b="1" dirty="0">
                          <a:effectLst/>
                        </a:rPr>
                        <a:t>dirty</a:t>
                      </a:r>
                      <a:r>
                        <a:rPr lang="en-US" sz="2000" dirty="0">
                          <a:effectLst/>
                        </a:rPr>
                        <a:t> checking, </a:t>
                      </a:r>
                      <a:r>
                        <a:rPr lang="en-US" sz="2000" b="1" dirty="0">
                          <a:effectLst/>
                        </a:rPr>
                        <a:t>lazy</a:t>
                      </a:r>
                      <a:r>
                        <a:rPr lang="en-US" sz="2000" dirty="0">
                          <a:effectLst/>
                        </a:rPr>
                        <a:t> association fetching, and other optimization functions.</a:t>
                      </a:r>
                    </a:p>
                  </a:txBody>
                  <a:tcPr marL="67946" marR="67946" marT="67946" marB="679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44534228"/>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Quizz</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rPr>
              <a:t>What is a </a:t>
            </a:r>
            <a:r>
              <a:rPr lang="en-US" dirty="0" err="1" smtClean="0">
                <a:solidFill>
                  <a:schemeClr val="tx1"/>
                </a:solidFill>
              </a:rPr>
              <a:t>SessionFactory</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1311708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Quizz</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rPr>
              <a:t>What is a Session?</a:t>
            </a:r>
            <a:endParaRPr lang="en-US" dirty="0">
              <a:solidFill>
                <a:schemeClr val="tx1"/>
              </a:solidFill>
            </a:endParaRPr>
          </a:p>
        </p:txBody>
      </p:sp>
    </p:spTree>
    <p:extLst>
      <p:ext uri="{BB962C8B-B14F-4D97-AF65-F5344CB8AC3E}">
        <p14:creationId xmlns:p14="http://schemas.microsoft.com/office/powerpoint/2010/main" val="232011954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Quizz</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solidFill>
              </a:rPr>
              <a:t>What is a Transaction?</a:t>
            </a:r>
            <a:endParaRPr lang="en-US" dirty="0">
              <a:solidFill>
                <a:schemeClr val="tx1"/>
              </a:solidFill>
            </a:endParaRPr>
          </a:p>
        </p:txBody>
      </p:sp>
    </p:spTree>
    <p:extLst>
      <p:ext uri="{BB962C8B-B14F-4D97-AF65-F5344CB8AC3E}">
        <p14:creationId xmlns:p14="http://schemas.microsoft.com/office/powerpoint/2010/main" val="15576942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dirty bastard!</a:t>
            </a:r>
            <a:endParaRPr lang="en-US" dirty="0"/>
          </a:p>
        </p:txBody>
      </p:sp>
      <p:sp>
        <p:nvSpPr>
          <p:cNvPr id="3" name="Content Placeholder 2"/>
          <p:cNvSpPr>
            <a:spLocks noGrp="1"/>
          </p:cNvSpPr>
          <p:nvPr>
            <p:ph idx="1"/>
          </p:nvPr>
        </p:nvSpPr>
        <p:spPr/>
        <p:txBody>
          <a:bodyPr/>
          <a:lstStyle/>
          <a:p>
            <a:r>
              <a:rPr lang="en-US" dirty="0" smtClean="0">
                <a:solidFill>
                  <a:schemeClr val="tx1"/>
                </a:solidFill>
              </a:rPr>
              <a:t>Dirty, in persistence context, means that the database state has been changed since the last update, so the data is not consistent between Java application and DB Engine.</a:t>
            </a:r>
            <a:endParaRPr lang="en-US" dirty="0">
              <a:solidFill>
                <a:schemeClr val="tx1"/>
              </a:solidFill>
            </a:endParaRPr>
          </a:p>
        </p:txBody>
      </p:sp>
    </p:spTree>
    <p:extLst>
      <p:ext uri="{BB962C8B-B14F-4D97-AF65-F5344CB8AC3E}">
        <p14:creationId xmlns:p14="http://schemas.microsoft.com/office/powerpoint/2010/main" val="134253719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 ? *YAWNS*</a:t>
            </a:r>
            <a:endParaRPr lang="en-US" dirty="0"/>
          </a:p>
        </p:txBody>
      </p:sp>
      <p:sp>
        <p:nvSpPr>
          <p:cNvPr id="3" name="Content Placeholder 2"/>
          <p:cNvSpPr>
            <a:spLocks noGrp="1"/>
          </p:cNvSpPr>
          <p:nvPr>
            <p:ph idx="1"/>
          </p:nvPr>
        </p:nvSpPr>
        <p:spPr/>
        <p:txBody>
          <a:bodyPr/>
          <a:lstStyle/>
          <a:p>
            <a:r>
              <a:rPr lang="en-US" dirty="0" smtClean="0">
                <a:solidFill>
                  <a:schemeClr val="tx1"/>
                </a:solidFill>
              </a:rPr>
              <a:t>Lazy, in persistence context, means that all associations are fetched on the first query, regardless of their usefulness in the context.</a:t>
            </a:r>
            <a:endParaRPr lang="en-US" dirty="0">
              <a:solidFill>
                <a:schemeClr val="tx1"/>
              </a:solidFill>
            </a:endParaRPr>
          </a:p>
        </p:txBody>
      </p:sp>
    </p:spTree>
    <p:extLst>
      <p:ext uri="{BB962C8B-B14F-4D97-AF65-F5344CB8AC3E}">
        <p14:creationId xmlns:p14="http://schemas.microsoft.com/office/powerpoint/2010/main" val="30801857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098" name="Picture 2" descr="Hibernate Pos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132" y="1309817"/>
            <a:ext cx="7190389" cy="212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572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bernate High Level Vi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8806" y="618176"/>
            <a:ext cx="5955914" cy="4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16156"/>
      </p:ext>
    </p:extLst>
  </p:cSld>
  <p:clrMapOvr>
    <a:masterClrMapping/>
  </p:clrMapOvr>
  <p:transition spd="slow">
    <p:push dir="u"/>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79</TotalTime>
  <Words>939</Words>
  <Application>Microsoft Office PowerPoint</Application>
  <PresentationFormat>Widescreen</PresentationFormat>
  <Paragraphs>133</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Century Gothic</vt:lpstr>
      <vt:lpstr>Wingdings 3</vt:lpstr>
      <vt:lpstr>Slice</vt:lpstr>
      <vt:lpstr>Hibernate ORM</vt:lpstr>
      <vt:lpstr>Overview</vt:lpstr>
      <vt:lpstr>Why Object Relational Mapping (ORM)?</vt:lpstr>
      <vt:lpstr>What is an ORM?</vt:lpstr>
      <vt:lpstr>Furthermore</vt:lpstr>
      <vt:lpstr>You dirty bastard!</vt:lpstr>
      <vt:lpstr>Lazy … ? *YAWNS*</vt:lpstr>
      <vt:lpstr>Schematic</vt:lpstr>
      <vt:lpstr>PowerPoint Presentation</vt:lpstr>
      <vt:lpstr>PowerPoint Presentation</vt:lpstr>
      <vt:lpstr>Configuration object</vt:lpstr>
      <vt:lpstr>SessionFactory Object </vt:lpstr>
      <vt:lpstr>Session Object </vt:lpstr>
      <vt:lpstr>Transaction Object </vt:lpstr>
      <vt:lpstr>Query Object </vt:lpstr>
      <vt:lpstr>Criteria Object </vt:lpstr>
      <vt:lpstr>Hibernate properties</vt:lpstr>
      <vt:lpstr>PowerPoint Presentation</vt:lpstr>
      <vt:lpstr>Object states</vt:lpstr>
      <vt:lpstr>Typical Transaction</vt:lpstr>
      <vt:lpstr>PowerPoint Presentation</vt:lpstr>
      <vt:lpstr>PowerPoint Presentation</vt:lpstr>
      <vt:lpstr>PowerPoint Presentation</vt:lpstr>
      <vt:lpstr>PowerPoint Presentation</vt:lpstr>
      <vt:lpstr>Association Mappings </vt:lpstr>
      <vt:lpstr>PowerPoint Presentation</vt:lpstr>
      <vt:lpstr>Component Mappings </vt:lpstr>
      <vt:lpstr>PowerPoint Presentation</vt:lpstr>
      <vt:lpstr>PowerPoint Presentation</vt:lpstr>
      <vt:lpstr>FROM Clause</vt:lpstr>
      <vt:lpstr>AS clause</vt:lpstr>
      <vt:lpstr>SELECT clause</vt:lpstr>
      <vt:lpstr>WHERE clause</vt:lpstr>
      <vt:lpstr>Order by clause</vt:lpstr>
      <vt:lpstr>Named parameters (prepared statement)</vt:lpstr>
      <vt:lpstr>Update clause</vt:lpstr>
      <vt:lpstr>Delete clause</vt:lpstr>
      <vt:lpstr>Insert clause</vt:lpstr>
      <vt:lpstr>pagination</vt:lpstr>
      <vt:lpstr>Project structure</vt:lpstr>
      <vt:lpstr>Employee class</vt:lpstr>
      <vt:lpstr>Bean manager class</vt:lpstr>
      <vt:lpstr>Add employee method</vt:lpstr>
      <vt:lpstr>listEmployees method</vt:lpstr>
      <vt:lpstr>Updateemployee method</vt:lpstr>
      <vt:lpstr>Deleteemployee method</vt:lpstr>
      <vt:lpstr>App class</vt:lpstr>
      <vt:lpstr>Employee.hmb.xml file</vt:lpstr>
      <vt:lpstr>Hibernate.cfg.xml file</vt:lpstr>
      <vt:lpstr>Quizz </vt:lpstr>
      <vt:lpstr>Quizz </vt:lpstr>
      <vt:lpstr>Quizz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ORM</dc:title>
  <dc:creator>Vlad Butnaru</dc:creator>
  <cp:lastModifiedBy>Vlad Butnaru</cp:lastModifiedBy>
  <cp:revision>5</cp:revision>
  <dcterms:created xsi:type="dcterms:W3CDTF">2016-10-12T11:03:25Z</dcterms:created>
  <dcterms:modified xsi:type="dcterms:W3CDTF">2016-10-12T12:22:53Z</dcterms:modified>
</cp:coreProperties>
</file>