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22"/>
  </p:notesMasterIdLst>
  <p:sldIdLst>
    <p:sldId id="256" r:id="rId2"/>
    <p:sldId id="284" r:id="rId3"/>
    <p:sldId id="343" r:id="rId4"/>
    <p:sldId id="344" r:id="rId5"/>
    <p:sldId id="321" r:id="rId6"/>
    <p:sldId id="323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42" r:id="rId16"/>
    <p:sldId id="341" r:id="rId17"/>
    <p:sldId id="345" r:id="rId18"/>
    <p:sldId id="346" r:id="rId19"/>
    <p:sldId id="279" r:id="rId20"/>
    <p:sldId id="320" r:id="rId21"/>
  </p:sldIdLst>
  <p:sldSz cx="9144000" cy="5143500" type="screen16x9"/>
  <p:notesSz cx="6858000" cy="9144000"/>
  <p:embeddedFontLst>
    <p:embeddedFont>
      <p:font typeface="Hind" panose="020B0604020202020204" charset="0"/>
      <p:regular r:id="rId23"/>
      <p:bold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535AAA-8F38-4BF4-82AC-7E0B9626EAA3}">
  <a:tblStyle styleId="{2A535AAA-8F38-4BF4-82AC-7E0B9626EAA3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62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BD5735-BA7E-4739-BD9C-06884E5B6F3A}" type="doc">
      <dgm:prSet loTypeId="urn:microsoft.com/office/officeart/2009/3/layout/StepUpProcess" loCatId="process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0981F5-DE64-43EA-8E12-E21555E6D2C6}">
      <dgm:prSet phldrT="[Text]" custT="1"/>
      <dgm:spPr/>
      <dgm:t>
        <a:bodyPr/>
        <a:lstStyle/>
        <a:p>
          <a:r>
            <a:rPr lang="en-US" sz="2800" dirty="0" smtClean="0">
              <a:solidFill>
                <a:schemeClr val="bg1"/>
              </a:solidFill>
            </a:rPr>
            <a:t>Primitive </a:t>
          </a:r>
          <a:r>
            <a:rPr lang="en-US" sz="2800" dirty="0" err="1" smtClean="0">
              <a:solidFill>
                <a:schemeClr val="bg1"/>
              </a:solidFill>
            </a:rPr>
            <a:t>si</a:t>
          </a:r>
          <a:r>
            <a:rPr lang="en-US" sz="2800" dirty="0" smtClean="0">
              <a:solidFill>
                <a:schemeClr val="bg1"/>
              </a:solidFill>
            </a:rPr>
            <a:t> </a:t>
          </a:r>
          <a:r>
            <a:rPr lang="en-US" sz="2800" dirty="0" err="1" smtClean="0">
              <a:solidFill>
                <a:schemeClr val="bg1"/>
              </a:solidFill>
            </a:rPr>
            <a:t>structuri</a:t>
          </a:r>
          <a:r>
            <a:rPr lang="en-US" sz="2800" dirty="0" smtClean="0">
              <a:solidFill>
                <a:schemeClr val="bg1"/>
              </a:solidFill>
            </a:rPr>
            <a:t> repetitive + </a:t>
          </a:r>
          <a:r>
            <a:rPr lang="en-US" sz="2800" dirty="0" err="1" smtClean="0">
              <a:solidFill>
                <a:schemeClr val="bg1"/>
              </a:solidFill>
            </a:rPr>
            <a:t>conditionale</a:t>
          </a:r>
          <a:endParaRPr lang="en-US" sz="2800" dirty="0">
            <a:solidFill>
              <a:schemeClr val="bg1"/>
            </a:solidFill>
          </a:endParaRPr>
        </a:p>
      </dgm:t>
    </dgm:pt>
    <dgm:pt modelId="{58E3C20B-6B8F-40FB-A30E-BFB55170009D}" type="parTrans" cxnId="{8430A8D9-F7EA-49C7-BA38-AFE318298D19}">
      <dgm:prSet/>
      <dgm:spPr/>
      <dgm:t>
        <a:bodyPr/>
        <a:lstStyle/>
        <a:p>
          <a:endParaRPr lang="en-US"/>
        </a:p>
      </dgm:t>
    </dgm:pt>
    <dgm:pt modelId="{8DE24ABF-B5DC-45A2-BC13-9148A2E7627D}" type="sibTrans" cxnId="{8430A8D9-F7EA-49C7-BA38-AFE318298D19}">
      <dgm:prSet/>
      <dgm:spPr/>
      <dgm:t>
        <a:bodyPr/>
        <a:lstStyle/>
        <a:p>
          <a:endParaRPr lang="en-US"/>
        </a:p>
      </dgm:t>
    </dgm:pt>
    <dgm:pt modelId="{A3A4C5A6-F0AB-4B06-BC29-8AD3C8A581CE}">
      <dgm:prSet phldrT="[Text]" custT="1"/>
      <dgm:spPr/>
      <dgm:t>
        <a:bodyPr/>
        <a:lstStyle/>
        <a:p>
          <a:r>
            <a:rPr lang="en-US" sz="2800" dirty="0" smtClean="0">
              <a:solidFill>
                <a:schemeClr val="bg1"/>
              </a:solidFill>
            </a:rPr>
            <a:t>OOP – </a:t>
          </a:r>
          <a:r>
            <a:rPr lang="en-US" sz="2800" dirty="0" err="1" smtClean="0">
              <a:solidFill>
                <a:schemeClr val="bg1"/>
              </a:solidFill>
            </a:rPr>
            <a:t>Clase</a:t>
          </a:r>
          <a:r>
            <a:rPr lang="en-US" sz="2800" dirty="0" smtClean="0">
              <a:solidFill>
                <a:schemeClr val="bg1"/>
              </a:solidFill>
            </a:rPr>
            <a:t>, </a:t>
          </a:r>
          <a:r>
            <a:rPr lang="en-US" sz="2800" dirty="0" err="1" smtClean="0">
              <a:solidFill>
                <a:schemeClr val="bg1"/>
              </a:solidFill>
            </a:rPr>
            <a:t>obiecte</a:t>
          </a:r>
          <a:r>
            <a:rPr lang="en-US" sz="2800" dirty="0" smtClean="0">
              <a:solidFill>
                <a:schemeClr val="bg1"/>
              </a:solidFill>
            </a:rPr>
            <a:t>, </a:t>
          </a:r>
          <a:r>
            <a:rPr lang="en-US" sz="2800" dirty="0" err="1" smtClean="0">
              <a:solidFill>
                <a:schemeClr val="bg1"/>
              </a:solidFill>
            </a:rPr>
            <a:t>metode</a:t>
          </a:r>
          <a:r>
            <a:rPr lang="en-US" sz="2800" dirty="0" smtClean="0">
              <a:solidFill>
                <a:schemeClr val="bg1"/>
              </a:solidFill>
            </a:rPr>
            <a:t>, </a:t>
          </a:r>
          <a:r>
            <a:rPr lang="en-US" sz="2800" dirty="0" err="1" smtClean="0">
              <a:solidFill>
                <a:schemeClr val="bg1"/>
              </a:solidFill>
            </a:rPr>
            <a:t>constructori</a:t>
          </a:r>
          <a:endParaRPr lang="en-US" sz="2800" dirty="0">
            <a:solidFill>
              <a:schemeClr val="bg1"/>
            </a:solidFill>
          </a:endParaRPr>
        </a:p>
      </dgm:t>
    </dgm:pt>
    <dgm:pt modelId="{7A60E7CD-CD87-4BAA-83C4-5C1D640B876B}" type="parTrans" cxnId="{5D35CD66-F688-42F7-92CA-A41F0B8716C3}">
      <dgm:prSet/>
      <dgm:spPr/>
      <dgm:t>
        <a:bodyPr/>
        <a:lstStyle/>
        <a:p>
          <a:endParaRPr lang="en-US"/>
        </a:p>
      </dgm:t>
    </dgm:pt>
    <dgm:pt modelId="{0DBA3B75-9BC2-46A6-AC8B-FDBABC30A142}" type="sibTrans" cxnId="{5D35CD66-F688-42F7-92CA-A41F0B8716C3}">
      <dgm:prSet/>
      <dgm:spPr/>
      <dgm:t>
        <a:bodyPr/>
        <a:lstStyle/>
        <a:p>
          <a:endParaRPr lang="en-US"/>
        </a:p>
      </dgm:t>
    </dgm:pt>
    <dgm:pt modelId="{582C8A49-F718-4071-89F4-3988E1B25468}">
      <dgm:prSet phldrT="[Text]" custT="1"/>
      <dgm:spPr/>
      <dgm:t>
        <a:bodyPr/>
        <a:lstStyle/>
        <a:p>
          <a:r>
            <a:rPr lang="en-US" sz="2800" dirty="0" smtClean="0">
              <a:solidFill>
                <a:schemeClr val="bg1"/>
              </a:solidFill>
            </a:rPr>
            <a:t>UI - SWING</a:t>
          </a:r>
          <a:endParaRPr lang="en-US" sz="2800" dirty="0">
            <a:solidFill>
              <a:schemeClr val="bg1"/>
            </a:solidFill>
          </a:endParaRPr>
        </a:p>
      </dgm:t>
    </dgm:pt>
    <dgm:pt modelId="{99EC4859-8490-4565-81E3-8CFB537897B2}" type="parTrans" cxnId="{C3C71DBA-7D2C-4E47-8495-47A48CD65E93}">
      <dgm:prSet/>
      <dgm:spPr/>
      <dgm:t>
        <a:bodyPr/>
        <a:lstStyle/>
        <a:p>
          <a:endParaRPr lang="en-US"/>
        </a:p>
      </dgm:t>
    </dgm:pt>
    <dgm:pt modelId="{A9297AD1-081E-46D2-AB84-667F363467BB}" type="sibTrans" cxnId="{C3C71DBA-7D2C-4E47-8495-47A48CD65E93}">
      <dgm:prSet/>
      <dgm:spPr/>
      <dgm:t>
        <a:bodyPr/>
        <a:lstStyle/>
        <a:p>
          <a:endParaRPr lang="en-US"/>
        </a:p>
      </dgm:t>
    </dgm:pt>
    <dgm:pt modelId="{DC57F613-3150-4A0C-90D9-6093AE07AEA7}" type="pres">
      <dgm:prSet presAssocID="{42BD5735-BA7E-4739-BD9C-06884E5B6F3A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602A6B5D-F5FE-4E5C-A981-AACE9AB1E183}" type="pres">
      <dgm:prSet presAssocID="{560981F5-DE64-43EA-8E12-E21555E6D2C6}" presName="composite" presStyleCnt="0"/>
      <dgm:spPr/>
    </dgm:pt>
    <dgm:pt modelId="{046C7540-8F42-437C-A7DF-B2EF21A26A20}" type="pres">
      <dgm:prSet presAssocID="{560981F5-DE64-43EA-8E12-E21555E6D2C6}" presName="LShape" presStyleLbl="alignNode1" presStyleIdx="0" presStyleCnt="5" custLinFactNeighborX="-129" custLinFactNeighborY="4073"/>
      <dgm:spPr/>
    </dgm:pt>
    <dgm:pt modelId="{2052AF6D-66C4-4AF1-8F4C-13038B581C96}" type="pres">
      <dgm:prSet presAssocID="{560981F5-DE64-43EA-8E12-E21555E6D2C6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26B6F1-7574-4933-86AE-D464A6AC05D8}" type="pres">
      <dgm:prSet presAssocID="{560981F5-DE64-43EA-8E12-E21555E6D2C6}" presName="Triangle" presStyleLbl="alignNode1" presStyleIdx="1" presStyleCnt="5"/>
      <dgm:spPr/>
    </dgm:pt>
    <dgm:pt modelId="{5B5F731B-C6CD-46D4-8FB0-E7F47DB467C7}" type="pres">
      <dgm:prSet presAssocID="{8DE24ABF-B5DC-45A2-BC13-9148A2E7627D}" presName="sibTrans" presStyleCnt="0"/>
      <dgm:spPr/>
    </dgm:pt>
    <dgm:pt modelId="{257E4418-DC78-43EA-A9D5-7AB62F11AD3C}" type="pres">
      <dgm:prSet presAssocID="{8DE24ABF-B5DC-45A2-BC13-9148A2E7627D}" presName="space" presStyleCnt="0"/>
      <dgm:spPr/>
    </dgm:pt>
    <dgm:pt modelId="{89787693-4202-4FFC-8BB5-DC410F52DE3F}" type="pres">
      <dgm:prSet presAssocID="{A3A4C5A6-F0AB-4B06-BC29-8AD3C8A581CE}" presName="composite" presStyleCnt="0"/>
      <dgm:spPr/>
    </dgm:pt>
    <dgm:pt modelId="{083EA73A-A7CC-48AD-8D28-5B8599A2C68B}" type="pres">
      <dgm:prSet presAssocID="{A3A4C5A6-F0AB-4B06-BC29-8AD3C8A581CE}" presName="LShape" presStyleLbl="alignNode1" presStyleIdx="2" presStyleCnt="5"/>
      <dgm:spPr/>
    </dgm:pt>
    <dgm:pt modelId="{EB8C8084-913E-4F69-9F85-5C885F6F74C1}" type="pres">
      <dgm:prSet presAssocID="{A3A4C5A6-F0AB-4B06-BC29-8AD3C8A581CE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8A7109-766E-4E34-AE20-F456B6D9924C}" type="pres">
      <dgm:prSet presAssocID="{A3A4C5A6-F0AB-4B06-BC29-8AD3C8A581CE}" presName="Triangle" presStyleLbl="alignNode1" presStyleIdx="3" presStyleCnt="5"/>
      <dgm:spPr/>
    </dgm:pt>
    <dgm:pt modelId="{5291EBF4-7377-4A3D-93A6-9DD7D28B50C7}" type="pres">
      <dgm:prSet presAssocID="{0DBA3B75-9BC2-46A6-AC8B-FDBABC30A142}" presName="sibTrans" presStyleCnt="0"/>
      <dgm:spPr/>
    </dgm:pt>
    <dgm:pt modelId="{375D2320-CF0D-4C34-94EB-F4843BC0BDCB}" type="pres">
      <dgm:prSet presAssocID="{0DBA3B75-9BC2-46A6-AC8B-FDBABC30A142}" presName="space" presStyleCnt="0"/>
      <dgm:spPr/>
    </dgm:pt>
    <dgm:pt modelId="{C6F8407A-C190-4668-AA9F-4E2C3D7AC4CC}" type="pres">
      <dgm:prSet presAssocID="{582C8A49-F718-4071-89F4-3988E1B25468}" presName="composite" presStyleCnt="0"/>
      <dgm:spPr/>
    </dgm:pt>
    <dgm:pt modelId="{41EA7021-7D95-45B4-8B38-889A0D2FA35C}" type="pres">
      <dgm:prSet presAssocID="{582C8A49-F718-4071-89F4-3988E1B25468}" presName="LShape" presStyleLbl="alignNode1" presStyleIdx="4" presStyleCnt="5"/>
      <dgm:spPr/>
    </dgm:pt>
    <dgm:pt modelId="{A6A2504F-0595-4214-8B3C-53D39E7DED7B}" type="pres">
      <dgm:prSet presAssocID="{582C8A49-F718-4071-89F4-3988E1B25468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C31135-3FC5-4E88-8145-11DC02C53C6D}" type="presOf" srcId="{A3A4C5A6-F0AB-4B06-BC29-8AD3C8A581CE}" destId="{EB8C8084-913E-4F69-9F85-5C885F6F74C1}" srcOrd="0" destOrd="0" presId="urn:microsoft.com/office/officeart/2009/3/layout/StepUpProcess"/>
    <dgm:cxn modelId="{8430A8D9-F7EA-49C7-BA38-AFE318298D19}" srcId="{42BD5735-BA7E-4739-BD9C-06884E5B6F3A}" destId="{560981F5-DE64-43EA-8E12-E21555E6D2C6}" srcOrd="0" destOrd="0" parTransId="{58E3C20B-6B8F-40FB-A30E-BFB55170009D}" sibTransId="{8DE24ABF-B5DC-45A2-BC13-9148A2E7627D}"/>
    <dgm:cxn modelId="{C3C71DBA-7D2C-4E47-8495-47A48CD65E93}" srcId="{42BD5735-BA7E-4739-BD9C-06884E5B6F3A}" destId="{582C8A49-F718-4071-89F4-3988E1B25468}" srcOrd="2" destOrd="0" parTransId="{99EC4859-8490-4565-81E3-8CFB537897B2}" sibTransId="{A9297AD1-081E-46D2-AB84-667F363467BB}"/>
    <dgm:cxn modelId="{2651603B-7F6A-45A8-BA33-36B412C18F2F}" type="presOf" srcId="{582C8A49-F718-4071-89F4-3988E1B25468}" destId="{A6A2504F-0595-4214-8B3C-53D39E7DED7B}" srcOrd="0" destOrd="0" presId="urn:microsoft.com/office/officeart/2009/3/layout/StepUpProcess"/>
    <dgm:cxn modelId="{5D35CD66-F688-42F7-92CA-A41F0B8716C3}" srcId="{42BD5735-BA7E-4739-BD9C-06884E5B6F3A}" destId="{A3A4C5A6-F0AB-4B06-BC29-8AD3C8A581CE}" srcOrd="1" destOrd="0" parTransId="{7A60E7CD-CD87-4BAA-83C4-5C1D640B876B}" sibTransId="{0DBA3B75-9BC2-46A6-AC8B-FDBABC30A142}"/>
    <dgm:cxn modelId="{A0611F1D-2871-44B6-917B-3642BA4F45F7}" type="presOf" srcId="{560981F5-DE64-43EA-8E12-E21555E6D2C6}" destId="{2052AF6D-66C4-4AF1-8F4C-13038B581C96}" srcOrd="0" destOrd="0" presId="urn:microsoft.com/office/officeart/2009/3/layout/StepUpProcess"/>
    <dgm:cxn modelId="{0252B370-F20A-4F08-B211-07E38AA35F42}" type="presOf" srcId="{42BD5735-BA7E-4739-BD9C-06884E5B6F3A}" destId="{DC57F613-3150-4A0C-90D9-6093AE07AEA7}" srcOrd="0" destOrd="0" presId="urn:microsoft.com/office/officeart/2009/3/layout/StepUpProcess"/>
    <dgm:cxn modelId="{654E2D80-DDB4-4BA6-9601-F3B5207196DB}" type="presParOf" srcId="{DC57F613-3150-4A0C-90D9-6093AE07AEA7}" destId="{602A6B5D-F5FE-4E5C-A981-AACE9AB1E183}" srcOrd="0" destOrd="0" presId="urn:microsoft.com/office/officeart/2009/3/layout/StepUpProcess"/>
    <dgm:cxn modelId="{A735E110-9811-4629-BE2C-737D6B76023F}" type="presParOf" srcId="{602A6B5D-F5FE-4E5C-A981-AACE9AB1E183}" destId="{046C7540-8F42-437C-A7DF-B2EF21A26A20}" srcOrd="0" destOrd="0" presId="urn:microsoft.com/office/officeart/2009/3/layout/StepUpProcess"/>
    <dgm:cxn modelId="{EE0A1CC2-B570-4E7B-8175-41A628338A65}" type="presParOf" srcId="{602A6B5D-F5FE-4E5C-A981-AACE9AB1E183}" destId="{2052AF6D-66C4-4AF1-8F4C-13038B581C96}" srcOrd="1" destOrd="0" presId="urn:microsoft.com/office/officeart/2009/3/layout/StepUpProcess"/>
    <dgm:cxn modelId="{75C77C15-4C3A-4856-BB86-AD66358D4876}" type="presParOf" srcId="{602A6B5D-F5FE-4E5C-A981-AACE9AB1E183}" destId="{5A26B6F1-7574-4933-86AE-D464A6AC05D8}" srcOrd="2" destOrd="0" presId="urn:microsoft.com/office/officeart/2009/3/layout/StepUpProcess"/>
    <dgm:cxn modelId="{329CEEEE-444A-4908-9027-9206A753623B}" type="presParOf" srcId="{DC57F613-3150-4A0C-90D9-6093AE07AEA7}" destId="{5B5F731B-C6CD-46D4-8FB0-E7F47DB467C7}" srcOrd="1" destOrd="0" presId="urn:microsoft.com/office/officeart/2009/3/layout/StepUpProcess"/>
    <dgm:cxn modelId="{77A27940-3AF5-4519-B36B-CE24F5C80F4F}" type="presParOf" srcId="{5B5F731B-C6CD-46D4-8FB0-E7F47DB467C7}" destId="{257E4418-DC78-43EA-A9D5-7AB62F11AD3C}" srcOrd="0" destOrd="0" presId="urn:microsoft.com/office/officeart/2009/3/layout/StepUpProcess"/>
    <dgm:cxn modelId="{1F98D348-C0C3-471C-BA54-EAB1FA5959C6}" type="presParOf" srcId="{DC57F613-3150-4A0C-90D9-6093AE07AEA7}" destId="{89787693-4202-4FFC-8BB5-DC410F52DE3F}" srcOrd="2" destOrd="0" presId="urn:microsoft.com/office/officeart/2009/3/layout/StepUpProcess"/>
    <dgm:cxn modelId="{F7E3F7A1-54AB-43CD-BEAC-8641F69333ED}" type="presParOf" srcId="{89787693-4202-4FFC-8BB5-DC410F52DE3F}" destId="{083EA73A-A7CC-48AD-8D28-5B8599A2C68B}" srcOrd="0" destOrd="0" presId="urn:microsoft.com/office/officeart/2009/3/layout/StepUpProcess"/>
    <dgm:cxn modelId="{3977CDDB-FC91-4A3E-B775-8DB6DC5D077F}" type="presParOf" srcId="{89787693-4202-4FFC-8BB5-DC410F52DE3F}" destId="{EB8C8084-913E-4F69-9F85-5C885F6F74C1}" srcOrd="1" destOrd="0" presId="urn:microsoft.com/office/officeart/2009/3/layout/StepUpProcess"/>
    <dgm:cxn modelId="{591B92C5-E31D-45A6-9095-7F7A7AB08907}" type="presParOf" srcId="{89787693-4202-4FFC-8BB5-DC410F52DE3F}" destId="{0D8A7109-766E-4E34-AE20-F456B6D9924C}" srcOrd="2" destOrd="0" presId="urn:microsoft.com/office/officeart/2009/3/layout/StepUpProcess"/>
    <dgm:cxn modelId="{F5118ABC-B2EF-44E6-9F46-CEAA98FFD66B}" type="presParOf" srcId="{DC57F613-3150-4A0C-90D9-6093AE07AEA7}" destId="{5291EBF4-7377-4A3D-93A6-9DD7D28B50C7}" srcOrd="3" destOrd="0" presId="urn:microsoft.com/office/officeart/2009/3/layout/StepUpProcess"/>
    <dgm:cxn modelId="{B7D49869-8D26-479C-87A4-567DD4E53F89}" type="presParOf" srcId="{5291EBF4-7377-4A3D-93A6-9DD7D28B50C7}" destId="{375D2320-CF0D-4C34-94EB-F4843BC0BDCB}" srcOrd="0" destOrd="0" presId="urn:microsoft.com/office/officeart/2009/3/layout/StepUpProcess"/>
    <dgm:cxn modelId="{368D23CD-A633-4D68-A22C-4B4A79A2FAC2}" type="presParOf" srcId="{DC57F613-3150-4A0C-90D9-6093AE07AEA7}" destId="{C6F8407A-C190-4668-AA9F-4E2C3D7AC4CC}" srcOrd="4" destOrd="0" presId="urn:microsoft.com/office/officeart/2009/3/layout/StepUpProcess"/>
    <dgm:cxn modelId="{C4F48667-739E-4EE4-A8C6-A1728CE9F661}" type="presParOf" srcId="{C6F8407A-C190-4668-AA9F-4E2C3D7AC4CC}" destId="{41EA7021-7D95-45B4-8B38-889A0D2FA35C}" srcOrd="0" destOrd="0" presId="urn:microsoft.com/office/officeart/2009/3/layout/StepUpProcess"/>
    <dgm:cxn modelId="{356EFE9E-4B16-4730-AA67-7092C6B3564C}" type="presParOf" srcId="{C6F8407A-C190-4668-AA9F-4E2C3D7AC4CC}" destId="{A6A2504F-0595-4214-8B3C-53D39E7DED7B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6C7540-8F42-437C-A7DF-B2EF21A26A20}">
      <dsp:nvSpPr>
        <dsp:cNvPr id="0" name=""/>
        <dsp:cNvSpPr/>
      </dsp:nvSpPr>
      <dsp:spPr>
        <a:xfrm rot="5400000">
          <a:off x="468397" y="1218158"/>
          <a:ext cx="1410030" cy="2346258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52AF6D-66C4-4AF1-8F4C-13038B581C96}">
      <dsp:nvSpPr>
        <dsp:cNvPr id="0" name=""/>
        <dsp:cNvSpPr/>
      </dsp:nvSpPr>
      <dsp:spPr>
        <a:xfrm>
          <a:off x="236055" y="1861753"/>
          <a:ext cx="2118215" cy="1856740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1"/>
              </a:solidFill>
            </a:rPr>
            <a:t>Primitive </a:t>
          </a:r>
          <a:r>
            <a:rPr lang="en-US" sz="2800" kern="1200" dirty="0" err="1" smtClean="0">
              <a:solidFill>
                <a:schemeClr val="bg1"/>
              </a:solidFill>
            </a:rPr>
            <a:t>si</a:t>
          </a:r>
          <a:r>
            <a:rPr lang="en-US" sz="2800" kern="1200" dirty="0" smtClean="0">
              <a:solidFill>
                <a:schemeClr val="bg1"/>
              </a:solidFill>
            </a:rPr>
            <a:t> </a:t>
          </a:r>
          <a:r>
            <a:rPr lang="en-US" sz="2800" kern="1200" dirty="0" err="1" smtClean="0">
              <a:solidFill>
                <a:schemeClr val="bg1"/>
              </a:solidFill>
            </a:rPr>
            <a:t>structuri</a:t>
          </a:r>
          <a:r>
            <a:rPr lang="en-US" sz="2800" kern="1200" dirty="0" smtClean="0">
              <a:solidFill>
                <a:schemeClr val="bg1"/>
              </a:solidFill>
            </a:rPr>
            <a:t> repetitive + </a:t>
          </a:r>
          <a:r>
            <a:rPr lang="en-US" sz="2800" kern="1200" dirty="0" err="1" smtClean="0">
              <a:solidFill>
                <a:schemeClr val="bg1"/>
              </a:solidFill>
            </a:rPr>
            <a:t>conditionale</a:t>
          </a:r>
          <a:endParaRPr lang="en-US" sz="2800" kern="1200" dirty="0">
            <a:solidFill>
              <a:schemeClr val="bg1"/>
            </a:solidFill>
          </a:endParaRPr>
        </a:p>
      </dsp:txBody>
      <dsp:txXfrm>
        <a:off x="236055" y="1861753"/>
        <a:ext cx="2118215" cy="1856740"/>
      </dsp:txXfrm>
    </dsp:sp>
    <dsp:sp modelId="{5A26B6F1-7574-4933-86AE-D464A6AC05D8}">
      <dsp:nvSpPr>
        <dsp:cNvPr id="0" name=""/>
        <dsp:cNvSpPr/>
      </dsp:nvSpPr>
      <dsp:spPr>
        <a:xfrm>
          <a:off x="1954607" y="987993"/>
          <a:ext cx="399663" cy="399663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83EA73A-A7CC-48AD-8D28-5B8599A2C68B}">
      <dsp:nvSpPr>
        <dsp:cNvPr id="0" name=""/>
        <dsp:cNvSpPr/>
      </dsp:nvSpPr>
      <dsp:spPr>
        <a:xfrm rot="5400000">
          <a:off x="3064533" y="519059"/>
          <a:ext cx="1410030" cy="2346258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8C8084-913E-4F69-9F85-5C885F6F74C1}">
      <dsp:nvSpPr>
        <dsp:cNvPr id="0" name=""/>
        <dsp:cNvSpPr/>
      </dsp:nvSpPr>
      <dsp:spPr>
        <a:xfrm>
          <a:off x="2829164" y="1220085"/>
          <a:ext cx="2118215" cy="1856740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1"/>
              </a:solidFill>
            </a:rPr>
            <a:t>OOP – </a:t>
          </a:r>
          <a:r>
            <a:rPr lang="en-US" sz="2800" kern="1200" dirty="0" err="1" smtClean="0">
              <a:solidFill>
                <a:schemeClr val="bg1"/>
              </a:solidFill>
            </a:rPr>
            <a:t>Clase</a:t>
          </a:r>
          <a:r>
            <a:rPr lang="en-US" sz="2800" kern="1200" dirty="0" smtClean="0">
              <a:solidFill>
                <a:schemeClr val="bg1"/>
              </a:solidFill>
            </a:rPr>
            <a:t>, </a:t>
          </a:r>
          <a:r>
            <a:rPr lang="en-US" sz="2800" kern="1200" dirty="0" err="1" smtClean="0">
              <a:solidFill>
                <a:schemeClr val="bg1"/>
              </a:solidFill>
            </a:rPr>
            <a:t>obiecte</a:t>
          </a:r>
          <a:r>
            <a:rPr lang="en-US" sz="2800" kern="1200" dirty="0" smtClean="0">
              <a:solidFill>
                <a:schemeClr val="bg1"/>
              </a:solidFill>
            </a:rPr>
            <a:t>, </a:t>
          </a:r>
          <a:r>
            <a:rPr lang="en-US" sz="2800" kern="1200" dirty="0" err="1" smtClean="0">
              <a:solidFill>
                <a:schemeClr val="bg1"/>
              </a:solidFill>
            </a:rPr>
            <a:t>metode</a:t>
          </a:r>
          <a:r>
            <a:rPr lang="en-US" sz="2800" kern="1200" dirty="0" smtClean="0">
              <a:solidFill>
                <a:schemeClr val="bg1"/>
              </a:solidFill>
            </a:rPr>
            <a:t>, </a:t>
          </a:r>
          <a:r>
            <a:rPr lang="en-US" sz="2800" kern="1200" dirty="0" err="1" smtClean="0">
              <a:solidFill>
                <a:schemeClr val="bg1"/>
              </a:solidFill>
            </a:rPr>
            <a:t>constructori</a:t>
          </a:r>
          <a:endParaRPr lang="en-US" sz="2800" kern="1200" dirty="0">
            <a:solidFill>
              <a:schemeClr val="bg1"/>
            </a:solidFill>
          </a:endParaRPr>
        </a:p>
      </dsp:txBody>
      <dsp:txXfrm>
        <a:off x="2829164" y="1220085"/>
        <a:ext cx="2118215" cy="1856740"/>
      </dsp:txXfrm>
    </dsp:sp>
    <dsp:sp modelId="{0D8A7109-766E-4E34-AE20-F456B6D9924C}">
      <dsp:nvSpPr>
        <dsp:cNvPr id="0" name=""/>
        <dsp:cNvSpPr/>
      </dsp:nvSpPr>
      <dsp:spPr>
        <a:xfrm>
          <a:off x="4547716" y="346325"/>
          <a:ext cx="399663" cy="399663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EA7021-7D95-45B4-8B38-889A0D2FA35C}">
      <dsp:nvSpPr>
        <dsp:cNvPr id="0" name=""/>
        <dsp:cNvSpPr/>
      </dsp:nvSpPr>
      <dsp:spPr>
        <a:xfrm rot="5400000">
          <a:off x="5657643" y="-122607"/>
          <a:ext cx="1410030" cy="2346258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6A2504F-0595-4214-8B3C-53D39E7DED7B}">
      <dsp:nvSpPr>
        <dsp:cNvPr id="0" name=""/>
        <dsp:cNvSpPr/>
      </dsp:nvSpPr>
      <dsp:spPr>
        <a:xfrm>
          <a:off x="5422274" y="578418"/>
          <a:ext cx="2118215" cy="1856740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1"/>
              </a:solidFill>
            </a:rPr>
            <a:t>UI - SWING</a:t>
          </a:r>
          <a:endParaRPr lang="en-US" sz="2800" kern="1200" dirty="0">
            <a:solidFill>
              <a:schemeClr val="bg1"/>
            </a:solidFill>
          </a:endParaRPr>
        </a:p>
      </dsp:txBody>
      <dsp:txXfrm>
        <a:off x="5422274" y="578418"/>
        <a:ext cx="2118215" cy="18567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6987067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5173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1474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1382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2328150" y="1991825"/>
            <a:ext cx="44877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6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 rot="5400000" flipH="1">
            <a:off x="6177274" y="-42337"/>
            <a:ext cx="3688200" cy="2246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1"/>
          <p:cNvSpPr/>
          <p:nvPr/>
        </p:nvSpPr>
        <p:spPr>
          <a:xfrm rot="5400000" flipH="1">
            <a:off x="-698074" y="3247199"/>
            <a:ext cx="3573900" cy="2177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12"/>
          <p:cNvSpPr/>
          <p:nvPr/>
        </p:nvSpPr>
        <p:spPr>
          <a:xfrm rot="-5400000" flipH="1">
            <a:off x="-428544" y="2831031"/>
            <a:ext cx="2195100" cy="1338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13"/>
          <p:cNvSpPr/>
          <p:nvPr/>
        </p:nvSpPr>
        <p:spPr>
          <a:xfrm rot="-5400000" flipH="1">
            <a:off x="563747" y="2068298"/>
            <a:ext cx="1518899" cy="92549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14"/>
          <p:cNvSpPr/>
          <p:nvPr/>
        </p:nvSpPr>
        <p:spPr>
          <a:xfrm rot="5400000">
            <a:off x="-253698" y="2260564"/>
            <a:ext cx="1297199" cy="789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/>
          <p:nvPr/>
        </p:nvSpPr>
        <p:spPr>
          <a:xfrm rot="-5400000">
            <a:off x="-192598" y="1950592"/>
            <a:ext cx="985799" cy="600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Shape 16"/>
          <p:cNvSpPr/>
          <p:nvPr/>
        </p:nvSpPr>
        <p:spPr>
          <a:xfrm rot="5400000" flipH="1">
            <a:off x="7217674" y="1270025"/>
            <a:ext cx="2394600" cy="1458899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17"/>
          <p:cNvSpPr/>
          <p:nvPr/>
        </p:nvSpPr>
        <p:spPr>
          <a:xfrm rot="-5400000">
            <a:off x="7922499" y="2744289"/>
            <a:ext cx="1518600" cy="925499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Shape 18"/>
          <p:cNvSpPr/>
          <p:nvPr/>
        </p:nvSpPr>
        <p:spPr>
          <a:xfrm rot="-5400000" flipH="1">
            <a:off x="7315902" y="2802274"/>
            <a:ext cx="1027799" cy="62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Shape 19"/>
          <p:cNvSpPr/>
          <p:nvPr/>
        </p:nvSpPr>
        <p:spPr>
          <a:xfrm rot="-5400000" flipH="1">
            <a:off x="6337825" y="578874"/>
            <a:ext cx="1520099" cy="92609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067087" y="912850"/>
            <a:ext cx="5972100" cy="635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067087" y="1650547"/>
            <a:ext cx="5972100" cy="2764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50" name="Shape 50"/>
            <p:cNvSpPr/>
            <p:nvPr/>
          </p:nvSpPr>
          <p:spPr>
            <a:xfrm rot="5400000" flipH="1">
              <a:off x="7471942" y="406043"/>
              <a:ext cx="2078100" cy="12659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Shape 51"/>
            <p:cNvSpPr/>
            <p:nvPr/>
          </p:nvSpPr>
          <p:spPr>
            <a:xfrm rot="5400000" flipH="1">
              <a:off x="7072799" y="1666233"/>
              <a:ext cx="2574299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Shape 52"/>
            <p:cNvSpPr/>
            <p:nvPr/>
          </p:nvSpPr>
          <p:spPr>
            <a:xfrm rot="-5400000">
              <a:off x="8020586" y="2718091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 rot="-5400000">
              <a:off x="7178152" y="542729"/>
              <a:ext cx="1110899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 rot="-5400000" flipH="1">
              <a:off x="8242800" y="3381814"/>
              <a:ext cx="784500" cy="477899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Shape 55"/>
          <p:cNvGrpSpPr/>
          <p:nvPr/>
        </p:nvGrpSpPr>
        <p:grpSpPr>
          <a:xfrm>
            <a:off x="3" y="2738679"/>
            <a:ext cx="722479" cy="2404814"/>
            <a:chOff x="3" y="2750304"/>
            <a:chExt cx="722479" cy="2404814"/>
          </a:xfrm>
        </p:grpSpPr>
        <p:sp>
          <p:nvSpPr>
            <p:cNvPr id="56" name="Shape 56"/>
            <p:cNvSpPr/>
            <p:nvPr/>
          </p:nvSpPr>
          <p:spPr>
            <a:xfrm rot="5400000" flipH="1">
              <a:off x="-231667" y="3341328"/>
              <a:ext cx="1185900" cy="7223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 rot="5400000">
              <a:off x="-158106" y="3063819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 rot="-5400000" flipH="1">
              <a:off x="-173394" y="4440518"/>
              <a:ext cx="888000" cy="5411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 rot="-5400000">
              <a:off x="-120146" y="2870454"/>
              <a:ext cx="614699" cy="374399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 rot="-5400000" flipH="1">
              <a:off x="228055" y="4058303"/>
              <a:ext cx="614399" cy="374399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mall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Shape 123"/>
          <p:cNvGrpSpPr/>
          <p:nvPr/>
        </p:nvGrpSpPr>
        <p:grpSpPr>
          <a:xfrm>
            <a:off x="7934862" y="4"/>
            <a:ext cx="1209178" cy="2774602"/>
            <a:chOff x="7395202" y="-6"/>
            <a:chExt cx="1748884" cy="4013021"/>
          </a:xfrm>
        </p:grpSpPr>
        <p:sp>
          <p:nvSpPr>
            <p:cNvPr id="124" name="Shape 124"/>
            <p:cNvSpPr/>
            <p:nvPr/>
          </p:nvSpPr>
          <p:spPr>
            <a:xfrm rot="5400000" flipH="1">
              <a:off x="7471942" y="406043"/>
              <a:ext cx="2078100" cy="12659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 rot="5400000" flipH="1">
              <a:off x="7072799" y="1666233"/>
              <a:ext cx="2574299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 rot="-5400000">
              <a:off x="8020586" y="2718091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 rot="-5400000">
              <a:off x="7178152" y="542729"/>
              <a:ext cx="1110899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 rot="-5400000" flipH="1">
              <a:off x="8242800" y="3381814"/>
              <a:ext cx="784500" cy="477899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Shape 129"/>
          <p:cNvGrpSpPr/>
          <p:nvPr/>
        </p:nvGrpSpPr>
        <p:grpSpPr>
          <a:xfrm>
            <a:off x="0" y="2232486"/>
            <a:ext cx="874633" cy="2911267"/>
            <a:chOff x="3" y="2750304"/>
            <a:chExt cx="722479" cy="2404814"/>
          </a:xfrm>
        </p:grpSpPr>
        <p:sp>
          <p:nvSpPr>
            <p:cNvPr id="130" name="Shape 130"/>
            <p:cNvSpPr/>
            <p:nvPr/>
          </p:nvSpPr>
          <p:spPr>
            <a:xfrm rot="5400000" flipH="1">
              <a:off x="-231667" y="3341328"/>
              <a:ext cx="1185900" cy="7223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 rot="5400000">
              <a:off x="-158106" y="3063819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 rot="-5400000" flipH="1">
              <a:off x="-173394" y="4440518"/>
              <a:ext cx="888000" cy="5411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 rot="-5400000">
              <a:off x="-120146" y="2870454"/>
              <a:ext cx="614699" cy="374399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 rot="-5400000" flipH="1">
              <a:off x="228055" y="4058303"/>
              <a:ext cx="614399" cy="374399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big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37" name="Shape 137"/>
            <p:cNvSpPr/>
            <p:nvPr/>
          </p:nvSpPr>
          <p:spPr>
            <a:xfrm rot="5400000" flipH="1">
              <a:off x="7471942" y="406043"/>
              <a:ext cx="2078100" cy="12659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 rot="5400000" flipH="1">
              <a:off x="7072799" y="1666233"/>
              <a:ext cx="2574299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 rot="-5400000">
              <a:off x="8020586" y="2718091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 rot="-5400000">
              <a:off x="7178152" y="542729"/>
              <a:ext cx="1110899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 rot="-5400000" flipH="1">
              <a:off x="8242800" y="3381814"/>
              <a:ext cx="784500" cy="477899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Shape 142"/>
          <p:cNvSpPr/>
          <p:nvPr/>
        </p:nvSpPr>
        <p:spPr>
          <a:xfrm rot="5400000" flipH="1">
            <a:off x="-479615" y="1845054"/>
            <a:ext cx="2455200" cy="1495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/>
          <p:nvPr/>
        </p:nvSpPr>
        <p:spPr>
          <a:xfrm rot="5400000">
            <a:off x="-262151" y="1526812"/>
            <a:ext cx="1340700" cy="8163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/>
          <p:nvPr/>
        </p:nvSpPr>
        <p:spPr>
          <a:xfrm rot="-5400000" flipH="1">
            <a:off x="-358954" y="3663588"/>
            <a:ext cx="1838400" cy="1120499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/>
          <p:nvPr/>
        </p:nvSpPr>
        <p:spPr>
          <a:xfrm rot="-5400000">
            <a:off x="-199051" y="1206481"/>
            <a:ext cx="1018799" cy="6207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Shape 146"/>
          <p:cNvSpPr/>
          <p:nvPr/>
        </p:nvSpPr>
        <p:spPr>
          <a:xfrm rot="-5400000" flipH="1">
            <a:off x="472233" y="3024660"/>
            <a:ext cx="1271999" cy="77519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1F3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67087" y="912850"/>
            <a:ext cx="5972100" cy="635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67087" y="1650547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48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48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»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  <p:sldLayoutId id="2147483657" r:id="rId4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vlad2me@gmail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ctrTitle"/>
          </p:nvPr>
        </p:nvSpPr>
        <p:spPr>
          <a:xfrm>
            <a:off x="2328150" y="1991825"/>
            <a:ext cx="44877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Java + Mobile course by Enered</a:t>
            </a:r>
            <a:endParaRPr lang="en" dirty="0"/>
          </a:p>
        </p:txBody>
      </p:sp>
      <p:pic>
        <p:nvPicPr>
          <p:cNvPr id="1026" name="Picture 2" descr="C:\Users\Vlad Butnaru\Desktop\logo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Shape 629"/>
          <p:cNvGrpSpPr/>
          <p:nvPr/>
        </p:nvGrpSpPr>
        <p:grpSpPr>
          <a:xfrm>
            <a:off x="76200" y="285750"/>
            <a:ext cx="432570" cy="421333"/>
            <a:chOff x="5926225" y="921350"/>
            <a:chExt cx="517800" cy="504350"/>
          </a:xfrm>
        </p:grpSpPr>
        <p:sp>
          <p:nvSpPr>
            <p:cNvPr id="5" name="Shape 63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" name="Shape 631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7" name="Shape 632"/>
          <p:cNvSpPr/>
          <p:nvPr/>
        </p:nvSpPr>
        <p:spPr>
          <a:xfrm>
            <a:off x="270120" y="521807"/>
            <a:ext cx="400950" cy="226497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Inheritance</a:t>
            </a:r>
            <a:endParaRPr lang="en-US" dirty="0"/>
          </a:p>
        </p:txBody>
      </p:sp>
      <p:pic>
        <p:nvPicPr>
          <p:cNvPr id="4" name="Picture 2" descr="C:\Users\Vlad Butnaru\Desktop\log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7086" y="1650547"/>
            <a:ext cx="6248113" cy="27645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Crucial OOP concept;</a:t>
            </a:r>
          </a:p>
          <a:p>
            <a:pPr>
              <a:buNone/>
            </a:pPr>
            <a:r>
              <a:rPr lang="en-US" dirty="0" smtClean="0"/>
              <a:t>You use it when you have a class that borrows the attributes and/or methods from another class (called superclass);</a:t>
            </a:r>
          </a:p>
          <a:p>
            <a:pPr>
              <a:buNone/>
            </a:pPr>
            <a:r>
              <a:rPr lang="en-US" dirty="0" smtClean="0"/>
              <a:t>A class can only extend ONE class;</a:t>
            </a:r>
          </a:p>
          <a:p>
            <a:pPr>
              <a:buNone/>
            </a:pPr>
            <a:r>
              <a:rPr lang="en-US" dirty="0" smtClean="0"/>
              <a:t>Public class Carrefour extends Store{}</a:t>
            </a:r>
          </a:p>
          <a:p>
            <a:pPr>
              <a:buNone/>
            </a:pPr>
            <a:r>
              <a:rPr lang="en-US" dirty="0" smtClean="0"/>
              <a:t>Public class Cat extends Animal{}</a:t>
            </a:r>
          </a:p>
          <a:p>
            <a:pPr>
              <a:buNone/>
            </a:pPr>
            <a:r>
              <a:rPr lang="en-US" dirty="0" smtClean="0"/>
              <a:t>Public class Audi extends Car{}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05330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Inheritance</a:t>
            </a:r>
            <a:endParaRPr lang="en-US" dirty="0"/>
          </a:p>
        </p:txBody>
      </p:sp>
      <p:pic>
        <p:nvPicPr>
          <p:cNvPr id="4" name="Picture 2" descr="C:\Users\Vlad Butnaru\Desktop\log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6261" y="2495550"/>
            <a:ext cx="1984339" cy="464003"/>
          </a:xfrm>
        </p:spPr>
        <p:txBody>
          <a:bodyPr/>
          <a:lstStyle/>
          <a:p>
            <a:pPr>
              <a:buNone/>
            </a:pPr>
            <a:r>
              <a:rPr lang="en-US" sz="4400" dirty="0" smtClean="0"/>
              <a:t>DEMO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92876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Method overloading</a:t>
            </a:r>
            <a:endParaRPr lang="en-US" dirty="0"/>
          </a:p>
        </p:txBody>
      </p:sp>
      <p:pic>
        <p:nvPicPr>
          <p:cNvPr id="4" name="Picture 2" descr="C:\Users\Vlad Butnaru\Desktop\log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7086" y="1650546"/>
            <a:ext cx="6248113" cy="320720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Another crucial OOP concept;</a:t>
            </a:r>
          </a:p>
          <a:p>
            <a:pPr>
              <a:buNone/>
            </a:pPr>
            <a:r>
              <a:rPr lang="en-US" dirty="0" smtClean="0"/>
              <a:t>You have used it while implementing multiple constructors;</a:t>
            </a:r>
          </a:p>
          <a:p>
            <a:pPr>
              <a:buNone/>
            </a:pPr>
            <a:r>
              <a:rPr lang="en-US" dirty="0" smtClean="0"/>
              <a:t>This concept allows you to have &gt;1 method with the same name, but different parameters;</a:t>
            </a:r>
          </a:p>
          <a:p>
            <a:pPr>
              <a:buNone/>
            </a:pPr>
            <a:r>
              <a:rPr lang="en-US" dirty="0" smtClean="0"/>
              <a:t>The method header is called SIGNATURE;</a:t>
            </a:r>
          </a:p>
          <a:p>
            <a:pPr>
              <a:buNone/>
            </a:pPr>
            <a:r>
              <a:rPr lang="en-US" dirty="0" smtClean="0"/>
              <a:t>The SIGNATURE is UNIQUE while inside a class;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4717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Method overloading</a:t>
            </a:r>
            <a:endParaRPr lang="en-US" dirty="0"/>
          </a:p>
        </p:txBody>
      </p:sp>
      <p:pic>
        <p:nvPicPr>
          <p:cNvPr id="4" name="Picture 2" descr="C:\Users\Vlad Butnaru\Desktop\log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6261" y="2495550"/>
            <a:ext cx="1984339" cy="464003"/>
          </a:xfrm>
        </p:spPr>
        <p:txBody>
          <a:bodyPr/>
          <a:lstStyle/>
          <a:p>
            <a:pPr>
              <a:buNone/>
            </a:pPr>
            <a:r>
              <a:rPr lang="en-US" sz="4400" dirty="0" smtClean="0"/>
              <a:t>DEMO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50589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Interfaces and overriding</a:t>
            </a:r>
            <a:endParaRPr lang="en-US" dirty="0"/>
          </a:p>
        </p:txBody>
      </p:sp>
      <p:pic>
        <p:nvPicPr>
          <p:cNvPr id="4" name="Picture 2" descr="C:\Users\Vlad Butnaru\Desktop\log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7086" y="1650546"/>
            <a:ext cx="6248113" cy="320720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Interfaces contain only the method SIGNATURES;</a:t>
            </a:r>
          </a:p>
          <a:p>
            <a:pPr>
              <a:buNone/>
            </a:pPr>
            <a:r>
              <a:rPr lang="en-US" dirty="0" smtClean="0"/>
              <a:t>They ensure the developer that the classes that IMPLEMENT an interface ALWAYS implement its methods;</a:t>
            </a:r>
          </a:p>
          <a:p>
            <a:pPr>
              <a:buNone/>
            </a:pPr>
            <a:r>
              <a:rPr lang="en-US" dirty="0" smtClean="0"/>
              <a:t>Public </a:t>
            </a:r>
            <a:r>
              <a:rPr lang="en-US" b="1" dirty="0" smtClean="0"/>
              <a:t>interface</a:t>
            </a:r>
            <a:r>
              <a:rPr lang="en-US" dirty="0" smtClean="0"/>
              <a:t> countable{</a:t>
            </a:r>
          </a:p>
          <a:p>
            <a:pPr>
              <a:buNone/>
            </a:pPr>
            <a:r>
              <a:rPr lang="en-US" dirty="0" smtClean="0"/>
              <a:t>Public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b="1" dirty="0" smtClean="0"/>
              <a:t>count();</a:t>
            </a:r>
            <a:endParaRPr lang="en-US" b="1" dirty="0"/>
          </a:p>
          <a:p>
            <a:pPr>
              <a:buNone/>
            </a:pP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1487990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Interfaces</a:t>
            </a:r>
            <a:endParaRPr lang="en-US" dirty="0"/>
          </a:p>
        </p:txBody>
      </p:sp>
      <p:pic>
        <p:nvPicPr>
          <p:cNvPr id="4" name="Picture 2" descr="C:\Users\Vlad Butnaru\Desktop\log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7086" y="1650546"/>
            <a:ext cx="6248113" cy="320720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Public class Apple implements countable{</a:t>
            </a:r>
          </a:p>
          <a:p>
            <a:pPr>
              <a:buNone/>
            </a:pPr>
            <a:r>
              <a:rPr lang="en-US" b="1" dirty="0" smtClean="0"/>
              <a:t>@Override </a:t>
            </a:r>
          </a:p>
          <a:p>
            <a:pPr>
              <a:buNone/>
            </a:pPr>
            <a:r>
              <a:rPr lang="en-US" dirty="0" smtClean="0"/>
              <a:t>Public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b="1" dirty="0" smtClean="0"/>
              <a:t>count(){</a:t>
            </a:r>
          </a:p>
          <a:p>
            <a:pPr>
              <a:buNone/>
            </a:pPr>
            <a:r>
              <a:rPr lang="en-US" dirty="0" smtClean="0"/>
              <a:t>Return </a:t>
            </a:r>
            <a:r>
              <a:rPr lang="en-US" dirty="0" err="1" smtClean="0"/>
              <a:t>this.numberOfApples</a:t>
            </a:r>
            <a:r>
              <a:rPr lang="en-US" dirty="0" smtClean="0"/>
              <a:t>;</a:t>
            </a:r>
            <a:endParaRPr lang="en-US" dirty="0"/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907538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Method overloading</a:t>
            </a:r>
            <a:endParaRPr lang="en-US" dirty="0"/>
          </a:p>
        </p:txBody>
      </p:sp>
      <p:pic>
        <p:nvPicPr>
          <p:cNvPr id="4" name="Picture 2" descr="C:\Users\Vlad Butnaru\Desktop\log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6261" y="2495550"/>
            <a:ext cx="1984339" cy="464003"/>
          </a:xfrm>
        </p:spPr>
        <p:txBody>
          <a:bodyPr/>
          <a:lstStyle/>
          <a:p>
            <a:pPr>
              <a:buNone/>
            </a:pPr>
            <a:r>
              <a:rPr lang="en-US" sz="4400" dirty="0" smtClean="0"/>
              <a:t>DEMO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58805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Exercise</a:t>
            </a:r>
            <a:endParaRPr lang="en-US" dirty="0"/>
          </a:p>
        </p:txBody>
      </p:sp>
      <p:pic>
        <p:nvPicPr>
          <p:cNvPr id="4" name="Picture 2" descr="C:\Users\Vlad Butnaru\Desktop\log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7087" y="2114550"/>
            <a:ext cx="5718139" cy="1981200"/>
          </a:xfrm>
        </p:spPr>
        <p:txBody>
          <a:bodyPr/>
          <a:lstStyle/>
          <a:p>
            <a:pPr>
              <a:buNone/>
            </a:pPr>
            <a:r>
              <a:rPr lang="en-US" sz="3600" dirty="0" smtClean="0"/>
              <a:t>2 examples of each concept learned today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9972392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 June preview</a:t>
            </a:r>
            <a:endParaRPr lang="en-US" dirty="0"/>
          </a:p>
        </p:txBody>
      </p:sp>
      <p:pic>
        <p:nvPicPr>
          <p:cNvPr id="4" name="Picture 2" descr="C:\Users\Vlad Butnaru\Desktop\log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7086" y="1650546"/>
            <a:ext cx="6248113" cy="320720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We’re </a:t>
            </a:r>
            <a:r>
              <a:rPr lang="en-US" dirty="0" err="1" smtClean="0"/>
              <a:t>gonna</a:t>
            </a:r>
            <a:r>
              <a:rPr lang="en-US" dirty="0" smtClean="0"/>
              <a:t> clarify each and every aspect of OOP (they’re important)</a:t>
            </a:r>
          </a:p>
          <a:p>
            <a:pPr>
              <a:buNone/>
            </a:pPr>
            <a:r>
              <a:rPr lang="en-US" dirty="0" smtClean="0"/>
              <a:t>We’re </a:t>
            </a:r>
            <a:r>
              <a:rPr lang="en-US" dirty="0" err="1" smtClean="0"/>
              <a:t>gonna</a:t>
            </a:r>
            <a:r>
              <a:rPr lang="en-US" dirty="0"/>
              <a:t> </a:t>
            </a:r>
            <a:r>
              <a:rPr lang="en-US" dirty="0" smtClean="0"/>
              <a:t>start building apps with UI</a:t>
            </a:r>
          </a:p>
          <a:p>
            <a:pPr>
              <a:buNone/>
            </a:pPr>
            <a:r>
              <a:rPr lang="en-US" dirty="0" smtClean="0"/>
              <a:t>You’re </a:t>
            </a:r>
            <a:r>
              <a:rPr lang="en-US" dirty="0" err="1" smtClean="0"/>
              <a:t>gonna</a:t>
            </a:r>
            <a:r>
              <a:rPr lang="en-US" dirty="0" smtClean="0"/>
              <a:t> learn how to store and read data from a Database (MySQL)</a:t>
            </a:r>
          </a:p>
          <a:p>
            <a:pPr>
              <a:buNone/>
            </a:pPr>
            <a:r>
              <a:rPr lang="en-US" dirty="0" smtClean="0"/>
              <a:t>You’re </a:t>
            </a:r>
            <a:r>
              <a:rPr lang="en-US" dirty="0" err="1" smtClean="0"/>
              <a:t>gonna</a:t>
            </a:r>
            <a:r>
              <a:rPr lang="en-US" dirty="0" smtClean="0"/>
              <a:t> work @ your projects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pPr>
              <a:buNone/>
            </a:pPr>
            <a:r>
              <a:rPr lang="en-US" dirty="0" smtClean="0">
                <a:sym typeface="Wingdings" panose="05000000000000000000" pitchFamily="2" charset="2"/>
              </a:rPr>
              <a:t>We’re </a:t>
            </a:r>
            <a:r>
              <a:rPr lang="en-US" dirty="0" err="1" smtClean="0">
                <a:sym typeface="Wingdings" panose="05000000000000000000" pitchFamily="2" charset="2"/>
              </a:rPr>
              <a:t>gonna</a:t>
            </a:r>
            <a:r>
              <a:rPr lang="en-US" dirty="0" smtClean="0">
                <a:sym typeface="Wingdings" panose="05000000000000000000" pitchFamily="2" charset="2"/>
              </a:rPr>
              <a:t> go one level deeper into Java SE standards and techniques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90649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ctrTitle" idx="4294967295"/>
          </p:nvPr>
        </p:nvSpPr>
        <p:spPr>
          <a:xfrm>
            <a:off x="2715450" y="1523250"/>
            <a:ext cx="36911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THANKS!</a:t>
            </a:r>
          </a:p>
        </p:txBody>
      </p:sp>
      <p:sp>
        <p:nvSpPr>
          <p:cNvPr id="338" name="Shape 338"/>
          <p:cNvSpPr txBox="1">
            <a:spLocks noGrp="1"/>
          </p:cNvSpPr>
          <p:nvPr>
            <p:ph type="subTitle" idx="4294967295"/>
          </p:nvPr>
        </p:nvSpPr>
        <p:spPr>
          <a:xfrm>
            <a:off x="2715450" y="2494275"/>
            <a:ext cx="4939199" cy="1451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solidFill>
                  <a:srgbClr val="66FF33"/>
                </a:solidFill>
              </a:rPr>
              <a:t>Any questions?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/>
              <a:t>You can find me at</a:t>
            </a:r>
            <a:r>
              <a:rPr lang="en" sz="1800" dirty="0" smtClean="0"/>
              <a:t>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None/>
            </a:pPr>
            <a:r>
              <a:rPr lang="en" sz="1800" dirty="0" smtClean="0"/>
              <a:t>@web: </a:t>
            </a:r>
            <a:r>
              <a:rPr lang="en-US" sz="1800" dirty="0"/>
              <a:t>http://vladbutnaru.com/</a:t>
            </a:r>
            <a:endParaRPr lang="en" sz="1800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 smtClean="0"/>
              <a:t>@facebook· Vladut Butnaru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61111"/>
              <a:buNone/>
            </a:pPr>
            <a:r>
              <a:rPr lang="en" sz="1800" dirty="0" smtClean="0"/>
              <a:t>@linkedin· Vlad Butnaru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61111"/>
              <a:buNone/>
            </a:pPr>
            <a:r>
              <a:rPr lang="en" sz="1800" dirty="0" smtClean="0"/>
              <a:t>@email : </a:t>
            </a:r>
            <a:r>
              <a:rPr lang="en" sz="1800" dirty="0" smtClean="0">
                <a:hlinkClick r:id="rId3"/>
              </a:rPr>
              <a:t>vlad2me@gmail.com</a:t>
            </a:r>
            <a:endParaRPr lang="en" sz="1800" dirty="0" smtClean="0"/>
          </a:p>
          <a:p>
            <a:pPr>
              <a:spcBef>
                <a:spcPts val="0"/>
              </a:spcBef>
              <a:buClr>
                <a:schemeClr val="dk1"/>
              </a:buClr>
              <a:buSzPct val="61111"/>
              <a:buNone/>
            </a:pPr>
            <a:r>
              <a:rPr lang="en" sz="1800" dirty="0" smtClean="0"/>
              <a:t>@phone : +40 0754 827 620</a:t>
            </a:r>
            <a:endParaRPr lang="en" sz="1800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lang="en" sz="1800" dirty="0"/>
          </a:p>
        </p:txBody>
      </p:sp>
      <p:pic>
        <p:nvPicPr>
          <p:cNvPr id="339" name="Shape 339"/>
          <p:cNvPicPr preferRelativeResize="0"/>
          <p:nvPr/>
        </p:nvPicPr>
        <p:blipFill rotWithShape="1">
          <a:blip r:embed="rId4">
            <a:alphaModFix/>
          </a:blip>
          <a:srcRect l="22840" t="14463" r="22840" b="19038"/>
          <a:stretch/>
        </p:blipFill>
        <p:spPr>
          <a:xfrm rot="-5400000">
            <a:off x="-506099" y="506025"/>
            <a:ext cx="3251399" cy="2239199"/>
          </a:xfrm>
          <a:prstGeom prst="parallelogram">
            <a:avLst>
              <a:gd name="adj" fmla="val 63779"/>
            </a:avLst>
          </a:prstGeom>
          <a:noFill/>
          <a:ln>
            <a:noFill/>
          </a:ln>
        </p:spPr>
      </p:pic>
      <p:grpSp>
        <p:nvGrpSpPr>
          <p:cNvPr id="5" name="Shape 633"/>
          <p:cNvGrpSpPr/>
          <p:nvPr/>
        </p:nvGrpSpPr>
        <p:grpSpPr>
          <a:xfrm>
            <a:off x="1348799" y="133350"/>
            <a:ext cx="432570" cy="421333"/>
            <a:chOff x="5926225" y="921350"/>
            <a:chExt cx="517800" cy="504350"/>
          </a:xfrm>
        </p:grpSpPr>
        <p:sp>
          <p:nvSpPr>
            <p:cNvPr id="6" name="Shape 634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635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" name="Shape 636"/>
          <p:cNvSpPr/>
          <p:nvPr/>
        </p:nvSpPr>
        <p:spPr>
          <a:xfrm>
            <a:off x="1818826" y="393533"/>
            <a:ext cx="400950" cy="226497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9" name="Picture 2" descr="C:\Users\Vlad Butnaru\Desktop\logo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ctrTitle" idx="4294967295"/>
          </p:nvPr>
        </p:nvSpPr>
        <p:spPr>
          <a:xfrm>
            <a:off x="2715450" y="1523250"/>
            <a:ext cx="36911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/>
              <a:t>HELLO!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subTitle" idx="4294967295"/>
          </p:nvPr>
        </p:nvSpPr>
        <p:spPr>
          <a:xfrm>
            <a:off x="2715450" y="2494275"/>
            <a:ext cx="4939199" cy="1451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solidFill>
                  <a:srgbClr val="33CCFF"/>
                </a:solidFill>
              </a:rPr>
              <a:t>I am </a:t>
            </a:r>
            <a:r>
              <a:rPr lang="en" b="1" dirty="0" smtClean="0">
                <a:solidFill>
                  <a:srgbClr val="33CCFF"/>
                </a:solidFill>
              </a:rPr>
              <a:t>Vlad Butnaru</a:t>
            </a:r>
            <a:endParaRPr lang="en" b="1" dirty="0">
              <a:solidFill>
                <a:srgbClr val="33CCFF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 smtClean="0"/>
              <a:t>I will be your trainer for this Java session!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 smtClean="0"/>
              <a:t>PS: It’ll be awesome!</a:t>
            </a:r>
            <a:endParaRPr lang="en" sz="1800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lang="en" sz="1800" dirty="0"/>
          </a:p>
        </p:txBody>
      </p:sp>
      <p:pic>
        <p:nvPicPr>
          <p:cNvPr id="167" name="Shape 167"/>
          <p:cNvPicPr preferRelativeResize="0"/>
          <p:nvPr/>
        </p:nvPicPr>
        <p:blipFill rotWithShape="1">
          <a:blip r:embed="rId3">
            <a:alphaModFix/>
          </a:blip>
          <a:srcRect l="22840" t="14463" r="22840" b="19038"/>
          <a:stretch/>
        </p:blipFill>
        <p:spPr>
          <a:xfrm rot="-5400000">
            <a:off x="-506099" y="506025"/>
            <a:ext cx="3251399" cy="2239199"/>
          </a:xfrm>
          <a:prstGeom prst="parallelogram">
            <a:avLst>
              <a:gd name="adj" fmla="val 63779"/>
            </a:avLst>
          </a:prstGeom>
          <a:noFill/>
          <a:ln>
            <a:noFill/>
          </a:ln>
        </p:spPr>
      </p:pic>
      <p:pic>
        <p:nvPicPr>
          <p:cNvPr id="5" name="Picture 2" descr="C:\Users\Vlad Butnaru\Desktop\logo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6989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Feedback please!</a:t>
            </a:r>
            <a:endParaRPr lang="en-US" dirty="0"/>
          </a:p>
        </p:txBody>
      </p:sp>
      <p:pic>
        <p:nvPicPr>
          <p:cNvPr id="3" name="Picture 2" descr="C:\Users\Vlad Butnaru\Desktop\log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86000" y="3314700"/>
            <a:ext cx="49039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Hind" charset="0"/>
                <a:cs typeface="Hind" charset="0"/>
              </a:rPr>
              <a:t>http://bit.do/feedbackvlad</a:t>
            </a:r>
          </a:p>
        </p:txBody>
      </p:sp>
    </p:spTree>
    <p:extLst>
      <p:ext uri="{BB962C8B-B14F-4D97-AF65-F5344CB8AC3E}">
        <p14:creationId xmlns:p14="http://schemas.microsoft.com/office/powerpoint/2010/main" val="3914287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Please pay </a:t>
            </a:r>
            <a:r>
              <a:rPr lang="en-US" dirty="0" smtClean="0">
                <a:solidFill>
                  <a:srgbClr val="FF0000"/>
                </a:solidFill>
              </a:rPr>
              <a:t>attention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</a:t>
            </a:r>
            <a:r>
              <a:rPr lang="en-US" dirty="0" smtClean="0"/>
              <a:t>session </a:t>
            </a:r>
            <a:r>
              <a:rPr lang="en-US" dirty="0" smtClean="0"/>
              <a:t>is </a:t>
            </a:r>
            <a:r>
              <a:rPr lang="en-US" i="1" dirty="0" smtClean="0">
                <a:solidFill>
                  <a:srgbClr val="FF0000"/>
                </a:solidFill>
              </a:rPr>
              <a:t>very</a:t>
            </a:r>
            <a:r>
              <a:rPr lang="en-US" dirty="0" smtClean="0"/>
              <a:t> important!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21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/>
          </p:nvPr>
        </p:nvGraphicFramePr>
        <p:xfrm>
          <a:off x="533400" y="590550"/>
          <a:ext cx="75438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own Arrow 4"/>
          <p:cNvSpPr/>
          <p:nvPr/>
        </p:nvSpPr>
        <p:spPr>
          <a:xfrm rot="19145353">
            <a:off x="4339179" y="810861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19043227">
            <a:off x="3026759" y="54557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You </a:t>
            </a:r>
            <a:r>
              <a:rPr lang="en-US" sz="1800" dirty="0" smtClean="0">
                <a:solidFill>
                  <a:schemeClr val="bg1"/>
                </a:solidFill>
              </a:rPr>
              <a:t>are almost </a:t>
            </a:r>
            <a:r>
              <a:rPr lang="en-US" sz="1800" dirty="0" smtClean="0">
                <a:solidFill>
                  <a:schemeClr val="bg1"/>
                </a:solidFill>
              </a:rPr>
              <a:t>here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2134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6200" y="5531"/>
            <a:ext cx="7730250" cy="1159799"/>
          </a:xfrm>
        </p:spPr>
        <p:txBody>
          <a:bodyPr/>
          <a:lstStyle/>
          <a:p>
            <a:r>
              <a:rPr lang="en-US" dirty="0" smtClean="0"/>
              <a:t>What will we do today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0" y="1047750"/>
            <a:ext cx="4876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dirty="0" smtClean="0">
                <a:solidFill>
                  <a:schemeClr val="bg1"/>
                </a:solidFill>
                <a:latin typeface="Hind" panose="020B0604020202020204" charset="0"/>
                <a:cs typeface="Hind" panose="020B0604020202020204" charset="0"/>
              </a:rPr>
              <a:t>Review of May</a:t>
            </a:r>
            <a:endParaRPr lang="en-US" sz="3200" dirty="0" smtClean="0">
              <a:solidFill>
                <a:schemeClr val="bg1"/>
              </a:solidFill>
              <a:latin typeface="Hind" panose="020B0604020202020204" charset="0"/>
              <a:cs typeface="Hind" panose="020B0604020202020204" charset="0"/>
            </a:endParaRPr>
          </a:p>
          <a:p>
            <a:pPr marL="342900" indent="-342900">
              <a:buAutoNum type="arabicPeriod"/>
            </a:pPr>
            <a:r>
              <a:rPr lang="en-US" sz="3200" dirty="0" smtClean="0">
                <a:solidFill>
                  <a:schemeClr val="bg1"/>
                </a:solidFill>
                <a:latin typeface="Hind" panose="020B0604020202020204" charset="0"/>
                <a:cs typeface="Hind" panose="020B0604020202020204" charset="0"/>
              </a:rPr>
              <a:t>Inheritance and method overloading</a:t>
            </a:r>
          </a:p>
          <a:p>
            <a:pPr marL="342900" indent="-342900">
              <a:buAutoNum type="arabicPeriod"/>
            </a:pPr>
            <a:r>
              <a:rPr lang="en-US" sz="3200" dirty="0" smtClean="0">
                <a:solidFill>
                  <a:schemeClr val="bg1"/>
                </a:solidFill>
                <a:latin typeface="Hind" panose="020B0604020202020204" charset="0"/>
                <a:cs typeface="Hind" panose="020B0604020202020204" charset="0"/>
              </a:rPr>
              <a:t>Interfaces and method overriding</a:t>
            </a:r>
            <a:endParaRPr lang="en-US" sz="3200" dirty="0" smtClean="0">
              <a:solidFill>
                <a:schemeClr val="bg1"/>
              </a:solidFill>
              <a:latin typeface="Hind" panose="020B0604020202020204" charset="0"/>
              <a:cs typeface="Hind" panose="020B0604020202020204" charset="0"/>
            </a:endParaRPr>
          </a:p>
          <a:p>
            <a:pPr marL="342900" indent="-342900">
              <a:buAutoNum type="arabicPeriod"/>
            </a:pPr>
            <a:r>
              <a:rPr lang="en-US" sz="3200" dirty="0" smtClean="0">
                <a:solidFill>
                  <a:schemeClr val="bg1"/>
                </a:solidFill>
                <a:latin typeface="Hind" panose="020B0604020202020204" charset="0"/>
                <a:cs typeface="Hind" panose="020B0604020202020204" charset="0"/>
              </a:rPr>
              <a:t>Exercise (you do it this time)</a:t>
            </a:r>
          </a:p>
          <a:p>
            <a:pPr marL="342900" indent="-342900">
              <a:buAutoNum type="arabicPeriod"/>
            </a:pPr>
            <a:r>
              <a:rPr lang="en-US" sz="3200" dirty="0" smtClean="0">
                <a:solidFill>
                  <a:schemeClr val="bg1"/>
                </a:solidFill>
                <a:latin typeface="Hind" panose="020B0604020202020204" charset="0"/>
                <a:cs typeface="Hind" panose="020B0604020202020204" charset="0"/>
              </a:rPr>
              <a:t>What’s up for June?</a:t>
            </a:r>
            <a:endParaRPr lang="en-US" sz="3200" dirty="0" smtClean="0">
              <a:solidFill>
                <a:schemeClr val="bg1"/>
              </a:solidFill>
              <a:latin typeface="Hind" panose="020B0604020202020204" charset="0"/>
              <a:cs typeface="Hind" panose="020B0604020202020204" charset="0"/>
            </a:endParaRPr>
          </a:p>
          <a:p>
            <a:pPr marL="342900" indent="-342900">
              <a:buAutoNum type="arabicPeriod"/>
            </a:pPr>
            <a:endParaRPr lang="en-US" sz="3200" dirty="0">
              <a:solidFill>
                <a:schemeClr val="bg1"/>
              </a:solidFill>
              <a:latin typeface="Hind" panose="020B0604020202020204" charset="0"/>
              <a:cs typeface="Hind" panose="020B0604020202020204" charset="0"/>
            </a:endParaRPr>
          </a:p>
        </p:txBody>
      </p:sp>
      <p:pic>
        <p:nvPicPr>
          <p:cNvPr id="4" name="Picture 2" descr="C:\Users\Vlad Butnaru\Desktop\log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6095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Review of May</a:t>
            </a:r>
            <a:endParaRPr lang="en-US" dirty="0"/>
          </a:p>
        </p:txBody>
      </p:sp>
      <p:pic>
        <p:nvPicPr>
          <p:cNvPr id="4" name="Picture 2" descr="C:\Users\Vlad Butnaru\Desktop\log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Java basics (JVM, Java update scheme)</a:t>
            </a:r>
            <a:endParaRPr lang="en-US" dirty="0" smtClean="0"/>
          </a:p>
          <a:p>
            <a:r>
              <a:rPr lang="en-US" dirty="0" smtClean="0"/>
              <a:t>Primitives (</a:t>
            </a:r>
            <a:r>
              <a:rPr lang="en-US" dirty="0" err="1" smtClean="0"/>
              <a:t>int</a:t>
            </a:r>
            <a:r>
              <a:rPr lang="en-US" dirty="0" smtClean="0"/>
              <a:t>, double, String, char)</a:t>
            </a:r>
            <a:endParaRPr lang="en-US" dirty="0" smtClean="0"/>
          </a:p>
          <a:p>
            <a:r>
              <a:rPr lang="en-US" dirty="0" smtClean="0"/>
              <a:t>Repetitive and conditiona</a:t>
            </a:r>
            <a:r>
              <a:rPr lang="en-US" dirty="0" smtClean="0"/>
              <a:t>l structures</a:t>
            </a:r>
            <a:endParaRPr lang="en-US" dirty="0" smtClean="0"/>
          </a:p>
          <a:p>
            <a:r>
              <a:rPr lang="en-US" dirty="0" smtClean="0"/>
              <a:t>Mathematical operators (+-*/%)</a:t>
            </a:r>
            <a:endParaRPr lang="en-US" dirty="0" smtClean="0"/>
          </a:p>
          <a:p>
            <a:r>
              <a:rPr lang="en-US" dirty="0" smtClean="0"/>
              <a:t>Arrays [vectors] (</a:t>
            </a:r>
            <a:r>
              <a:rPr lang="en-US" dirty="0" err="1" smtClean="0"/>
              <a:t>int</a:t>
            </a:r>
            <a:r>
              <a:rPr lang="en-US" dirty="0" smtClean="0"/>
              <a:t>[] ; double[]; String[])</a:t>
            </a:r>
          </a:p>
          <a:p>
            <a:r>
              <a:rPr lang="en-US" dirty="0" smtClean="0"/>
              <a:t>Naming conventions (</a:t>
            </a:r>
            <a:r>
              <a:rPr lang="en-US" dirty="0" err="1" smtClean="0"/>
              <a:t>camelCase</a:t>
            </a:r>
            <a:r>
              <a:rPr lang="en-US" dirty="0" smtClean="0"/>
              <a:t>)</a:t>
            </a:r>
          </a:p>
          <a:p>
            <a:r>
              <a:rPr lang="en-US" dirty="0" smtClean="0"/>
              <a:t>Implicit casting (</a:t>
            </a:r>
            <a:r>
              <a:rPr lang="en-US" dirty="0" err="1" smtClean="0"/>
              <a:t>int</a:t>
            </a:r>
            <a:r>
              <a:rPr lang="en-US" dirty="0" smtClean="0"/>
              <a:t>)2.5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921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Review of May</a:t>
            </a:r>
            <a:endParaRPr lang="en-US" dirty="0"/>
          </a:p>
        </p:txBody>
      </p:sp>
      <p:pic>
        <p:nvPicPr>
          <p:cNvPr id="4" name="Picture 2" descr="C:\Users\Vlad Butnaru\Desktop\log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7086" y="1650547"/>
            <a:ext cx="6248113" cy="2764500"/>
          </a:xfrm>
        </p:spPr>
        <p:txBody>
          <a:bodyPr/>
          <a:lstStyle/>
          <a:p>
            <a:r>
              <a:rPr lang="en-US" dirty="0" smtClean="0"/>
              <a:t>OOP Introduction (basic concepts)</a:t>
            </a:r>
          </a:p>
          <a:p>
            <a:r>
              <a:rPr lang="en-US" dirty="0" smtClean="0"/>
              <a:t>Classes</a:t>
            </a:r>
          </a:p>
          <a:p>
            <a:r>
              <a:rPr lang="en-US" dirty="0" smtClean="0"/>
              <a:t>Instances</a:t>
            </a:r>
          </a:p>
          <a:p>
            <a:r>
              <a:rPr lang="en-US" dirty="0" err="1" smtClean="0"/>
              <a:t>ArrayLists</a:t>
            </a:r>
            <a:r>
              <a:rPr lang="en-US" dirty="0" smtClean="0"/>
              <a:t> &lt;&gt;</a:t>
            </a:r>
          </a:p>
          <a:p>
            <a:r>
              <a:rPr lang="en-US" dirty="0" smtClean="0"/>
              <a:t>Constructors and methods</a:t>
            </a:r>
          </a:p>
          <a:p>
            <a:r>
              <a:rPr lang="en-US" dirty="0" smtClean="0"/>
              <a:t>Naming conventions</a:t>
            </a:r>
          </a:p>
          <a:p>
            <a:r>
              <a:rPr lang="en-US" dirty="0" smtClean="0"/>
              <a:t>Inheritance and method overloading (today)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7652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Review of May</a:t>
            </a:r>
            <a:endParaRPr lang="en-US" dirty="0"/>
          </a:p>
        </p:txBody>
      </p:sp>
      <p:pic>
        <p:nvPicPr>
          <p:cNvPr id="4" name="Picture 2" descr="C:\Users\Vlad Butnaru\Desktop\log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7086" y="1650547"/>
            <a:ext cx="6248113" cy="2764500"/>
          </a:xfrm>
        </p:spPr>
        <p:txBody>
          <a:bodyPr/>
          <a:lstStyle/>
          <a:p>
            <a:r>
              <a:rPr lang="en-US" dirty="0" smtClean="0"/>
              <a:t>You had an exam (with promising results)</a:t>
            </a:r>
          </a:p>
          <a:p>
            <a:r>
              <a:rPr lang="en-US" dirty="0" smtClean="0"/>
              <a:t>You had built ~4 functional applications</a:t>
            </a:r>
          </a:p>
          <a:p>
            <a:r>
              <a:rPr lang="en-US" dirty="0" smtClean="0"/>
              <a:t>You actively contributed to the general atmosphere</a:t>
            </a:r>
          </a:p>
          <a:p>
            <a:r>
              <a:rPr lang="en-US" dirty="0" smtClean="0"/>
              <a:t>You know each other and myself</a:t>
            </a:r>
          </a:p>
          <a:p>
            <a:r>
              <a:rPr lang="en-US" dirty="0" smtClean="0"/>
              <a:t>You developed both your  logical and your analytical skills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1040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Review of May</a:t>
            </a:r>
            <a:endParaRPr lang="en-US" dirty="0"/>
          </a:p>
        </p:txBody>
      </p:sp>
      <p:pic>
        <p:nvPicPr>
          <p:cNvPr id="4" name="Picture 2" descr="C:\Users\Vlad Butnaru\Desktop\log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943468" y="2320617"/>
            <a:ext cx="30957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Well done!</a:t>
            </a: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555016"/>
            <a:ext cx="2362200" cy="2362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0688669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Dumain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</TotalTime>
  <Words>509</Words>
  <Application>Microsoft Office PowerPoint</Application>
  <PresentationFormat>On-screen Show (16:9)</PresentationFormat>
  <Paragraphs>92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Hind</vt:lpstr>
      <vt:lpstr>Calibri</vt:lpstr>
      <vt:lpstr>Wingdings</vt:lpstr>
      <vt:lpstr>Arial</vt:lpstr>
      <vt:lpstr>Dumaine</vt:lpstr>
      <vt:lpstr>Java + Mobile course by Enered</vt:lpstr>
      <vt:lpstr>HELLO!</vt:lpstr>
      <vt:lpstr>Please pay attention</vt:lpstr>
      <vt:lpstr>PowerPoint Presentation</vt:lpstr>
      <vt:lpstr>What will we do today</vt:lpstr>
      <vt:lpstr>1. Review of May</vt:lpstr>
      <vt:lpstr>1. Review of May</vt:lpstr>
      <vt:lpstr>1. Review of May</vt:lpstr>
      <vt:lpstr>1. Review of May</vt:lpstr>
      <vt:lpstr>2. Inheritance</vt:lpstr>
      <vt:lpstr>2. Inheritance</vt:lpstr>
      <vt:lpstr>3. Method overloading</vt:lpstr>
      <vt:lpstr>3. Method overloading</vt:lpstr>
      <vt:lpstr>4. Interfaces and overriding</vt:lpstr>
      <vt:lpstr>4. Interfaces</vt:lpstr>
      <vt:lpstr>4. Method overloading</vt:lpstr>
      <vt:lpstr>5. Exercise</vt:lpstr>
      <vt:lpstr>5. June preview</vt:lpstr>
      <vt:lpstr>THANKS!</vt:lpstr>
      <vt:lpstr>Feedback please!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+ Mobile course by Enered</dc:title>
  <dc:creator>Butnaru Vlad</dc:creator>
  <cp:lastModifiedBy>Vlad Butnaru</cp:lastModifiedBy>
  <cp:revision>49</cp:revision>
  <dcterms:modified xsi:type="dcterms:W3CDTF">2016-05-27T10:43:40Z</dcterms:modified>
</cp:coreProperties>
</file>