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1"/>
  </p:notesMasterIdLst>
  <p:sldIdLst>
    <p:sldId id="256" r:id="rId2"/>
    <p:sldId id="284" r:id="rId3"/>
    <p:sldId id="321" r:id="rId4"/>
    <p:sldId id="323" r:id="rId5"/>
    <p:sldId id="333" r:id="rId6"/>
    <p:sldId id="334" r:id="rId7"/>
    <p:sldId id="347" r:id="rId8"/>
    <p:sldId id="348" r:id="rId9"/>
    <p:sldId id="349" r:id="rId10"/>
    <p:sldId id="350" r:id="rId11"/>
    <p:sldId id="351" r:id="rId12"/>
    <p:sldId id="352" r:id="rId13"/>
    <p:sldId id="355" r:id="rId14"/>
    <p:sldId id="353" r:id="rId15"/>
    <p:sldId id="354" r:id="rId16"/>
    <p:sldId id="356" r:id="rId17"/>
    <p:sldId id="357" r:id="rId18"/>
    <p:sldId id="279" r:id="rId19"/>
    <p:sldId id="320" r:id="rId20"/>
  </p:sldIdLst>
  <p:sldSz cx="9144000" cy="5143500" type="screen16x9"/>
  <p:notesSz cx="6858000" cy="9144000"/>
  <p:embeddedFontLst>
    <p:embeddedFont>
      <p:font typeface="Hind" panose="020B0604020202020204" charset="0"/>
      <p:regular r:id="rId22"/>
      <p:bold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535AAA-8F38-4BF4-82AC-7E0B9626EAA3}">
  <a:tblStyle styleId="{2A535AAA-8F38-4BF4-82AC-7E0B9626EAA3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62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987067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5173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1474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1382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6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 rot="5400000" flipH="1">
            <a:off x="6177274" y="-42337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 rot="5400000" flipH="1">
            <a:off x="-698074" y="3247199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/>
          <p:nvPr/>
        </p:nvSpPr>
        <p:spPr>
          <a:xfrm rot="-5400000" flipH="1">
            <a:off x="-428544" y="2831031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/>
          <p:nvPr/>
        </p:nvSpPr>
        <p:spPr>
          <a:xfrm rot="-5400000" flipH="1">
            <a:off x="563747" y="2068298"/>
            <a:ext cx="1518899" cy="92549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14"/>
          <p:cNvSpPr/>
          <p:nvPr/>
        </p:nvSpPr>
        <p:spPr>
          <a:xfrm rot="5400000">
            <a:off x="-253698" y="2260564"/>
            <a:ext cx="1297199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/>
          <p:nvPr/>
        </p:nvSpPr>
        <p:spPr>
          <a:xfrm rot="-5400000">
            <a:off x="-192598" y="1950592"/>
            <a:ext cx="985799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6"/>
          <p:cNvSpPr/>
          <p:nvPr/>
        </p:nvSpPr>
        <p:spPr>
          <a:xfrm rot="5400000" flipH="1">
            <a:off x="7217674" y="1270025"/>
            <a:ext cx="2394600" cy="1458899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/>
          <p:nvPr/>
        </p:nvSpPr>
        <p:spPr>
          <a:xfrm rot="-5400000">
            <a:off x="7922499" y="2744289"/>
            <a:ext cx="1518600" cy="925499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18"/>
          <p:cNvSpPr/>
          <p:nvPr/>
        </p:nvSpPr>
        <p:spPr>
          <a:xfrm rot="-5400000" flipH="1">
            <a:off x="7315902" y="2802274"/>
            <a:ext cx="1027799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19"/>
          <p:cNvSpPr/>
          <p:nvPr/>
        </p:nvSpPr>
        <p:spPr>
          <a:xfrm rot="-5400000" flipH="1">
            <a:off x="6337825" y="578874"/>
            <a:ext cx="1520099" cy="92609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067087" y="1650547"/>
            <a:ext cx="5972100" cy="2764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50" name="Shape 50"/>
            <p:cNvSpPr/>
            <p:nvPr/>
          </p:nvSpPr>
          <p:spPr>
            <a:xfrm rot="5400000" flipH="1">
              <a:off x="7471942" y="406043"/>
              <a:ext cx="2078100" cy="12659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 rot="5400000" flipH="1">
              <a:off x="7072799" y="1666233"/>
              <a:ext cx="2574299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 rot="-5400000" flipH="1">
              <a:off x="8242800" y="3381814"/>
              <a:ext cx="784500" cy="4778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Shape 55"/>
          <p:cNvGrpSpPr/>
          <p:nvPr/>
        </p:nvGrpSpPr>
        <p:grpSpPr>
          <a:xfrm>
            <a:off x="3" y="2738679"/>
            <a:ext cx="722479" cy="2404814"/>
            <a:chOff x="3" y="2750304"/>
            <a:chExt cx="722479" cy="2404814"/>
          </a:xfrm>
        </p:grpSpPr>
        <p:sp>
          <p:nvSpPr>
            <p:cNvPr id="56" name="Shape 56"/>
            <p:cNvSpPr/>
            <p:nvPr/>
          </p:nvSpPr>
          <p:spPr>
            <a:xfrm rot="5400000" flipH="1">
              <a:off x="-231667" y="3341328"/>
              <a:ext cx="1185900" cy="7223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 rot="5400000">
              <a:off x="-158106" y="3063819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 rot="-5400000" flipH="1">
              <a:off x="-173394" y="4440518"/>
              <a:ext cx="888000" cy="5411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 rot="-5400000">
              <a:off x="-120146" y="2870454"/>
              <a:ext cx="614699" cy="374399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 rot="-5400000" flipH="1">
              <a:off x="228055" y="4058303"/>
              <a:ext cx="614399" cy="3743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mall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Shape 123"/>
          <p:cNvGrpSpPr/>
          <p:nvPr/>
        </p:nvGrpSpPr>
        <p:grpSpPr>
          <a:xfrm>
            <a:off x="7934862" y="4"/>
            <a:ext cx="1209178" cy="2774602"/>
            <a:chOff x="7395202" y="-6"/>
            <a:chExt cx="1748884" cy="4013021"/>
          </a:xfrm>
        </p:grpSpPr>
        <p:sp>
          <p:nvSpPr>
            <p:cNvPr id="124" name="Shape 124"/>
            <p:cNvSpPr/>
            <p:nvPr/>
          </p:nvSpPr>
          <p:spPr>
            <a:xfrm rot="5400000" flipH="1">
              <a:off x="7471942" y="406043"/>
              <a:ext cx="2078100" cy="12659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 rot="5400000" flipH="1">
              <a:off x="7072799" y="1666233"/>
              <a:ext cx="2574299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 rot="-5400000" flipH="1">
              <a:off x="8242800" y="3381814"/>
              <a:ext cx="784500" cy="4778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Shape 129"/>
          <p:cNvGrpSpPr/>
          <p:nvPr/>
        </p:nvGrpSpPr>
        <p:grpSpPr>
          <a:xfrm>
            <a:off x="0" y="2232486"/>
            <a:ext cx="874633" cy="2911267"/>
            <a:chOff x="3" y="2750304"/>
            <a:chExt cx="722479" cy="2404814"/>
          </a:xfrm>
        </p:grpSpPr>
        <p:sp>
          <p:nvSpPr>
            <p:cNvPr id="130" name="Shape 130"/>
            <p:cNvSpPr/>
            <p:nvPr/>
          </p:nvSpPr>
          <p:spPr>
            <a:xfrm rot="5400000" flipH="1">
              <a:off x="-231667" y="3341328"/>
              <a:ext cx="1185900" cy="7223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 rot="5400000">
              <a:off x="-158106" y="3063819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 rot="-5400000" flipH="1">
              <a:off x="-173394" y="4440518"/>
              <a:ext cx="888000" cy="5411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 rot="-5400000">
              <a:off x="-120146" y="2870454"/>
              <a:ext cx="614699" cy="374399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 rot="-5400000" flipH="1">
              <a:off x="228055" y="4058303"/>
              <a:ext cx="614399" cy="3743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big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37" name="Shape 137"/>
            <p:cNvSpPr/>
            <p:nvPr/>
          </p:nvSpPr>
          <p:spPr>
            <a:xfrm rot="5400000" flipH="1">
              <a:off x="7471942" y="406043"/>
              <a:ext cx="2078100" cy="12659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 rot="5400000" flipH="1">
              <a:off x="7072799" y="1666233"/>
              <a:ext cx="2574299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 rot="-5400000" flipH="1">
              <a:off x="8242800" y="3381814"/>
              <a:ext cx="784500" cy="4778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Shape 142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/>
          <p:nvPr/>
        </p:nvSpPr>
        <p:spPr>
          <a:xfrm rot="5400000">
            <a:off x="-262151" y="1526812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/>
          <p:nvPr/>
        </p:nvSpPr>
        <p:spPr>
          <a:xfrm rot="-5400000" flipH="1">
            <a:off x="-358954" y="3663588"/>
            <a:ext cx="1838400" cy="1120499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/>
          <p:nvPr/>
        </p:nvSpPr>
        <p:spPr>
          <a:xfrm rot="-5400000">
            <a:off x="-199051" y="1206481"/>
            <a:ext cx="1018799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/>
          <p:nvPr/>
        </p:nvSpPr>
        <p:spPr>
          <a:xfrm rot="-5400000" flipH="1">
            <a:off x="472233" y="3024660"/>
            <a:ext cx="1271999" cy="77519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1F3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67087" y="1650547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48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48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  <p:sldLayoutId id="2147483657" r:id="rId4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vlad2me@gmail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Java + Mobile course by Enered</a:t>
            </a:r>
            <a:endParaRPr lang="en" dirty="0"/>
          </a:p>
        </p:txBody>
      </p:sp>
      <p:pic>
        <p:nvPicPr>
          <p:cNvPr id="1026" name="Picture 2" descr="C:\Users\Vlad Butnaru\Desktop\logo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Shape 629"/>
          <p:cNvGrpSpPr/>
          <p:nvPr/>
        </p:nvGrpSpPr>
        <p:grpSpPr>
          <a:xfrm>
            <a:off x="76200" y="285750"/>
            <a:ext cx="432570" cy="421333"/>
            <a:chOff x="5926225" y="921350"/>
            <a:chExt cx="517800" cy="504350"/>
          </a:xfrm>
        </p:grpSpPr>
        <p:sp>
          <p:nvSpPr>
            <p:cNvPr id="5" name="Shape 63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" name="Shape 631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7" name="Shape 632"/>
          <p:cNvSpPr/>
          <p:nvPr/>
        </p:nvSpPr>
        <p:spPr>
          <a:xfrm>
            <a:off x="270120" y="521807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3c</a:t>
            </a:r>
            <a:r>
              <a:rPr lang="en-US" dirty="0" smtClean="0"/>
              <a:t>. Columns</a:t>
            </a:r>
            <a:endParaRPr lang="en-US" dirty="0"/>
          </a:p>
        </p:txBody>
      </p:sp>
      <p:pic>
        <p:nvPicPr>
          <p:cNvPr id="4" name="Picture 2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067086" y="1650547"/>
            <a:ext cx="6248113" cy="2764500"/>
          </a:xfrm>
        </p:spPr>
        <p:txBody>
          <a:bodyPr/>
          <a:lstStyle/>
          <a:p>
            <a:r>
              <a:rPr lang="en-US" dirty="0" smtClean="0"/>
              <a:t>Have an UNIQUE name</a:t>
            </a:r>
            <a:endParaRPr lang="en-US" dirty="0" smtClean="0"/>
          </a:p>
          <a:p>
            <a:r>
              <a:rPr lang="en-US" dirty="0" smtClean="0"/>
              <a:t>Have a data type</a:t>
            </a:r>
          </a:p>
          <a:p>
            <a:r>
              <a:rPr lang="en-US" dirty="0" smtClean="0"/>
              <a:t>Can Have a maximum length</a:t>
            </a:r>
          </a:p>
          <a:p>
            <a:r>
              <a:rPr lang="en-US" dirty="0" smtClean="0"/>
              <a:t>Can Have a default value</a:t>
            </a:r>
          </a:p>
          <a:p>
            <a:r>
              <a:rPr lang="en-US" dirty="0" smtClean="0"/>
              <a:t>Can be restricted to accept NULL values</a:t>
            </a:r>
          </a:p>
          <a:p>
            <a:r>
              <a:rPr lang="en-US" dirty="0" smtClean="0"/>
              <a:t>Are limitless in size and/or number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117864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dirty="0" smtClean="0"/>
              <a:t>. QUERIES (CRUD)</a:t>
            </a:r>
            <a:endParaRPr lang="en-US" dirty="0"/>
          </a:p>
        </p:txBody>
      </p:sp>
      <p:pic>
        <p:nvPicPr>
          <p:cNvPr id="4" name="Picture 2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067086" y="1650547"/>
            <a:ext cx="6248113" cy="2764500"/>
          </a:xfrm>
        </p:spPr>
        <p:txBody>
          <a:bodyPr/>
          <a:lstStyle/>
          <a:p>
            <a:r>
              <a:rPr lang="en-US" b="1" dirty="0" smtClean="0"/>
              <a:t>INSERT</a:t>
            </a:r>
            <a:r>
              <a:rPr lang="en-US" dirty="0" smtClean="0"/>
              <a:t> INTO table(c1,c2,c3) VALUES (v1,v2,v3)</a:t>
            </a:r>
            <a:endParaRPr lang="en-US" dirty="0" smtClean="0"/>
          </a:p>
          <a:p>
            <a:r>
              <a:rPr lang="en-US" b="1" dirty="0" smtClean="0"/>
              <a:t>SELECT</a:t>
            </a:r>
            <a:r>
              <a:rPr lang="en-US" dirty="0" smtClean="0"/>
              <a:t> c1,c2,c3 FROM table WHERE c1=v1 AND c2=v2 OR c3=v3</a:t>
            </a:r>
          </a:p>
          <a:p>
            <a:r>
              <a:rPr lang="en-US" b="1" dirty="0" smtClean="0"/>
              <a:t>UPDATE</a:t>
            </a:r>
            <a:r>
              <a:rPr lang="en-US" dirty="0" smtClean="0"/>
              <a:t> table SET c1=v1, c2=v2 WHERE c3=v3</a:t>
            </a:r>
          </a:p>
          <a:p>
            <a:r>
              <a:rPr lang="en-US" b="1" dirty="0" smtClean="0"/>
              <a:t>DELETE </a:t>
            </a:r>
            <a:r>
              <a:rPr lang="en-US" dirty="0" smtClean="0"/>
              <a:t>FROM table WHERE c1=v1 OR c2=v2</a:t>
            </a:r>
          </a:p>
        </p:txBody>
      </p:sp>
    </p:spTree>
    <p:extLst>
      <p:ext uri="{BB962C8B-B14F-4D97-AF65-F5344CB8AC3E}">
        <p14:creationId xmlns:p14="http://schemas.microsoft.com/office/powerpoint/2010/main" val="42655803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3930" y="2190750"/>
            <a:ext cx="7086313" cy="2764500"/>
          </a:xfrm>
        </p:spPr>
        <p:txBody>
          <a:bodyPr/>
          <a:lstStyle/>
          <a:p>
            <a:r>
              <a:rPr lang="en-US" b="1" dirty="0" smtClean="0"/>
              <a:t>INSERT INTO </a:t>
            </a:r>
            <a:r>
              <a:rPr lang="en-US" dirty="0" smtClean="0"/>
              <a:t>table(</a:t>
            </a:r>
            <a:r>
              <a:rPr lang="en-US" b="1" dirty="0" smtClean="0"/>
              <a:t>C1,C2…</a:t>
            </a:r>
            <a:r>
              <a:rPr lang="en-US" dirty="0" smtClean="0"/>
              <a:t>) </a:t>
            </a:r>
            <a:r>
              <a:rPr lang="en-US" b="1" dirty="0" smtClean="0"/>
              <a:t>VALUES(v1,v2…);</a:t>
            </a:r>
            <a:endParaRPr lang="en-US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dirty="0" smtClean="0"/>
              <a:t>. QUERIES (Create)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975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809750"/>
            <a:ext cx="7086313" cy="2764500"/>
          </a:xfrm>
        </p:spPr>
        <p:txBody>
          <a:bodyPr/>
          <a:lstStyle/>
          <a:p>
            <a:r>
              <a:rPr lang="en-US" b="1" dirty="0" smtClean="0"/>
              <a:t>SELECT </a:t>
            </a:r>
            <a:r>
              <a:rPr lang="en-US" dirty="0" smtClean="0"/>
              <a:t>c1,c2,…</a:t>
            </a:r>
            <a:r>
              <a:rPr lang="en-US" b="1" dirty="0" smtClean="0"/>
              <a:t> FROM </a:t>
            </a:r>
            <a:r>
              <a:rPr lang="en-US" dirty="0" smtClean="0"/>
              <a:t>table </a:t>
            </a:r>
            <a:r>
              <a:rPr lang="en-US" b="1" dirty="0" smtClean="0"/>
              <a:t>WHERE </a:t>
            </a:r>
            <a:r>
              <a:rPr lang="en-US" dirty="0" smtClean="0"/>
              <a:t>c3=v3 </a:t>
            </a:r>
            <a:r>
              <a:rPr lang="en-US" b="1" dirty="0" smtClean="0"/>
              <a:t>OR </a:t>
            </a:r>
            <a:r>
              <a:rPr lang="en-US" dirty="0" smtClean="0"/>
              <a:t>c4=v4 </a:t>
            </a:r>
            <a:r>
              <a:rPr lang="en-US" b="1" dirty="0" smtClean="0"/>
              <a:t>AND </a:t>
            </a:r>
            <a:r>
              <a:rPr lang="en-US" dirty="0" smtClean="0"/>
              <a:t>c5=v5;</a:t>
            </a:r>
          </a:p>
          <a:p>
            <a:r>
              <a:rPr lang="en-US" b="1" dirty="0" smtClean="0"/>
              <a:t>Sau</a:t>
            </a:r>
          </a:p>
          <a:p>
            <a:r>
              <a:rPr lang="en-US" b="1" dirty="0" smtClean="0"/>
              <a:t>SELECT * FROM </a:t>
            </a:r>
            <a:r>
              <a:rPr lang="en-US" dirty="0" smtClean="0"/>
              <a:t>table </a:t>
            </a:r>
            <a:r>
              <a:rPr lang="en-US" b="1" dirty="0" smtClean="0"/>
              <a:t>WHERE …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dirty="0" smtClean="0"/>
              <a:t>. QUERIES (Read)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863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809750"/>
            <a:ext cx="7086313" cy="2764500"/>
          </a:xfrm>
        </p:spPr>
        <p:txBody>
          <a:bodyPr/>
          <a:lstStyle/>
          <a:p>
            <a:r>
              <a:rPr lang="en-US" b="1" dirty="0" smtClean="0"/>
              <a:t>UPDATE </a:t>
            </a:r>
            <a:r>
              <a:rPr lang="en-US" dirty="0" smtClean="0"/>
              <a:t>table </a:t>
            </a:r>
            <a:r>
              <a:rPr lang="en-US" b="1" dirty="0" smtClean="0"/>
              <a:t>SET(c1=v1,c2=v2…) WHERE </a:t>
            </a:r>
            <a:r>
              <a:rPr lang="en-US" dirty="0" smtClean="0"/>
              <a:t>c3=v3 </a:t>
            </a:r>
            <a:r>
              <a:rPr lang="en-US" b="1" dirty="0" smtClean="0"/>
              <a:t>OR </a:t>
            </a:r>
            <a:r>
              <a:rPr lang="en-US" dirty="0" smtClean="0"/>
              <a:t>c4=v4 </a:t>
            </a:r>
            <a:r>
              <a:rPr lang="en-US" b="1" dirty="0" smtClean="0"/>
              <a:t>AND </a:t>
            </a:r>
            <a:r>
              <a:rPr lang="en-US" dirty="0" smtClean="0"/>
              <a:t>c5=v5;</a:t>
            </a:r>
            <a:endParaRPr lang="en-US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dirty="0" smtClean="0"/>
              <a:t>. QUERIES (UPDATE)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77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809750"/>
            <a:ext cx="7086313" cy="2764500"/>
          </a:xfrm>
        </p:spPr>
        <p:txBody>
          <a:bodyPr/>
          <a:lstStyle/>
          <a:p>
            <a:r>
              <a:rPr lang="en-US" b="1" dirty="0" smtClean="0"/>
              <a:t>DELETE FROM </a:t>
            </a:r>
            <a:r>
              <a:rPr lang="en-US" dirty="0" smtClean="0"/>
              <a:t>table </a:t>
            </a:r>
            <a:r>
              <a:rPr lang="en-US" b="1" dirty="0" smtClean="0"/>
              <a:t>WHERE </a:t>
            </a:r>
            <a:r>
              <a:rPr lang="en-US" dirty="0" smtClean="0"/>
              <a:t>c3=v3 </a:t>
            </a:r>
            <a:r>
              <a:rPr lang="en-US" b="1" dirty="0" smtClean="0"/>
              <a:t>OR </a:t>
            </a:r>
            <a:r>
              <a:rPr lang="en-US" dirty="0" smtClean="0"/>
              <a:t>c4=v4 </a:t>
            </a:r>
            <a:r>
              <a:rPr lang="en-US" b="1" dirty="0" smtClean="0"/>
              <a:t>AND </a:t>
            </a:r>
            <a:r>
              <a:rPr lang="en-US" dirty="0" smtClean="0"/>
              <a:t>c5=v5;</a:t>
            </a:r>
            <a:endParaRPr lang="en-US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dirty="0" smtClean="0"/>
              <a:t>. QUERIES (Remove)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652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809750"/>
            <a:ext cx="7086313" cy="2764500"/>
          </a:xfrm>
        </p:spPr>
        <p:txBody>
          <a:bodyPr/>
          <a:lstStyle/>
          <a:p>
            <a:r>
              <a:rPr lang="en-US" dirty="0" smtClean="0"/>
              <a:t>Primary keys are used to specify and UNIQUE index for a table. </a:t>
            </a:r>
            <a:endParaRPr lang="en-US" dirty="0"/>
          </a:p>
          <a:p>
            <a:r>
              <a:rPr lang="en-US" dirty="0" smtClean="0"/>
              <a:t>It is </a:t>
            </a:r>
            <a:r>
              <a:rPr lang="en-US" b="1" dirty="0" smtClean="0"/>
              <a:t>MANDATORY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Its’ properties are PRIMARY KEY, NOT NULL, AUTO INCREMENT.</a:t>
            </a:r>
          </a:p>
          <a:p>
            <a:r>
              <a:rPr lang="en-US" dirty="0" smtClean="0"/>
              <a:t>It is numeric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Primary Keys (indexing)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215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r>
              <a:rPr lang="en-US" dirty="0" smtClean="0"/>
              <a:t>. DEMO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67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ctrTitle" idx="4294967295"/>
          </p:nvPr>
        </p:nvSpPr>
        <p:spPr>
          <a:xfrm>
            <a:off x="2715450" y="1523250"/>
            <a:ext cx="36911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THANKS!</a:t>
            </a:r>
          </a:p>
        </p:txBody>
      </p:sp>
      <p:sp>
        <p:nvSpPr>
          <p:cNvPr id="338" name="Shape 338"/>
          <p:cNvSpPr txBox="1">
            <a:spLocks noGrp="1"/>
          </p:cNvSpPr>
          <p:nvPr>
            <p:ph type="subTitle" idx="4294967295"/>
          </p:nvPr>
        </p:nvSpPr>
        <p:spPr>
          <a:xfrm>
            <a:off x="2715450" y="2494275"/>
            <a:ext cx="4939199" cy="145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66FF33"/>
                </a:solidFill>
              </a:rPr>
              <a:t>Any questions?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You can find me at</a:t>
            </a:r>
            <a:r>
              <a:rPr lang="en" sz="1800" dirty="0" smtClean="0"/>
              <a:t>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" sz="1800" dirty="0" smtClean="0"/>
              <a:t>@web: </a:t>
            </a:r>
            <a:r>
              <a:rPr lang="en-US" sz="1800" dirty="0"/>
              <a:t>http://vladbutnaru.com/</a:t>
            </a:r>
            <a:endParaRPr lang="en" sz="18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 smtClean="0"/>
              <a:t>@facebook· Vladut Butnaru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" sz="1800" dirty="0" smtClean="0"/>
              <a:t>@linkedin· Vlad Butnaru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" sz="1800" dirty="0" smtClean="0"/>
              <a:t>@email : </a:t>
            </a:r>
            <a:r>
              <a:rPr lang="en" sz="1800" dirty="0" smtClean="0">
                <a:hlinkClick r:id="rId3"/>
              </a:rPr>
              <a:t>vlad2me@gmail.com</a:t>
            </a:r>
            <a:endParaRPr lang="en" sz="1800" dirty="0" smtClean="0"/>
          </a:p>
          <a:p>
            <a:pPr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" sz="1800" dirty="0" smtClean="0"/>
              <a:t>@phone : +40 0754 827 620</a:t>
            </a:r>
            <a:endParaRPr lang="en" sz="18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lang="en" sz="1800" dirty="0"/>
          </a:p>
        </p:txBody>
      </p:sp>
      <p:pic>
        <p:nvPicPr>
          <p:cNvPr id="339" name="Shape 339"/>
          <p:cNvPicPr preferRelativeResize="0"/>
          <p:nvPr/>
        </p:nvPicPr>
        <p:blipFill rotWithShape="1">
          <a:blip r:embed="rId4">
            <a:alphaModFix/>
          </a:blip>
          <a:srcRect l="22840" t="14463" r="22840" b="19038"/>
          <a:stretch/>
        </p:blipFill>
        <p:spPr>
          <a:xfrm rot="-5400000">
            <a:off x="-506099" y="506025"/>
            <a:ext cx="3251399" cy="2239199"/>
          </a:xfrm>
          <a:prstGeom prst="parallelogram">
            <a:avLst>
              <a:gd name="adj" fmla="val 63779"/>
            </a:avLst>
          </a:prstGeom>
          <a:noFill/>
          <a:ln>
            <a:noFill/>
          </a:ln>
        </p:spPr>
      </p:pic>
      <p:grpSp>
        <p:nvGrpSpPr>
          <p:cNvPr id="5" name="Shape 633"/>
          <p:cNvGrpSpPr/>
          <p:nvPr/>
        </p:nvGrpSpPr>
        <p:grpSpPr>
          <a:xfrm>
            <a:off x="1348799" y="133350"/>
            <a:ext cx="432570" cy="421333"/>
            <a:chOff x="5926225" y="921350"/>
            <a:chExt cx="517800" cy="504350"/>
          </a:xfrm>
        </p:grpSpPr>
        <p:sp>
          <p:nvSpPr>
            <p:cNvPr id="6" name="Shape 634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635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" name="Shape 636"/>
          <p:cNvSpPr/>
          <p:nvPr/>
        </p:nvSpPr>
        <p:spPr>
          <a:xfrm>
            <a:off x="1818826" y="393533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" name="Picture 2" descr="C:\Users\Vlad Butnaru\Desktop\logo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Feedback please!</a:t>
            </a:r>
            <a:endParaRPr lang="en-US" dirty="0"/>
          </a:p>
        </p:txBody>
      </p:sp>
      <p:pic>
        <p:nvPicPr>
          <p:cNvPr id="3" name="Picture 2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0" y="3314700"/>
            <a:ext cx="4903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Hind" charset="0"/>
                <a:cs typeface="Hind" charset="0"/>
              </a:rPr>
              <a:t>http://bit.do/feedbackvlad</a:t>
            </a:r>
          </a:p>
        </p:txBody>
      </p:sp>
    </p:spTree>
    <p:extLst>
      <p:ext uri="{BB962C8B-B14F-4D97-AF65-F5344CB8AC3E}">
        <p14:creationId xmlns:p14="http://schemas.microsoft.com/office/powerpoint/2010/main" val="3914287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ctrTitle" idx="4294967295"/>
          </p:nvPr>
        </p:nvSpPr>
        <p:spPr>
          <a:xfrm>
            <a:off x="2715450" y="1523250"/>
            <a:ext cx="36911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/>
              <a:t>HELLO!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subTitle" idx="4294967295"/>
          </p:nvPr>
        </p:nvSpPr>
        <p:spPr>
          <a:xfrm>
            <a:off x="2715450" y="2494275"/>
            <a:ext cx="4939199" cy="145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33CCFF"/>
                </a:solidFill>
              </a:rPr>
              <a:t>I am </a:t>
            </a:r>
            <a:r>
              <a:rPr lang="en" b="1" dirty="0" smtClean="0">
                <a:solidFill>
                  <a:srgbClr val="33CCFF"/>
                </a:solidFill>
              </a:rPr>
              <a:t>Vlad Butnaru</a:t>
            </a:r>
            <a:endParaRPr lang="en" b="1" dirty="0">
              <a:solidFill>
                <a:srgbClr val="33CCFF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 smtClean="0"/>
              <a:t>I will be your trainer for this Java session!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 smtClean="0"/>
              <a:t>PS: It’ll be awesome!</a:t>
            </a:r>
            <a:endParaRPr lang="en" sz="18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lang="en" sz="1800" dirty="0"/>
          </a:p>
        </p:txBody>
      </p:sp>
      <p:pic>
        <p:nvPicPr>
          <p:cNvPr id="167" name="Shape 167"/>
          <p:cNvPicPr preferRelativeResize="0"/>
          <p:nvPr/>
        </p:nvPicPr>
        <p:blipFill rotWithShape="1">
          <a:blip r:embed="rId3">
            <a:alphaModFix/>
          </a:blip>
          <a:srcRect l="22840" t="14463" r="22840" b="19038"/>
          <a:stretch/>
        </p:blipFill>
        <p:spPr>
          <a:xfrm rot="-5400000">
            <a:off x="-506099" y="506025"/>
            <a:ext cx="3251399" cy="2239199"/>
          </a:xfrm>
          <a:prstGeom prst="parallelogram">
            <a:avLst>
              <a:gd name="adj" fmla="val 63779"/>
            </a:avLst>
          </a:prstGeom>
          <a:noFill/>
          <a:ln>
            <a:noFill/>
          </a:ln>
        </p:spPr>
      </p:pic>
      <p:pic>
        <p:nvPicPr>
          <p:cNvPr id="5" name="Picture 2" descr="C:\Users\Vlad Butnaru\Desktop\logo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6989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6200" y="5531"/>
            <a:ext cx="7730250" cy="1159799"/>
          </a:xfrm>
        </p:spPr>
        <p:txBody>
          <a:bodyPr/>
          <a:lstStyle/>
          <a:p>
            <a:r>
              <a:rPr lang="en-US" dirty="0" smtClean="0"/>
              <a:t>What will we do today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0" y="819150"/>
            <a:ext cx="4876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 smtClean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Wha</a:t>
            </a:r>
            <a:r>
              <a:rPr lang="en-US" sz="3200" dirty="0" smtClean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t is SQL</a:t>
            </a:r>
            <a:endParaRPr lang="en-US" sz="3200" dirty="0" smtClean="0">
              <a:solidFill>
                <a:schemeClr val="bg1"/>
              </a:solidFill>
              <a:latin typeface="Hind" panose="020B0604020202020204" charset="0"/>
              <a:cs typeface="Hind" panose="020B0604020202020204" charset="0"/>
            </a:endParaRPr>
          </a:p>
          <a:p>
            <a:pPr marL="342900" indent="-342900">
              <a:buAutoNum type="arabicPeriod"/>
            </a:pPr>
            <a:r>
              <a:rPr lang="en-US" sz="3200" dirty="0" smtClean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What versions of SQL Servers are available</a:t>
            </a:r>
            <a:endParaRPr lang="en-US" sz="3200" dirty="0" smtClean="0">
              <a:solidFill>
                <a:schemeClr val="bg1"/>
              </a:solidFill>
              <a:latin typeface="Hind" panose="020B0604020202020204" charset="0"/>
              <a:cs typeface="Hind" panose="020B0604020202020204" charset="0"/>
            </a:endParaRPr>
          </a:p>
          <a:p>
            <a:pPr marL="342900" indent="-342900">
              <a:buAutoNum type="arabicPeriod"/>
            </a:pPr>
            <a:r>
              <a:rPr lang="en-US" sz="3200" dirty="0" smtClean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Database, Tables, Columns</a:t>
            </a:r>
          </a:p>
          <a:p>
            <a:pPr marL="342900" indent="-342900">
              <a:buAutoNum type="arabicPeriod"/>
            </a:pPr>
            <a:r>
              <a:rPr lang="en-US" sz="3200" dirty="0" smtClean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Queries</a:t>
            </a:r>
            <a:endParaRPr lang="en-US" sz="3200" dirty="0" smtClean="0">
              <a:solidFill>
                <a:schemeClr val="bg1"/>
              </a:solidFill>
              <a:latin typeface="Hind" panose="020B0604020202020204" charset="0"/>
              <a:cs typeface="Hind" panose="020B0604020202020204" charset="0"/>
            </a:endParaRPr>
          </a:p>
          <a:p>
            <a:pPr marL="342900" indent="-342900">
              <a:buAutoNum type="arabicPeriod"/>
            </a:pPr>
            <a:r>
              <a:rPr lang="en-US" sz="3200" dirty="0" smtClean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Primary Key, Foreign Key (indexing)</a:t>
            </a:r>
            <a:endParaRPr lang="en-US" sz="3200" dirty="0" smtClean="0">
              <a:solidFill>
                <a:schemeClr val="bg1"/>
              </a:solidFill>
              <a:latin typeface="Hind" panose="020B0604020202020204" charset="0"/>
              <a:cs typeface="Hind" panose="020B0604020202020204" charset="0"/>
            </a:endParaRPr>
          </a:p>
          <a:p>
            <a:pPr marL="342900" indent="-342900">
              <a:buAutoNum type="arabicPeriod"/>
            </a:pPr>
            <a:r>
              <a:rPr lang="en-US" sz="3200" dirty="0" smtClean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DEMO</a:t>
            </a:r>
            <a:endParaRPr lang="en-US" sz="3200" dirty="0" smtClean="0">
              <a:solidFill>
                <a:schemeClr val="bg1"/>
              </a:solidFill>
              <a:latin typeface="Hind" panose="020B0604020202020204" charset="0"/>
              <a:cs typeface="Hind" panose="020B0604020202020204" charset="0"/>
            </a:endParaRPr>
          </a:p>
          <a:p>
            <a:pPr marL="342900" indent="-342900">
              <a:buAutoNum type="arabicPeriod"/>
            </a:pPr>
            <a:endParaRPr lang="en-US" sz="3200" dirty="0">
              <a:solidFill>
                <a:schemeClr val="bg1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pic>
        <p:nvPicPr>
          <p:cNvPr id="4" name="Picture 2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6095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6750"/>
            <a:ext cx="7010113" cy="1963700"/>
          </a:xfrm>
        </p:spPr>
        <p:txBody>
          <a:bodyPr/>
          <a:lstStyle/>
          <a:p>
            <a:r>
              <a:rPr lang="en-US" dirty="0" smtClean="0"/>
              <a:t>Please download and install XAMPP</a:t>
            </a:r>
            <a:endParaRPr lang="en-US" dirty="0"/>
          </a:p>
        </p:txBody>
      </p:sp>
      <p:pic>
        <p:nvPicPr>
          <p:cNvPr id="4" name="Picture 2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921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. What is SQL?</a:t>
            </a:r>
            <a:endParaRPr lang="en-US" dirty="0"/>
          </a:p>
        </p:txBody>
      </p:sp>
      <p:pic>
        <p:nvPicPr>
          <p:cNvPr id="4" name="Picture 2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7086" y="1650547"/>
            <a:ext cx="6248113" cy="2764500"/>
          </a:xfrm>
        </p:spPr>
        <p:txBody>
          <a:bodyPr/>
          <a:lstStyle/>
          <a:p>
            <a:r>
              <a:rPr lang="en-US" dirty="0" smtClean="0"/>
              <a:t>SQL or SEQUEL stands for Structure Query Language</a:t>
            </a:r>
            <a:endParaRPr lang="en-US" dirty="0" smtClean="0"/>
          </a:p>
          <a:p>
            <a:r>
              <a:rPr lang="en-US" dirty="0" smtClean="0"/>
              <a:t>It is used to exchange data between client and database server</a:t>
            </a:r>
            <a:endParaRPr lang="en-US" dirty="0" smtClean="0"/>
          </a:p>
          <a:p>
            <a:r>
              <a:rPr lang="en-US" dirty="0" smtClean="0"/>
              <a:t>A lot faster than storing and reading data from disk</a:t>
            </a:r>
          </a:p>
          <a:p>
            <a:r>
              <a:rPr lang="en-US" dirty="0" smtClean="0"/>
              <a:t>Easy to learn and quick to run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17652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SQL Servers</a:t>
            </a:r>
            <a:endParaRPr lang="en-US" dirty="0"/>
          </a:p>
        </p:txBody>
      </p:sp>
      <p:pic>
        <p:nvPicPr>
          <p:cNvPr id="4" name="Picture 2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7086" y="1650547"/>
            <a:ext cx="6248113" cy="2764500"/>
          </a:xfrm>
        </p:spPr>
        <p:txBody>
          <a:bodyPr/>
          <a:lstStyle/>
          <a:p>
            <a:r>
              <a:rPr lang="en-US" dirty="0" smtClean="0"/>
              <a:t>Are software that run </a:t>
            </a:r>
            <a:r>
              <a:rPr lang="en-US" dirty="0" smtClean="0"/>
              <a:t>as service and provide storage and functional features for an SQL implementation.</a:t>
            </a:r>
          </a:p>
          <a:p>
            <a:r>
              <a:rPr lang="en-US" dirty="0" smtClean="0"/>
              <a:t>Versions are: MySQL, PostgreSQL, Oracle DB2, </a:t>
            </a:r>
            <a:r>
              <a:rPr lang="en-US" dirty="0" err="1" smtClean="0"/>
              <a:t>MariaDB</a:t>
            </a:r>
            <a:r>
              <a:rPr lang="en-US" dirty="0"/>
              <a:t> </a:t>
            </a:r>
            <a:r>
              <a:rPr lang="en-US" dirty="0" smtClean="0"/>
              <a:t>or Microsoft SQL Server.</a:t>
            </a:r>
          </a:p>
          <a:p>
            <a:r>
              <a:rPr lang="en-US" dirty="0" smtClean="0"/>
              <a:t>They are lightweight and blazing fast.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1040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3a</a:t>
            </a:r>
            <a:r>
              <a:rPr lang="en-US" dirty="0" smtClean="0"/>
              <a:t>. Database</a:t>
            </a:r>
            <a:endParaRPr lang="en-US" dirty="0"/>
          </a:p>
        </p:txBody>
      </p:sp>
      <p:pic>
        <p:nvPicPr>
          <p:cNvPr id="4" name="Picture 2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7086" y="1650547"/>
            <a:ext cx="6248113" cy="2764500"/>
          </a:xfrm>
        </p:spPr>
        <p:txBody>
          <a:bodyPr/>
          <a:lstStyle/>
          <a:p>
            <a:r>
              <a:rPr lang="en-US" dirty="0" smtClean="0"/>
              <a:t>A database is a data structure that contains multiple Tables. </a:t>
            </a:r>
            <a:endParaRPr lang="en-US" dirty="0" smtClean="0"/>
          </a:p>
          <a:p>
            <a:r>
              <a:rPr lang="en-US" dirty="0" smtClean="0"/>
              <a:t>Its’ properties include Name, Description, User Access, Address and Descriptors.</a:t>
            </a:r>
          </a:p>
          <a:p>
            <a:r>
              <a:rPr lang="en-US" dirty="0" smtClean="0"/>
              <a:t>Usually, we create ONE Database for ONE application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41167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3b</a:t>
            </a:r>
            <a:r>
              <a:rPr lang="en-US" dirty="0" smtClean="0"/>
              <a:t>. Tables</a:t>
            </a:r>
            <a:endParaRPr lang="en-US" dirty="0"/>
          </a:p>
        </p:txBody>
      </p:sp>
      <p:pic>
        <p:nvPicPr>
          <p:cNvPr id="4" name="Picture 2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067086" y="1650547"/>
            <a:ext cx="6248113" cy="2764500"/>
          </a:xfrm>
        </p:spPr>
        <p:txBody>
          <a:bodyPr/>
          <a:lstStyle/>
          <a:p>
            <a:r>
              <a:rPr lang="en-US" dirty="0" smtClean="0"/>
              <a:t>Tables are data containers.</a:t>
            </a:r>
            <a:endParaRPr lang="en-US" dirty="0" smtClean="0"/>
          </a:p>
          <a:p>
            <a:r>
              <a:rPr lang="en-US" dirty="0" smtClean="0"/>
              <a:t>Its’ properties include Name, Description, Encoding, Address and Columns.</a:t>
            </a:r>
          </a:p>
          <a:p>
            <a:r>
              <a:rPr lang="en-US" dirty="0" smtClean="0"/>
              <a:t>Columns have types such as INT, TEXT, DATETIME, DATE, TIMESTAMP, DOUBLE, BLOB, etc.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87990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3b</a:t>
            </a:r>
            <a:r>
              <a:rPr lang="en-US" dirty="0" smtClean="0"/>
              <a:t>. Tables</a:t>
            </a:r>
            <a:endParaRPr lang="en-US" dirty="0"/>
          </a:p>
        </p:txBody>
      </p:sp>
      <p:pic>
        <p:nvPicPr>
          <p:cNvPr id="4" name="Picture 2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067086" y="1650547"/>
            <a:ext cx="6248113" cy="2764500"/>
          </a:xfrm>
        </p:spPr>
        <p:txBody>
          <a:bodyPr/>
          <a:lstStyle/>
          <a:p>
            <a:r>
              <a:rPr lang="en-US" dirty="0" smtClean="0"/>
              <a:t>Tables are data containers.</a:t>
            </a:r>
            <a:endParaRPr lang="en-US" dirty="0" smtClean="0"/>
          </a:p>
          <a:p>
            <a:r>
              <a:rPr lang="en-US" dirty="0" smtClean="0"/>
              <a:t>Its’ properties include Name, Description, Encoding, Address and Columns.</a:t>
            </a:r>
          </a:p>
          <a:p>
            <a:r>
              <a:rPr lang="en-US" dirty="0" smtClean="0"/>
              <a:t>Columns have types such as INT, TEXT, DATETIME, DATE, TIMESTAMP, DOUBLE, BLOB, etc.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19930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Dumain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</TotalTime>
  <Words>505</Words>
  <Application>Microsoft Office PowerPoint</Application>
  <PresentationFormat>On-screen Show (16:9)</PresentationFormat>
  <Paragraphs>72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Hind</vt:lpstr>
      <vt:lpstr>Calibri</vt:lpstr>
      <vt:lpstr>Dumaine</vt:lpstr>
      <vt:lpstr>Java + Mobile course by Enered</vt:lpstr>
      <vt:lpstr>HELLO!</vt:lpstr>
      <vt:lpstr>What will we do today</vt:lpstr>
      <vt:lpstr>Please download and install XAMPP</vt:lpstr>
      <vt:lpstr>1. What is SQL?</vt:lpstr>
      <vt:lpstr>2. SQL Servers</vt:lpstr>
      <vt:lpstr>3a. Database</vt:lpstr>
      <vt:lpstr>3b. Tables</vt:lpstr>
      <vt:lpstr>3b. Tables</vt:lpstr>
      <vt:lpstr>3c. Columns</vt:lpstr>
      <vt:lpstr>4. QUERIES (CRUD)</vt:lpstr>
      <vt:lpstr>4. QUERIES (Create)</vt:lpstr>
      <vt:lpstr>4. QUERIES (Read)</vt:lpstr>
      <vt:lpstr>4. QUERIES (UPDATE)</vt:lpstr>
      <vt:lpstr>4. QUERIES (Remove)</vt:lpstr>
      <vt:lpstr>5. Primary Keys (indexing)</vt:lpstr>
      <vt:lpstr>6. DEMO</vt:lpstr>
      <vt:lpstr>THANKS!</vt:lpstr>
      <vt:lpstr>Feedback please!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+ Mobile course by Enered</dc:title>
  <dc:creator>Butnaru Vlad</dc:creator>
  <cp:lastModifiedBy>Vlad Butnaru</cp:lastModifiedBy>
  <cp:revision>54</cp:revision>
  <dcterms:modified xsi:type="dcterms:W3CDTF">2016-06-08T10:47:49Z</dcterms:modified>
</cp:coreProperties>
</file>