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9/28/2016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9/28/2016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EE</a:t>
            </a:r>
            <a:endParaRPr lang="en-US" dirty="0"/>
          </a:p>
        </p:txBody>
      </p:sp>
      <p:sp>
        <p:nvSpPr>
          <p:cNvPr id="3" name="Subtitle 2"/>
          <p:cNvSpPr>
            <a:spLocks noGrp="1"/>
          </p:cNvSpPr>
          <p:nvPr>
            <p:ph type="subTitle" idx="1"/>
          </p:nvPr>
        </p:nvSpPr>
        <p:spPr/>
        <p:txBody>
          <a:bodyPr/>
          <a:lstStyle/>
          <a:p>
            <a:r>
              <a:rPr lang="en-US" dirty="0" smtClean="0"/>
              <a:t>Theory guys!</a:t>
            </a:r>
            <a:endParaRPr lang="en-US" dirty="0"/>
          </a:p>
        </p:txBody>
      </p:sp>
    </p:spTree>
    <p:extLst>
      <p:ext uri="{BB962C8B-B14F-4D97-AF65-F5344CB8AC3E}">
        <p14:creationId xmlns:p14="http://schemas.microsoft.com/office/powerpoint/2010/main" val="316728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Client Tier</a:t>
            </a:r>
            <a:br>
              <a:rPr lang="en-US" b="1" dirty="0"/>
            </a:br>
            <a:endParaRPr lang="en-US" dirty="0"/>
          </a:p>
        </p:txBody>
      </p:sp>
      <p:sp>
        <p:nvSpPr>
          <p:cNvPr id="3" name="Content Placeholder 2"/>
          <p:cNvSpPr>
            <a:spLocks noGrp="1"/>
          </p:cNvSpPr>
          <p:nvPr>
            <p:ph idx="1"/>
          </p:nvPr>
        </p:nvSpPr>
        <p:spPr/>
        <p:txBody>
          <a:bodyPr/>
          <a:lstStyle/>
          <a:p>
            <a:r>
              <a:rPr lang="en-US" dirty="0"/>
              <a:t>The client tier consists of application clients that access a Java EE server and that are usually located on a different machine from the server. The clients make requests to the server. The server processes the requests and returns a response back to the client. Many different types of applications can be Java EE clients, and they are not always, or even often Java applications. Clients can be a web browser, a standalone application, or other servers, and they run on a different machine from the Java EE server.</a:t>
            </a:r>
            <a:endParaRPr lang="en-US" dirty="0"/>
          </a:p>
        </p:txBody>
      </p:sp>
    </p:spTree>
    <p:extLst>
      <p:ext uri="{BB962C8B-B14F-4D97-AF65-F5344CB8AC3E}">
        <p14:creationId xmlns:p14="http://schemas.microsoft.com/office/powerpoint/2010/main" val="20735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Web Tier</a:t>
            </a:r>
            <a:br>
              <a:rPr lang="en-US" b="1" dirty="0"/>
            </a:br>
            <a:endParaRPr lang="en-US" dirty="0"/>
          </a:p>
        </p:txBody>
      </p:sp>
      <p:sp>
        <p:nvSpPr>
          <p:cNvPr id="3" name="Content Placeholder 2"/>
          <p:cNvSpPr>
            <a:spLocks noGrp="1"/>
          </p:cNvSpPr>
          <p:nvPr>
            <p:ph idx="1"/>
          </p:nvPr>
        </p:nvSpPr>
        <p:spPr/>
        <p:txBody>
          <a:bodyPr/>
          <a:lstStyle/>
          <a:p>
            <a:r>
              <a:rPr lang="en-US" dirty="0"/>
              <a:t>Dynamically generate content in various formats for the client.</a:t>
            </a:r>
          </a:p>
          <a:p>
            <a:r>
              <a:rPr lang="en-US" dirty="0"/>
              <a:t>Collect input from users of the client interface and return appropriate results from the components in the business tier.</a:t>
            </a:r>
          </a:p>
          <a:p>
            <a:r>
              <a:rPr lang="en-US" dirty="0"/>
              <a:t>Control the flow of screens or pages on the client.</a:t>
            </a:r>
          </a:p>
          <a:p>
            <a:r>
              <a:rPr lang="en-US" dirty="0"/>
              <a:t>Maintain the state of data for a user's session.</a:t>
            </a:r>
          </a:p>
          <a:p>
            <a:r>
              <a:rPr lang="en-US" dirty="0"/>
              <a:t>Perform some basic logic and hold some data temporarily in JavaBeans components.</a:t>
            </a:r>
          </a:p>
          <a:p>
            <a:endParaRPr lang="en-US" dirty="0"/>
          </a:p>
        </p:txBody>
      </p:sp>
    </p:spTree>
    <p:extLst>
      <p:ext uri="{BB962C8B-B14F-4D97-AF65-F5344CB8AC3E}">
        <p14:creationId xmlns:p14="http://schemas.microsoft.com/office/powerpoint/2010/main" val="314370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EE Technologies Used in the Web Tier</a:t>
            </a:r>
            <a:br>
              <a:rPr lang="en-US" b="1" dirty="0"/>
            </a:br>
            <a:endParaRPr lang="en-US" dirty="0"/>
          </a:p>
        </p:txBody>
      </p:sp>
      <p:sp>
        <p:nvSpPr>
          <p:cNvPr id="3" name="Content Placeholder 2"/>
          <p:cNvSpPr>
            <a:spLocks noGrp="1"/>
          </p:cNvSpPr>
          <p:nvPr>
            <p:ph idx="1"/>
          </p:nvPr>
        </p:nvSpPr>
        <p:spPr/>
        <p:txBody>
          <a:bodyPr/>
          <a:lstStyle/>
          <a:p>
            <a:r>
              <a:rPr lang="en-US" dirty="0" smtClean="0"/>
              <a:t>Servlets</a:t>
            </a:r>
          </a:p>
          <a:p>
            <a:r>
              <a:rPr lang="en-US" dirty="0" err="1" smtClean="0"/>
              <a:t>JavaServer</a:t>
            </a:r>
            <a:r>
              <a:rPr lang="en-US" dirty="0" smtClean="0"/>
              <a:t> Faces</a:t>
            </a:r>
          </a:p>
          <a:p>
            <a:r>
              <a:rPr lang="en-US" dirty="0" err="1" smtClean="0"/>
              <a:t>JavaServer</a:t>
            </a:r>
            <a:r>
              <a:rPr lang="en-US" dirty="0" smtClean="0"/>
              <a:t> Pages</a:t>
            </a:r>
          </a:p>
          <a:p>
            <a:r>
              <a:rPr lang="en-US" dirty="0" err="1" smtClean="0"/>
              <a:t>JavaServer</a:t>
            </a:r>
            <a:r>
              <a:rPr lang="en-US" dirty="0" smtClean="0"/>
              <a:t> </a:t>
            </a:r>
            <a:r>
              <a:rPr lang="en-US" dirty="0" err="1" smtClean="0"/>
              <a:t>Facelets</a:t>
            </a:r>
            <a:endParaRPr lang="en-US" dirty="0" smtClean="0"/>
          </a:p>
          <a:p>
            <a:r>
              <a:rPr lang="en-US" dirty="0" smtClean="0"/>
              <a:t>JavaBeans</a:t>
            </a:r>
            <a:endParaRPr lang="en-US" dirty="0"/>
          </a:p>
        </p:txBody>
      </p:sp>
    </p:spTree>
    <p:extLst>
      <p:ext uri="{BB962C8B-B14F-4D97-AF65-F5344CB8AC3E}">
        <p14:creationId xmlns:p14="http://schemas.microsoft.com/office/powerpoint/2010/main" val="190842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Business Tier</a:t>
            </a:r>
            <a:br>
              <a:rPr lang="en-US" b="1" dirty="0"/>
            </a:br>
            <a:endParaRPr lang="en-US" dirty="0"/>
          </a:p>
        </p:txBody>
      </p:sp>
      <p:sp>
        <p:nvSpPr>
          <p:cNvPr id="3" name="Content Placeholder 2"/>
          <p:cNvSpPr>
            <a:spLocks noGrp="1"/>
          </p:cNvSpPr>
          <p:nvPr>
            <p:ph idx="1"/>
          </p:nvPr>
        </p:nvSpPr>
        <p:spPr/>
        <p:txBody>
          <a:bodyPr/>
          <a:lstStyle/>
          <a:p>
            <a:r>
              <a:rPr lang="en-US" dirty="0"/>
              <a:t>The business tier consists of components that provide the business logic for an application. Business logic is code that provides functionality to a particular business domain, like the financial industry, or an e-commerce site. In a properly designed enterprise application, the core functionality exists in the business tier components.</a:t>
            </a:r>
            <a:endParaRPr lang="en-US" dirty="0"/>
          </a:p>
        </p:txBody>
      </p:sp>
    </p:spTree>
    <p:extLst>
      <p:ext uri="{BB962C8B-B14F-4D97-AF65-F5344CB8AC3E}">
        <p14:creationId xmlns:p14="http://schemas.microsoft.com/office/powerpoint/2010/main" val="207787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EE Technologies Used in the Business Tier</a:t>
            </a:r>
          </a:p>
        </p:txBody>
      </p:sp>
      <p:sp>
        <p:nvSpPr>
          <p:cNvPr id="3" name="Content Placeholder 2"/>
          <p:cNvSpPr>
            <a:spLocks noGrp="1"/>
          </p:cNvSpPr>
          <p:nvPr>
            <p:ph idx="1"/>
          </p:nvPr>
        </p:nvSpPr>
        <p:spPr/>
        <p:txBody>
          <a:bodyPr/>
          <a:lstStyle/>
          <a:p>
            <a:r>
              <a:rPr lang="fr-FR" dirty="0"/>
              <a:t>Enterprise JavaBeans (</a:t>
            </a:r>
            <a:r>
              <a:rPr lang="fr-FR" dirty="0" err="1"/>
              <a:t>enterprise</a:t>
            </a:r>
            <a:r>
              <a:rPr lang="fr-FR" dirty="0"/>
              <a:t> </a:t>
            </a:r>
            <a:r>
              <a:rPr lang="fr-FR" dirty="0" err="1"/>
              <a:t>bean</a:t>
            </a:r>
            <a:r>
              <a:rPr lang="fr-FR" dirty="0"/>
              <a:t>) </a:t>
            </a:r>
            <a:r>
              <a:rPr lang="fr-FR" dirty="0" smtClean="0"/>
              <a:t>components</a:t>
            </a:r>
          </a:p>
          <a:p>
            <a:r>
              <a:rPr lang="en-US" dirty="0"/>
              <a:t>JAX-RS RESTful web </a:t>
            </a:r>
            <a:r>
              <a:rPr lang="en-US" dirty="0" smtClean="0"/>
              <a:t>services</a:t>
            </a:r>
          </a:p>
          <a:p>
            <a:r>
              <a:rPr lang="en-US" dirty="0"/>
              <a:t>AX-WS web service </a:t>
            </a:r>
            <a:r>
              <a:rPr lang="en-US" dirty="0" smtClean="0"/>
              <a:t>endpoints (SOAP)</a:t>
            </a:r>
          </a:p>
          <a:p>
            <a:r>
              <a:rPr lang="en-US" dirty="0"/>
              <a:t>Java Persistence API entities</a:t>
            </a:r>
            <a:endParaRPr lang="en-US" dirty="0"/>
          </a:p>
        </p:txBody>
      </p:sp>
    </p:spTree>
    <p:extLst>
      <p:ext uri="{BB962C8B-B14F-4D97-AF65-F5344CB8AC3E}">
        <p14:creationId xmlns:p14="http://schemas.microsoft.com/office/powerpoint/2010/main" val="375215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PARANTEZA (</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extLst>
      <p:ext uri="{BB962C8B-B14F-4D97-AF65-F5344CB8AC3E}">
        <p14:creationId xmlns:p14="http://schemas.microsoft.com/office/powerpoint/2010/main" val="391741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There are 2 types of Java EE Class Instances</a:t>
            </a:r>
            <a:endParaRPr lang="en-US" b="1" dirty="0"/>
          </a:p>
        </p:txBody>
      </p:sp>
      <p:sp>
        <p:nvSpPr>
          <p:cNvPr id="3" name="Content Placeholder 2"/>
          <p:cNvSpPr>
            <a:spLocks noGrp="1"/>
          </p:cNvSpPr>
          <p:nvPr>
            <p:ph idx="1"/>
          </p:nvPr>
        </p:nvSpPr>
        <p:spPr/>
        <p:txBody>
          <a:bodyPr/>
          <a:lstStyle/>
          <a:p>
            <a:r>
              <a:rPr lang="en-US" dirty="0" smtClean="0"/>
              <a:t>STATEFUL</a:t>
            </a:r>
          </a:p>
          <a:p>
            <a:r>
              <a:rPr lang="en-US" dirty="0" smtClean="0"/>
              <a:t>STATELESS</a:t>
            </a:r>
            <a:endParaRPr lang="en-US" dirty="0"/>
          </a:p>
        </p:txBody>
      </p:sp>
    </p:spTree>
    <p:extLst>
      <p:ext uri="{BB962C8B-B14F-4D97-AF65-F5344CB8AC3E}">
        <p14:creationId xmlns:p14="http://schemas.microsoft.com/office/powerpoint/2010/main" val="232965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Continuam</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05076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Enterprise Information Systems Tier</a:t>
            </a:r>
          </a:p>
        </p:txBody>
      </p:sp>
      <p:sp>
        <p:nvSpPr>
          <p:cNvPr id="3" name="Content Placeholder 2"/>
          <p:cNvSpPr>
            <a:spLocks noGrp="1"/>
          </p:cNvSpPr>
          <p:nvPr>
            <p:ph idx="1"/>
          </p:nvPr>
        </p:nvSpPr>
        <p:spPr/>
        <p:txBody>
          <a:bodyPr/>
          <a:lstStyle/>
          <a:p>
            <a:r>
              <a:rPr lang="en-US" dirty="0"/>
              <a:t>The enterprise information systems (EIS) tier consists of database servers, enterprise resource planning systems, and other legacy data sources, like mainframes. These resources typically are located on a separate machine than the Java EE server, and are accessed by components on the business tier.</a:t>
            </a:r>
            <a:endParaRPr lang="en-US" dirty="0"/>
          </a:p>
        </p:txBody>
      </p:sp>
    </p:spTree>
    <p:extLst>
      <p:ext uri="{BB962C8B-B14F-4D97-AF65-F5344CB8AC3E}">
        <p14:creationId xmlns:p14="http://schemas.microsoft.com/office/powerpoint/2010/main" val="80980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EE Technologies Used in the EIS Tier</a:t>
            </a:r>
            <a:br>
              <a:rPr lang="en-US" b="1" dirty="0"/>
            </a:br>
            <a:endParaRPr lang="en-US" dirty="0"/>
          </a:p>
        </p:txBody>
      </p:sp>
      <p:sp>
        <p:nvSpPr>
          <p:cNvPr id="3" name="Content Placeholder 2"/>
          <p:cNvSpPr>
            <a:spLocks noGrp="1"/>
          </p:cNvSpPr>
          <p:nvPr>
            <p:ph idx="1"/>
          </p:nvPr>
        </p:nvSpPr>
        <p:spPr/>
        <p:txBody>
          <a:bodyPr/>
          <a:lstStyle/>
          <a:p>
            <a:r>
              <a:rPr lang="en-US" dirty="0"/>
              <a:t>The Java Database Connectivity API (JDBC</a:t>
            </a:r>
            <a:r>
              <a:rPr lang="en-US" dirty="0" smtClean="0"/>
              <a:t>)</a:t>
            </a:r>
          </a:p>
          <a:p>
            <a:r>
              <a:rPr lang="en-US" dirty="0"/>
              <a:t>The Java Persistence </a:t>
            </a:r>
            <a:r>
              <a:rPr lang="en-US" dirty="0" smtClean="0"/>
              <a:t>API</a:t>
            </a:r>
          </a:p>
          <a:p>
            <a:r>
              <a:rPr lang="en-US" dirty="0"/>
              <a:t>The Java EE </a:t>
            </a:r>
            <a:r>
              <a:rPr lang="en-US" dirty="0" smtClean="0"/>
              <a:t>Connector</a:t>
            </a:r>
          </a:p>
          <a:p>
            <a:r>
              <a:rPr lang="en-US" dirty="0"/>
              <a:t>The Java Transaction API (JTA)</a:t>
            </a:r>
            <a:r>
              <a:rPr lang="en-US" dirty="0" smtClean="0"/>
              <a:t> </a:t>
            </a:r>
            <a:r>
              <a:rPr lang="en-US" dirty="0"/>
              <a:t>Architecture</a:t>
            </a:r>
            <a:endParaRPr lang="en-US" dirty="0"/>
          </a:p>
        </p:txBody>
      </p:sp>
    </p:spTree>
    <p:extLst>
      <p:ext uri="{BB962C8B-B14F-4D97-AF65-F5344CB8AC3E}">
        <p14:creationId xmlns:p14="http://schemas.microsoft.com/office/powerpoint/2010/main" val="326348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or HTML?</a:t>
            </a:r>
            <a:endParaRPr lang="en-US" dirty="0"/>
          </a:p>
        </p:txBody>
      </p:sp>
      <p:sp>
        <p:nvSpPr>
          <p:cNvPr id="3" name="Content Placeholder 2"/>
          <p:cNvSpPr>
            <a:spLocks noGrp="1"/>
          </p:cNvSpPr>
          <p:nvPr>
            <p:ph idx="1"/>
          </p:nvPr>
        </p:nvSpPr>
        <p:spPr/>
        <p:txBody>
          <a:bodyPr/>
          <a:lstStyle/>
          <a:p>
            <a:r>
              <a:rPr lang="en-US" dirty="0" smtClean="0"/>
              <a:t>You were writing XHTML without knowing, HEHEHEHE!</a:t>
            </a:r>
            <a:endParaRPr lang="en-US" dirty="0"/>
          </a:p>
          <a:p>
            <a:endParaRPr lang="en-US" dirty="0"/>
          </a:p>
        </p:txBody>
      </p:sp>
    </p:spTree>
    <p:extLst>
      <p:ext uri="{BB962C8B-B14F-4D97-AF65-F5344CB8AC3E}">
        <p14:creationId xmlns:p14="http://schemas.microsoft.com/office/powerpoint/2010/main" val="4180360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EE Server/Container definitions</a:t>
            </a:r>
            <a:endParaRPr lang="en-US" dirty="0"/>
          </a:p>
        </p:txBody>
      </p:sp>
      <p:sp>
        <p:nvSpPr>
          <p:cNvPr id="3" name="Content Placeholder 2"/>
          <p:cNvSpPr>
            <a:spLocks noGrp="1"/>
          </p:cNvSpPr>
          <p:nvPr>
            <p:ph idx="1"/>
          </p:nvPr>
        </p:nvSpPr>
        <p:spPr/>
        <p:txBody>
          <a:bodyPr/>
          <a:lstStyle/>
          <a:p>
            <a:r>
              <a:rPr lang="en-US" dirty="0"/>
              <a:t>A Java EE server is a server application that the implements the Java EE platform APIs and provides the standard Java EE services. Java EE servers are sometimes called application servers, because they allow you to serve application data to clients, much like web servers serve web pages to web browsers.</a:t>
            </a:r>
            <a:endParaRPr lang="en-US" dirty="0"/>
          </a:p>
        </p:txBody>
      </p:sp>
    </p:spTree>
    <p:extLst>
      <p:ext uri="{BB962C8B-B14F-4D97-AF65-F5344CB8AC3E}">
        <p14:creationId xmlns:p14="http://schemas.microsoft.com/office/powerpoint/2010/main" val="318428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t>
            </a:r>
            <a:r>
              <a:rPr lang="en-US" b="1" dirty="0"/>
              <a:t>ava EE Containers</a:t>
            </a:r>
            <a:br>
              <a:rPr lang="en-US" b="1" dirty="0"/>
            </a:br>
            <a:endParaRPr lang="en-US" dirty="0"/>
          </a:p>
        </p:txBody>
      </p:sp>
      <p:sp>
        <p:nvSpPr>
          <p:cNvPr id="3" name="Content Placeholder 2"/>
          <p:cNvSpPr>
            <a:spLocks noGrp="1"/>
          </p:cNvSpPr>
          <p:nvPr>
            <p:ph idx="1"/>
          </p:nvPr>
        </p:nvSpPr>
        <p:spPr/>
        <p:txBody>
          <a:bodyPr/>
          <a:lstStyle/>
          <a:p>
            <a:r>
              <a:rPr lang="en-US" dirty="0"/>
              <a:t>Java EE containers are the interface between the component and the lower-level functionality provided by the platform to support that component. The functionality of the container is defined by the platform, and is different for each component type. Nonetheless, the server allows the different component types to work together to provide functionality in an enterprise application.</a:t>
            </a:r>
            <a:endParaRPr lang="en-US" dirty="0"/>
          </a:p>
        </p:txBody>
      </p:sp>
    </p:spTree>
    <p:extLst>
      <p:ext uri="{BB962C8B-B14F-4D97-AF65-F5344CB8AC3E}">
        <p14:creationId xmlns:p14="http://schemas.microsoft.com/office/powerpoint/2010/main" val="303553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Web Container</a:t>
            </a:r>
            <a:br>
              <a:rPr lang="en-US" b="1" dirty="0"/>
            </a:br>
            <a:endParaRPr lang="en-US" dirty="0"/>
          </a:p>
        </p:txBody>
      </p:sp>
      <p:sp>
        <p:nvSpPr>
          <p:cNvPr id="3" name="Content Placeholder 2"/>
          <p:cNvSpPr>
            <a:spLocks noGrp="1"/>
          </p:cNvSpPr>
          <p:nvPr>
            <p:ph idx="1"/>
          </p:nvPr>
        </p:nvSpPr>
        <p:spPr/>
        <p:txBody>
          <a:bodyPr/>
          <a:lstStyle/>
          <a:p>
            <a:r>
              <a:rPr lang="en-US" dirty="0"/>
              <a:t>The web container is the interface between web components and the web server. A web component can be a servlet, a </a:t>
            </a:r>
            <a:r>
              <a:rPr lang="en-US" dirty="0" err="1"/>
              <a:t>JavaServer</a:t>
            </a:r>
            <a:r>
              <a:rPr lang="en-US" dirty="0"/>
              <a:t> Faces </a:t>
            </a:r>
            <a:r>
              <a:rPr lang="en-US" dirty="0" err="1"/>
              <a:t>Facelets</a:t>
            </a:r>
            <a:r>
              <a:rPr lang="en-US" dirty="0"/>
              <a:t> page, or a JSP page. The container manages the component's lifecycle, dispatches requests to application components, and provides interfaces to context data, such as information about the current request.</a:t>
            </a:r>
            <a:endParaRPr lang="en-US" dirty="0"/>
          </a:p>
        </p:txBody>
      </p:sp>
    </p:spTree>
    <p:extLst>
      <p:ext uri="{BB962C8B-B14F-4D97-AF65-F5344CB8AC3E}">
        <p14:creationId xmlns:p14="http://schemas.microsoft.com/office/powerpoint/2010/main" val="126076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Application Client Container</a:t>
            </a:r>
            <a:br>
              <a:rPr lang="en-US" b="1" dirty="0"/>
            </a:br>
            <a:endParaRPr lang="en-US" dirty="0"/>
          </a:p>
        </p:txBody>
      </p:sp>
      <p:sp>
        <p:nvSpPr>
          <p:cNvPr id="3" name="Content Placeholder 2"/>
          <p:cNvSpPr>
            <a:spLocks noGrp="1"/>
          </p:cNvSpPr>
          <p:nvPr>
            <p:ph idx="1"/>
          </p:nvPr>
        </p:nvSpPr>
        <p:spPr/>
        <p:txBody>
          <a:bodyPr/>
          <a:lstStyle/>
          <a:p>
            <a:r>
              <a:rPr lang="en-US" dirty="0" smtClean="0"/>
              <a:t>T</a:t>
            </a:r>
            <a:r>
              <a:rPr lang="en-US" dirty="0"/>
              <a:t>he application client container is the interface between Java EE application clients, which are special Java SE applications that use Java EE server components, and the Java EE server. The application client container runs on the client machine, and is the gateway between the client application and the Java EE server components that the client uses.</a:t>
            </a:r>
            <a:endParaRPr lang="en-US" dirty="0"/>
          </a:p>
        </p:txBody>
      </p:sp>
    </p:spTree>
    <p:extLst>
      <p:ext uri="{BB962C8B-B14F-4D97-AF65-F5344CB8AC3E}">
        <p14:creationId xmlns:p14="http://schemas.microsoft.com/office/powerpoint/2010/main" val="1681497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Java Bean anyways?</a:t>
            </a:r>
            <a:endParaRPr lang="en-US" dirty="0"/>
          </a:p>
        </p:txBody>
      </p:sp>
      <p:sp>
        <p:nvSpPr>
          <p:cNvPr id="3" name="Content Placeholder 2"/>
          <p:cNvSpPr>
            <a:spLocks noGrp="1"/>
          </p:cNvSpPr>
          <p:nvPr>
            <p:ph idx="1"/>
          </p:nvPr>
        </p:nvSpPr>
        <p:spPr/>
        <p:txBody>
          <a:bodyPr/>
          <a:lstStyle/>
          <a:p>
            <a:r>
              <a:rPr lang="en-US" dirty="0" smtClean="0"/>
              <a:t>Well … just a </a:t>
            </a:r>
            <a:r>
              <a:rPr lang="en-US" b="1" dirty="0" smtClean="0"/>
              <a:t>standard</a:t>
            </a:r>
          </a:p>
          <a:p>
            <a:r>
              <a:rPr lang="en-US" dirty="0" smtClean="0"/>
              <a:t>All properties must be private</a:t>
            </a:r>
          </a:p>
          <a:p>
            <a:r>
              <a:rPr lang="en-US" dirty="0" smtClean="0"/>
              <a:t>Must have a public argument-less constructor</a:t>
            </a:r>
          </a:p>
          <a:p>
            <a:r>
              <a:rPr lang="en-US" dirty="0" smtClean="0"/>
              <a:t>Implements Serializable</a:t>
            </a:r>
            <a:endParaRPr lang="en-US" dirty="0"/>
          </a:p>
        </p:txBody>
      </p:sp>
    </p:spTree>
    <p:extLst>
      <p:ext uri="{BB962C8B-B14F-4D97-AF65-F5344CB8AC3E}">
        <p14:creationId xmlns:p14="http://schemas.microsoft.com/office/powerpoint/2010/main" val="83355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 Serializable?</a:t>
            </a:r>
            <a:endParaRPr lang="en-US" dirty="0"/>
          </a:p>
        </p:txBody>
      </p:sp>
      <p:sp>
        <p:nvSpPr>
          <p:cNvPr id="3" name="Content Placeholder 2"/>
          <p:cNvSpPr>
            <a:spLocks noGrp="1"/>
          </p:cNvSpPr>
          <p:nvPr>
            <p:ph idx="1"/>
          </p:nvPr>
        </p:nvSpPr>
        <p:spPr/>
        <p:txBody>
          <a:bodyPr/>
          <a:lstStyle/>
          <a:p>
            <a:r>
              <a:rPr lang="en-US" dirty="0" err="1"/>
              <a:t>Serializability</a:t>
            </a:r>
            <a:r>
              <a:rPr lang="en-US" dirty="0"/>
              <a:t> of a class is enabled by the class implementing the </a:t>
            </a:r>
            <a:r>
              <a:rPr lang="en-US" dirty="0" err="1"/>
              <a:t>java.io.Serializable</a:t>
            </a:r>
            <a:r>
              <a:rPr lang="en-US" dirty="0"/>
              <a:t> interface. Classes that do not implement this interface will not have any of their state serialized or </a:t>
            </a:r>
            <a:r>
              <a:rPr lang="en-US" dirty="0" err="1"/>
              <a:t>deserialized</a:t>
            </a:r>
            <a:r>
              <a:rPr lang="en-US" dirty="0"/>
              <a:t>. All subtypes of a serializable class are themselves serializable. The serialization interface has no methods or fields and serves only to identify the semantics of being serializable</a:t>
            </a:r>
            <a:r>
              <a:rPr lang="en-US" dirty="0" smtClean="0"/>
              <a:t>.</a:t>
            </a:r>
          </a:p>
          <a:p>
            <a:endParaRPr lang="en-US" dirty="0"/>
          </a:p>
          <a:p>
            <a:r>
              <a:rPr lang="en-US" dirty="0" smtClean="0"/>
              <a:t>PARANTEZA?!?!?!</a:t>
            </a:r>
            <a:endParaRPr lang="en-US" dirty="0"/>
          </a:p>
        </p:txBody>
      </p:sp>
    </p:spTree>
    <p:extLst>
      <p:ext uri="{BB962C8B-B14F-4D97-AF65-F5344CB8AC3E}">
        <p14:creationId xmlns:p14="http://schemas.microsoft.com/office/powerpoint/2010/main" val="149434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you are dealing with high capacity, scalable applications </a:t>
            </a:r>
            <a:endParaRPr lang="en-US" dirty="0"/>
          </a:p>
        </p:txBody>
      </p:sp>
      <p:sp>
        <p:nvSpPr>
          <p:cNvPr id="3" name="Content Placeholder 2"/>
          <p:cNvSpPr>
            <a:spLocks noGrp="1"/>
          </p:cNvSpPr>
          <p:nvPr>
            <p:ph idx="1"/>
          </p:nvPr>
        </p:nvSpPr>
        <p:spPr/>
        <p:txBody>
          <a:bodyPr/>
          <a:lstStyle/>
          <a:p>
            <a:r>
              <a:rPr lang="en-US" dirty="0" smtClean="0"/>
              <a:t>And there are a lot of customers</a:t>
            </a:r>
          </a:p>
          <a:p>
            <a:r>
              <a:rPr lang="en-US" dirty="0" smtClean="0"/>
              <a:t>Hence, there are a lot of sessions</a:t>
            </a:r>
          </a:p>
          <a:p>
            <a:r>
              <a:rPr lang="en-US" dirty="0" smtClean="0"/>
              <a:t>Lots of Database Objects</a:t>
            </a:r>
          </a:p>
          <a:p>
            <a:r>
              <a:rPr lang="en-US" dirty="0" smtClean="0"/>
              <a:t>Tons of transactions and traffic</a:t>
            </a:r>
            <a:endParaRPr lang="en-US" dirty="0"/>
          </a:p>
        </p:txBody>
      </p:sp>
    </p:spTree>
    <p:extLst>
      <p:ext uri="{BB962C8B-B14F-4D97-AF65-F5344CB8AC3E}">
        <p14:creationId xmlns:p14="http://schemas.microsoft.com/office/powerpoint/2010/main" val="93945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over! SQL Transactions</a:t>
            </a:r>
            <a:endParaRPr lang="en-US" dirty="0"/>
          </a:p>
        </p:txBody>
      </p:sp>
      <p:sp>
        <p:nvSpPr>
          <p:cNvPr id="3" name="Content Placeholder 2"/>
          <p:cNvSpPr>
            <a:spLocks noGrp="1"/>
          </p:cNvSpPr>
          <p:nvPr>
            <p:ph idx="1"/>
          </p:nvPr>
        </p:nvSpPr>
        <p:spPr/>
        <p:txBody>
          <a:bodyPr>
            <a:normAutofit/>
          </a:bodyPr>
          <a:lstStyle/>
          <a:p>
            <a:r>
              <a:rPr lang="en-US" dirty="0"/>
              <a:t>Transactions have the following four standard properties, usually referred to by the acronym </a:t>
            </a:r>
            <a:r>
              <a:rPr lang="en-US" dirty="0" smtClean="0"/>
              <a:t>ACID!</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Not the drugs!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03036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Atomicity</a:t>
            </a:r>
            <a:endParaRPr lang="en-US" dirty="0"/>
          </a:p>
        </p:txBody>
      </p:sp>
      <p:sp>
        <p:nvSpPr>
          <p:cNvPr id="3" name="Content Placeholder 2"/>
          <p:cNvSpPr>
            <a:spLocks noGrp="1"/>
          </p:cNvSpPr>
          <p:nvPr>
            <p:ph idx="1"/>
          </p:nvPr>
        </p:nvSpPr>
        <p:spPr/>
        <p:txBody>
          <a:bodyPr/>
          <a:lstStyle/>
          <a:p>
            <a:r>
              <a:rPr lang="en-US" dirty="0"/>
              <a:t>ensures that all operations within the work unit are completed successfully; otherwise, the transaction is aborted at the point of failure, and previous operations are rolled back to their former state.</a:t>
            </a:r>
            <a:endParaRPr lang="en-US" dirty="0"/>
          </a:p>
        </p:txBody>
      </p:sp>
    </p:spTree>
    <p:extLst>
      <p:ext uri="{BB962C8B-B14F-4D97-AF65-F5344CB8AC3E}">
        <p14:creationId xmlns:p14="http://schemas.microsoft.com/office/powerpoint/2010/main" val="1180258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endParaRPr lang="en-US" dirty="0"/>
          </a:p>
        </p:txBody>
      </p:sp>
      <p:sp>
        <p:nvSpPr>
          <p:cNvPr id="3" name="Content Placeholder 2"/>
          <p:cNvSpPr>
            <a:spLocks noGrp="1"/>
          </p:cNvSpPr>
          <p:nvPr>
            <p:ph idx="1"/>
          </p:nvPr>
        </p:nvSpPr>
        <p:spPr/>
        <p:txBody>
          <a:bodyPr/>
          <a:lstStyle/>
          <a:p>
            <a:r>
              <a:rPr lang="en-US" dirty="0"/>
              <a:t>ensures that the database properly changes states upon a successfully committed transaction.</a:t>
            </a:r>
            <a:endParaRPr lang="en-US" dirty="0"/>
          </a:p>
        </p:txBody>
      </p:sp>
    </p:spTree>
    <p:extLst>
      <p:ext uri="{BB962C8B-B14F-4D97-AF65-F5344CB8AC3E}">
        <p14:creationId xmlns:p14="http://schemas.microsoft.com/office/powerpoint/2010/main" val="358506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ELEMENTS</a:t>
            </a:r>
            <a:endParaRPr lang="en-US" dirty="0"/>
          </a:p>
        </p:txBody>
      </p:sp>
      <p:sp>
        <p:nvSpPr>
          <p:cNvPr id="3" name="Content Placeholder 2"/>
          <p:cNvSpPr>
            <a:spLocks noGrp="1"/>
          </p:cNvSpPr>
          <p:nvPr>
            <p:ph idx="1"/>
          </p:nvPr>
        </p:nvSpPr>
        <p:spPr/>
        <p:txBody>
          <a:bodyPr/>
          <a:lstStyle/>
          <a:p>
            <a:r>
              <a:rPr lang="en-US" dirty="0"/>
              <a:t>XHTML elements must be </a:t>
            </a:r>
            <a:r>
              <a:rPr lang="en-US" b="1" dirty="0"/>
              <a:t>properly nested</a:t>
            </a:r>
            <a:endParaRPr lang="en-US" dirty="0"/>
          </a:p>
          <a:p>
            <a:r>
              <a:rPr lang="en-US" dirty="0"/>
              <a:t>XHTML elements must always be </a:t>
            </a:r>
            <a:r>
              <a:rPr lang="en-US" b="1" dirty="0"/>
              <a:t>closed</a:t>
            </a:r>
            <a:endParaRPr lang="en-US" dirty="0"/>
          </a:p>
          <a:p>
            <a:r>
              <a:rPr lang="en-US" dirty="0"/>
              <a:t>XHTML elements must be in </a:t>
            </a:r>
            <a:r>
              <a:rPr lang="en-US" b="1" dirty="0"/>
              <a:t>lowercase</a:t>
            </a:r>
            <a:endParaRPr lang="en-US" dirty="0"/>
          </a:p>
          <a:p>
            <a:r>
              <a:rPr lang="en-US" dirty="0"/>
              <a:t>XHTML documents must have </a:t>
            </a:r>
            <a:r>
              <a:rPr lang="en-US" b="1" dirty="0"/>
              <a:t>one root element</a:t>
            </a:r>
            <a:endParaRPr lang="en-US" dirty="0"/>
          </a:p>
          <a:p>
            <a:endParaRPr lang="en-US" dirty="0"/>
          </a:p>
        </p:txBody>
      </p:sp>
    </p:spTree>
    <p:extLst>
      <p:ext uri="{BB962C8B-B14F-4D97-AF65-F5344CB8AC3E}">
        <p14:creationId xmlns:p14="http://schemas.microsoft.com/office/powerpoint/2010/main" val="1373618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Isolation</a:t>
            </a:r>
            <a:endParaRPr lang="en-US" dirty="0"/>
          </a:p>
        </p:txBody>
      </p:sp>
      <p:sp>
        <p:nvSpPr>
          <p:cNvPr id="3" name="Content Placeholder 2"/>
          <p:cNvSpPr>
            <a:spLocks noGrp="1"/>
          </p:cNvSpPr>
          <p:nvPr>
            <p:ph idx="1"/>
          </p:nvPr>
        </p:nvSpPr>
        <p:spPr/>
        <p:txBody>
          <a:bodyPr/>
          <a:lstStyle/>
          <a:p>
            <a:r>
              <a:rPr lang="en-US" dirty="0"/>
              <a:t>enables transactions to operate independently of and transparent to each other.</a:t>
            </a:r>
            <a:endParaRPr lang="en-US" dirty="0"/>
          </a:p>
        </p:txBody>
      </p:sp>
    </p:spTree>
    <p:extLst>
      <p:ext uri="{BB962C8B-B14F-4D97-AF65-F5344CB8AC3E}">
        <p14:creationId xmlns:p14="http://schemas.microsoft.com/office/powerpoint/2010/main" val="4153732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Durability</a:t>
            </a:r>
            <a:endParaRPr lang="en-US" dirty="0"/>
          </a:p>
        </p:txBody>
      </p:sp>
      <p:sp>
        <p:nvSpPr>
          <p:cNvPr id="3" name="Content Placeholder 2"/>
          <p:cNvSpPr>
            <a:spLocks noGrp="1"/>
          </p:cNvSpPr>
          <p:nvPr>
            <p:ph idx="1"/>
          </p:nvPr>
        </p:nvSpPr>
        <p:spPr/>
        <p:txBody>
          <a:bodyPr/>
          <a:lstStyle/>
          <a:p>
            <a:r>
              <a:rPr lang="en-US" dirty="0"/>
              <a:t>ensures that the result or effect of a committed transaction persists in case of a system failure.</a:t>
            </a:r>
            <a:endParaRPr lang="en-US" dirty="0"/>
          </a:p>
        </p:txBody>
      </p:sp>
    </p:spTree>
    <p:extLst>
      <p:ext uri="{BB962C8B-B14F-4D97-AF65-F5344CB8AC3E}">
        <p14:creationId xmlns:p14="http://schemas.microsoft.com/office/powerpoint/2010/main" val="106228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a:t>
            </a:r>
            <a:br>
              <a:rPr lang="en-US" dirty="0"/>
            </a:br>
            <a:endParaRPr lang="en-US" dirty="0"/>
          </a:p>
        </p:txBody>
      </p:sp>
      <p:sp>
        <p:nvSpPr>
          <p:cNvPr id="3" name="Content Placeholder 2"/>
          <p:cNvSpPr>
            <a:spLocks noGrp="1"/>
          </p:cNvSpPr>
          <p:nvPr>
            <p:ph idx="1"/>
          </p:nvPr>
        </p:nvSpPr>
        <p:spPr/>
        <p:txBody>
          <a:bodyPr/>
          <a:lstStyle/>
          <a:p>
            <a:r>
              <a:rPr lang="en-US" b="1" dirty="0"/>
              <a:t>COMMIT:</a:t>
            </a:r>
            <a:r>
              <a:rPr lang="en-US" dirty="0"/>
              <a:t> to save the </a:t>
            </a:r>
            <a:r>
              <a:rPr lang="en-US" dirty="0" smtClean="0"/>
              <a:t>change</a:t>
            </a:r>
          </a:p>
          <a:p>
            <a:r>
              <a:rPr lang="en-US" b="1" dirty="0"/>
              <a:t>ROLLBACK:</a:t>
            </a:r>
            <a:r>
              <a:rPr lang="en-US" dirty="0"/>
              <a:t> to rollback the </a:t>
            </a:r>
            <a:r>
              <a:rPr lang="en-US" dirty="0" smtClean="0"/>
              <a:t>changes.</a:t>
            </a:r>
          </a:p>
          <a:p>
            <a:r>
              <a:rPr lang="en-US" b="1" dirty="0"/>
              <a:t>SAVEPOINT:</a:t>
            </a:r>
            <a:r>
              <a:rPr lang="en-US" dirty="0"/>
              <a:t> creates points within groups of transactions in which to </a:t>
            </a:r>
            <a:r>
              <a:rPr lang="en-US" dirty="0" smtClean="0"/>
              <a:t>ROLLBACK.</a:t>
            </a:r>
          </a:p>
          <a:p>
            <a:r>
              <a:rPr lang="en-US" b="1" dirty="0"/>
              <a:t>SET TRANSACTION:</a:t>
            </a:r>
            <a:r>
              <a:rPr lang="en-US" dirty="0"/>
              <a:t> Places a name on a transaction.</a:t>
            </a:r>
            <a:endParaRPr lang="en-US" dirty="0"/>
          </a:p>
        </p:txBody>
      </p:sp>
    </p:spTree>
    <p:extLst>
      <p:ext uri="{BB962C8B-B14F-4D97-AF65-F5344CB8AC3E}">
        <p14:creationId xmlns:p14="http://schemas.microsoft.com/office/powerpoint/2010/main" val="3909206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t>
            </a:r>
            <a:endParaRPr lang="en-US" dirty="0"/>
          </a:p>
        </p:txBody>
      </p:sp>
      <p:sp>
        <p:nvSpPr>
          <p:cNvPr id="3" name="Content Placeholder 2"/>
          <p:cNvSpPr>
            <a:spLocks noGrp="1"/>
          </p:cNvSpPr>
          <p:nvPr>
            <p:ph idx="1"/>
          </p:nvPr>
        </p:nvSpPr>
        <p:spPr/>
        <p:txBody>
          <a:bodyPr/>
          <a:lstStyle/>
          <a:p>
            <a:r>
              <a:rPr lang="en-US" dirty="0"/>
              <a:t>Transactional control commands are only used with the DML commands INSERT, UPDATE and DELETE only. They can not be used while creating tables or dropping them because these operations are automatically </a:t>
            </a:r>
            <a:r>
              <a:rPr lang="en-US" dirty="0" err="1"/>
              <a:t>commited</a:t>
            </a:r>
            <a:r>
              <a:rPr lang="en-US" dirty="0"/>
              <a:t> in the database.</a:t>
            </a:r>
            <a:endParaRPr lang="en-US" dirty="0"/>
          </a:p>
        </p:txBody>
      </p:sp>
    </p:spTree>
    <p:extLst>
      <p:ext uri="{BB962C8B-B14F-4D97-AF65-F5344CB8AC3E}">
        <p14:creationId xmlns:p14="http://schemas.microsoft.com/office/powerpoint/2010/main" val="417092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COMMIT Command:</a:t>
            </a:r>
            <a:br>
              <a:rPr lang="en-US" dirty="0"/>
            </a:br>
            <a:endParaRPr lang="en-US" dirty="0"/>
          </a:p>
        </p:txBody>
      </p:sp>
      <p:sp>
        <p:nvSpPr>
          <p:cNvPr id="3" name="Content Placeholder 2"/>
          <p:cNvSpPr>
            <a:spLocks noGrp="1"/>
          </p:cNvSpPr>
          <p:nvPr>
            <p:ph idx="1"/>
          </p:nvPr>
        </p:nvSpPr>
        <p:spPr/>
        <p:txBody>
          <a:bodyPr/>
          <a:lstStyle/>
          <a:p>
            <a:r>
              <a:rPr lang="en-US" dirty="0"/>
              <a:t>The COMMIT command is the transactional command used to save changes invoked by a transaction to the database.</a:t>
            </a:r>
          </a:p>
          <a:p>
            <a:r>
              <a:rPr lang="en-US" dirty="0"/>
              <a:t>The COMMIT command saves all transactions to the database since the last COMMIT or ROLLBACK command.</a:t>
            </a:r>
          </a:p>
          <a:p>
            <a:endParaRPr lang="en-US" dirty="0"/>
          </a:p>
        </p:txBody>
      </p:sp>
    </p:spTree>
    <p:extLst>
      <p:ext uri="{BB962C8B-B14F-4D97-AF65-F5344CB8AC3E}">
        <p14:creationId xmlns:p14="http://schemas.microsoft.com/office/powerpoint/2010/main" val="2484587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ROLLBACK Command:</a:t>
            </a:r>
            <a:br>
              <a:rPr lang="en-US" dirty="0"/>
            </a:br>
            <a:endParaRPr lang="en-US" dirty="0"/>
          </a:p>
        </p:txBody>
      </p:sp>
      <p:sp>
        <p:nvSpPr>
          <p:cNvPr id="3" name="Content Placeholder 2"/>
          <p:cNvSpPr>
            <a:spLocks noGrp="1"/>
          </p:cNvSpPr>
          <p:nvPr>
            <p:ph idx="1"/>
          </p:nvPr>
        </p:nvSpPr>
        <p:spPr/>
        <p:txBody>
          <a:bodyPr/>
          <a:lstStyle/>
          <a:p>
            <a:r>
              <a:rPr lang="en-US" dirty="0"/>
              <a:t>The ROLLBACK command is the transactional command used to undo transactions that have not already been saved to the database.</a:t>
            </a:r>
          </a:p>
          <a:p>
            <a:r>
              <a:rPr lang="en-US" dirty="0"/>
              <a:t>The ROLLBACK command can only be used to undo transactions since the last COMMIT or ROLLBACK command was issued.</a:t>
            </a:r>
          </a:p>
          <a:p>
            <a:endParaRPr lang="en-US" dirty="0"/>
          </a:p>
        </p:txBody>
      </p:sp>
    </p:spTree>
    <p:extLst>
      <p:ext uri="{BB962C8B-B14F-4D97-AF65-F5344CB8AC3E}">
        <p14:creationId xmlns:p14="http://schemas.microsoft.com/office/powerpoint/2010/main" val="146908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SAVEPOINT Command:</a:t>
            </a:r>
            <a:br>
              <a:rPr lang="en-US" dirty="0"/>
            </a:br>
            <a:endParaRPr lang="en-US" dirty="0"/>
          </a:p>
        </p:txBody>
      </p:sp>
      <p:sp>
        <p:nvSpPr>
          <p:cNvPr id="3" name="Content Placeholder 2"/>
          <p:cNvSpPr>
            <a:spLocks noGrp="1"/>
          </p:cNvSpPr>
          <p:nvPr>
            <p:ph idx="1"/>
          </p:nvPr>
        </p:nvSpPr>
        <p:spPr/>
        <p:txBody>
          <a:bodyPr/>
          <a:lstStyle/>
          <a:p>
            <a:r>
              <a:rPr lang="en-US" dirty="0"/>
              <a:t>A SAVEPOINT is a point in a transaction when you can roll the transaction back to a certain point without rolling back the entire transaction</a:t>
            </a:r>
            <a:r>
              <a:rPr lang="en-US" dirty="0" smtClean="0"/>
              <a:t>.</a:t>
            </a:r>
          </a:p>
          <a:p>
            <a:r>
              <a:rPr lang="en-US" dirty="0"/>
              <a:t>This command serves only in the creation of a SAVEPOINT among transactional statements. The ROLLBACK command is used to undo a group of transactions</a:t>
            </a:r>
            <a:r>
              <a:rPr lang="en-US" dirty="0" smtClean="0"/>
              <a:t>.</a:t>
            </a:r>
          </a:p>
          <a:p>
            <a:r>
              <a:rPr lang="en-US" dirty="0" smtClean="0"/>
              <a:t>Syntax: ROLLBACK TO POINT1</a:t>
            </a:r>
            <a:endParaRPr lang="en-US" dirty="0"/>
          </a:p>
        </p:txBody>
      </p:sp>
    </p:spTree>
    <p:extLst>
      <p:ext uri="{BB962C8B-B14F-4D97-AF65-F5344CB8AC3E}">
        <p14:creationId xmlns:p14="http://schemas.microsoft.com/office/powerpoint/2010/main" val="2359029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RELEASE SAVEPOINT Command:</a:t>
            </a:r>
            <a:br>
              <a:rPr lang="en-US" dirty="0"/>
            </a:br>
            <a:endParaRPr lang="en-US" dirty="0"/>
          </a:p>
        </p:txBody>
      </p:sp>
      <p:sp>
        <p:nvSpPr>
          <p:cNvPr id="3" name="Content Placeholder 2"/>
          <p:cNvSpPr>
            <a:spLocks noGrp="1"/>
          </p:cNvSpPr>
          <p:nvPr>
            <p:ph idx="1"/>
          </p:nvPr>
        </p:nvSpPr>
        <p:spPr/>
        <p:txBody>
          <a:bodyPr/>
          <a:lstStyle/>
          <a:p>
            <a:r>
              <a:rPr lang="en-US" dirty="0"/>
              <a:t>The RELEASE SAVEPOINT command is used to remove a SAVEPOINT that you have created.</a:t>
            </a:r>
            <a:endParaRPr lang="en-US" dirty="0"/>
          </a:p>
        </p:txBody>
      </p:sp>
    </p:spTree>
    <p:extLst>
      <p:ext uri="{BB962C8B-B14F-4D97-AF65-F5344CB8AC3E}">
        <p14:creationId xmlns:p14="http://schemas.microsoft.com/office/powerpoint/2010/main" val="3018863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TRANSACTION Command:</a:t>
            </a:r>
            <a:br>
              <a:rPr lang="en-US" dirty="0"/>
            </a:br>
            <a:endParaRPr lang="en-US" dirty="0"/>
          </a:p>
        </p:txBody>
      </p:sp>
      <p:sp>
        <p:nvSpPr>
          <p:cNvPr id="3" name="Content Placeholder 2"/>
          <p:cNvSpPr>
            <a:spLocks noGrp="1"/>
          </p:cNvSpPr>
          <p:nvPr>
            <p:ph idx="1"/>
          </p:nvPr>
        </p:nvSpPr>
        <p:spPr/>
        <p:txBody>
          <a:bodyPr/>
          <a:lstStyle/>
          <a:p>
            <a:r>
              <a:rPr lang="en-US" dirty="0"/>
              <a:t>The SET TRANSACTION command can be used to initiate a database transaction. This command is used to specify characteristics for the transaction that follows.</a:t>
            </a:r>
          </a:p>
          <a:p>
            <a:r>
              <a:rPr lang="en-US" dirty="0"/>
              <a:t>For example, you can specify a transaction to be read only, or read write.</a:t>
            </a:r>
          </a:p>
          <a:p>
            <a:r>
              <a:rPr lang="en-US" dirty="0" smtClean="0"/>
              <a:t>SET TRANSACTION [READ/WRITE ONLY]</a:t>
            </a:r>
            <a:endParaRPr lang="en-US" dirty="0"/>
          </a:p>
        </p:txBody>
      </p:sp>
    </p:spTree>
    <p:extLst>
      <p:ext uri="{BB962C8B-B14F-4D97-AF65-F5344CB8AC3E}">
        <p14:creationId xmlns:p14="http://schemas.microsoft.com/office/powerpoint/2010/main" val="1214962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672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Attributes</a:t>
            </a:r>
            <a:endParaRPr lang="en-US" dirty="0"/>
          </a:p>
        </p:txBody>
      </p:sp>
      <p:sp>
        <p:nvSpPr>
          <p:cNvPr id="3" name="Content Placeholder 2"/>
          <p:cNvSpPr>
            <a:spLocks noGrp="1"/>
          </p:cNvSpPr>
          <p:nvPr>
            <p:ph idx="1"/>
          </p:nvPr>
        </p:nvSpPr>
        <p:spPr/>
        <p:txBody>
          <a:bodyPr/>
          <a:lstStyle/>
          <a:p>
            <a:r>
              <a:rPr lang="en-US" dirty="0"/>
              <a:t>Attribute names must be in </a:t>
            </a:r>
            <a:r>
              <a:rPr lang="en-US" b="1" dirty="0"/>
              <a:t>lower case</a:t>
            </a:r>
            <a:endParaRPr lang="en-US" dirty="0"/>
          </a:p>
          <a:p>
            <a:r>
              <a:rPr lang="en-US" dirty="0"/>
              <a:t>Attribute values must be </a:t>
            </a:r>
            <a:r>
              <a:rPr lang="en-US" b="1" dirty="0"/>
              <a:t>quoted</a:t>
            </a:r>
            <a:endParaRPr lang="en-US" dirty="0"/>
          </a:p>
          <a:p>
            <a:r>
              <a:rPr lang="en-US" dirty="0"/>
              <a:t>Attribute minimization is </a:t>
            </a:r>
            <a:r>
              <a:rPr lang="en-US" b="1" dirty="0"/>
              <a:t>forbidden</a:t>
            </a:r>
            <a:endParaRPr lang="en-US" dirty="0"/>
          </a:p>
          <a:p>
            <a:endParaRPr lang="en-US" dirty="0"/>
          </a:p>
        </p:txBody>
      </p:sp>
    </p:spTree>
    <p:extLst>
      <p:ext uri="{BB962C8B-B14F-4D97-AF65-F5344CB8AC3E}">
        <p14:creationId xmlns:p14="http://schemas.microsoft.com/office/powerpoint/2010/main" val="305209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Elements Must Always Be Closed</a:t>
            </a:r>
            <a:br>
              <a:rPr lang="en-US" dirty="0"/>
            </a:br>
            <a:endParaRPr lang="en-US" dirty="0"/>
          </a:p>
        </p:txBody>
      </p:sp>
      <p:sp>
        <p:nvSpPr>
          <p:cNvPr id="3" name="Content Placeholder 2"/>
          <p:cNvSpPr>
            <a:spLocks noGrp="1"/>
          </p:cNvSpPr>
          <p:nvPr>
            <p:ph idx="1"/>
          </p:nvPr>
        </p:nvSpPr>
        <p:spPr/>
        <p:txBody>
          <a:bodyPr/>
          <a:lstStyle/>
          <a:p>
            <a:r>
              <a:rPr lang="en-US" dirty="0"/>
              <a:t>This is wrong:</a:t>
            </a:r>
          </a:p>
          <a:p>
            <a:r>
              <a:rPr lang="en-US" dirty="0"/>
              <a:t>&lt;p&gt;This is a paragraph</a:t>
            </a:r>
            <a:br>
              <a:rPr lang="en-US" dirty="0"/>
            </a:br>
            <a:r>
              <a:rPr lang="en-US" dirty="0"/>
              <a:t>&lt;p&gt;This is another paragraph</a:t>
            </a:r>
          </a:p>
          <a:p>
            <a:r>
              <a:rPr lang="en-US" dirty="0"/>
              <a:t>This is correct:</a:t>
            </a:r>
          </a:p>
          <a:p>
            <a:r>
              <a:rPr lang="en-US" dirty="0"/>
              <a:t>&lt;p&gt;This is a paragraph&lt;/p&gt;</a:t>
            </a:r>
            <a:br>
              <a:rPr lang="en-US" dirty="0"/>
            </a:br>
            <a:r>
              <a:rPr lang="en-US" dirty="0"/>
              <a:t>&lt;p&gt;This is another paragraph&lt;/p&gt;</a:t>
            </a:r>
          </a:p>
          <a:p>
            <a:endParaRPr lang="en-US" dirty="0"/>
          </a:p>
        </p:txBody>
      </p:sp>
    </p:spTree>
    <p:extLst>
      <p:ext uri="{BB962C8B-B14F-4D97-AF65-F5344CB8AC3E}">
        <p14:creationId xmlns:p14="http://schemas.microsoft.com/office/powerpoint/2010/main" val="256635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Elements Must Be In Lower Case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This is wrong:</a:t>
            </a:r>
          </a:p>
          <a:p>
            <a:r>
              <a:rPr lang="en-US" dirty="0"/>
              <a:t>&lt;BODY&gt;</a:t>
            </a:r>
            <a:br>
              <a:rPr lang="en-US" dirty="0"/>
            </a:br>
            <a:r>
              <a:rPr lang="en-US" dirty="0"/>
              <a:t>&lt;P&gt;This is a paragraph&lt;/P&gt;</a:t>
            </a:r>
            <a:br>
              <a:rPr lang="en-US" dirty="0"/>
            </a:br>
            <a:r>
              <a:rPr lang="en-US" dirty="0"/>
              <a:t>&lt;/BODY&gt;</a:t>
            </a:r>
          </a:p>
          <a:p>
            <a:r>
              <a:rPr lang="en-US" dirty="0"/>
              <a:t>This is correct:</a:t>
            </a:r>
          </a:p>
          <a:p>
            <a:r>
              <a:rPr lang="en-US" dirty="0"/>
              <a:t>&lt;body&gt;</a:t>
            </a:r>
            <a:br>
              <a:rPr lang="en-US" dirty="0"/>
            </a:br>
            <a:r>
              <a:rPr lang="en-US" dirty="0"/>
              <a:t>&lt;p&gt;This is a paragraph&lt;/p&gt;</a:t>
            </a:r>
            <a:br>
              <a:rPr lang="en-US" dirty="0"/>
            </a:br>
            <a:r>
              <a:rPr lang="en-US" dirty="0"/>
              <a:t>&lt;/body&gt;</a:t>
            </a:r>
          </a:p>
          <a:p>
            <a:r>
              <a:rPr lang="en-US" dirty="0"/>
              <a:t/>
            </a:r>
            <a:br>
              <a:rPr lang="en-US" dirty="0"/>
            </a:br>
            <a:endParaRPr lang="en-US" dirty="0"/>
          </a:p>
        </p:txBody>
      </p:sp>
    </p:spTree>
    <p:extLst>
      <p:ext uri="{BB962C8B-B14F-4D97-AF65-F5344CB8AC3E}">
        <p14:creationId xmlns:p14="http://schemas.microsoft.com/office/powerpoint/2010/main" val="182004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XHTML Attribute Names Must Be In Lower Case</a:t>
            </a:r>
            <a:br>
              <a:rPr lang="en-US" dirty="0"/>
            </a:br>
            <a:endParaRPr lang="en-US" dirty="0"/>
          </a:p>
        </p:txBody>
      </p:sp>
      <p:sp>
        <p:nvSpPr>
          <p:cNvPr id="3" name="Content Placeholder 2"/>
          <p:cNvSpPr>
            <a:spLocks noGrp="1"/>
          </p:cNvSpPr>
          <p:nvPr>
            <p:ph idx="1"/>
          </p:nvPr>
        </p:nvSpPr>
        <p:spPr/>
        <p:txBody>
          <a:bodyPr/>
          <a:lstStyle/>
          <a:p>
            <a:r>
              <a:rPr lang="en-US" dirty="0"/>
              <a:t>This is wrong:</a:t>
            </a:r>
          </a:p>
          <a:p>
            <a:r>
              <a:rPr lang="en-US" dirty="0"/>
              <a:t>&lt;table WIDTH="100%"&gt;</a:t>
            </a:r>
          </a:p>
          <a:p>
            <a:r>
              <a:rPr lang="en-US" dirty="0"/>
              <a:t>This is correct:</a:t>
            </a:r>
          </a:p>
          <a:p>
            <a:r>
              <a:rPr lang="en-US" dirty="0"/>
              <a:t>&lt;table width="100%"&gt;</a:t>
            </a:r>
          </a:p>
          <a:p>
            <a:r>
              <a:rPr lang="en-US" dirty="0"/>
              <a:t/>
            </a:r>
            <a:br>
              <a:rPr lang="en-US" dirty="0"/>
            </a:br>
            <a:endParaRPr lang="en-US" dirty="0"/>
          </a:p>
        </p:txBody>
      </p:sp>
    </p:spTree>
    <p:extLst>
      <p:ext uri="{BB962C8B-B14F-4D97-AF65-F5344CB8AC3E}">
        <p14:creationId xmlns:p14="http://schemas.microsoft.com/office/powerpoint/2010/main" val="845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Values Must Be Quoted</a:t>
            </a:r>
            <a:br>
              <a:rPr lang="en-US" dirty="0"/>
            </a:br>
            <a:endParaRPr lang="en-US" dirty="0"/>
          </a:p>
        </p:txBody>
      </p:sp>
      <p:sp>
        <p:nvSpPr>
          <p:cNvPr id="3" name="Content Placeholder 2"/>
          <p:cNvSpPr>
            <a:spLocks noGrp="1"/>
          </p:cNvSpPr>
          <p:nvPr>
            <p:ph idx="1"/>
          </p:nvPr>
        </p:nvSpPr>
        <p:spPr/>
        <p:txBody>
          <a:bodyPr/>
          <a:lstStyle/>
          <a:p>
            <a:r>
              <a:rPr lang="en-US" dirty="0"/>
              <a:t>This is wrong:</a:t>
            </a:r>
          </a:p>
          <a:p>
            <a:r>
              <a:rPr lang="en-US" dirty="0"/>
              <a:t>&lt;table width=100%&gt;</a:t>
            </a:r>
          </a:p>
          <a:p>
            <a:r>
              <a:rPr lang="en-US" dirty="0"/>
              <a:t>This is correct:</a:t>
            </a:r>
          </a:p>
          <a:p>
            <a:r>
              <a:rPr lang="en-US" dirty="0"/>
              <a:t>&lt;table width="100%"</a:t>
            </a:r>
          </a:p>
          <a:p>
            <a:endParaRPr lang="en-US" dirty="0"/>
          </a:p>
        </p:txBody>
      </p:sp>
    </p:spTree>
    <p:extLst>
      <p:ext uri="{BB962C8B-B14F-4D97-AF65-F5344CB8AC3E}">
        <p14:creationId xmlns:p14="http://schemas.microsoft.com/office/powerpoint/2010/main" val="35008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68" y="2733709"/>
            <a:ext cx="8700888" cy="1373070"/>
          </a:xfrm>
        </p:spPr>
        <p:txBody>
          <a:bodyPr/>
          <a:lstStyle/>
          <a:p>
            <a:r>
              <a:rPr lang="en-US" sz="3600" b="1" dirty="0"/>
              <a:t>Overview of Enterprise Applications</a:t>
            </a:r>
            <a:br>
              <a:rPr lang="en-US" sz="3600" b="1" dirty="0"/>
            </a:br>
            <a:endParaRPr lang="en-US" sz="3600" dirty="0"/>
          </a:p>
        </p:txBody>
      </p:sp>
      <p:sp>
        <p:nvSpPr>
          <p:cNvPr id="3" name="Subtitle 2"/>
          <p:cNvSpPr>
            <a:spLocks noGrp="1"/>
          </p:cNvSpPr>
          <p:nvPr>
            <p:ph type="subTitle" idx="1"/>
          </p:nvPr>
        </p:nvSpPr>
        <p:spPr/>
        <p:txBody>
          <a:bodyPr/>
          <a:lstStyle/>
          <a:p>
            <a:r>
              <a:rPr lang="en-US" b="1" dirty="0"/>
              <a:t>Tiered Applications</a:t>
            </a:r>
          </a:p>
          <a:p>
            <a:endParaRPr lang="en-US" dirty="0"/>
          </a:p>
        </p:txBody>
      </p:sp>
    </p:spTree>
    <p:extLst>
      <p:ext uri="{BB962C8B-B14F-4D97-AF65-F5344CB8AC3E}">
        <p14:creationId xmlns:p14="http://schemas.microsoft.com/office/powerpoint/2010/main" val="27177221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TotalTime>
  <Words>1228</Words>
  <Application>Microsoft Office PowerPoint</Application>
  <PresentationFormat>Widescreen</PresentationFormat>
  <Paragraphs>135</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Trebuchet MS</vt:lpstr>
      <vt:lpstr>Berlin</vt:lpstr>
      <vt:lpstr>Java EE</vt:lpstr>
      <vt:lpstr>XHTML or HTML?</vt:lpstr>
      <vt:lpstr>XHTML ELEMENTS</vt:lpstr>
      <vt:lpstr>XHTML Attributes</vt:lpstr>
      <vt:lpstr>XHTML Elements Must Always Be Closed </vt:lpstr>
      <vt:lpstr>XHTML Elements Must Be In Lower Case </vt:lpstr>
      <vt:lpstr>XHTML Attribute Names Must Be In Lower Case </vt:lpstr>
      <vt:lpstr>Attribute Values Must Be Quoted </vt:lpstr>
      <vt:lpstr>Overview of Enterprise Applications </vt:lpstr>
      <vt:lpstr>The Client Tier </vt:lpstr>
      <vt:lpstr>The Web Tier </vt:lpstr>
      <vt:lpstr>Java EE Technologies Used in the Web Tier </vt:lpstr>
      <vt:lpstr>The Business Tier </vt:lpstr>
      <vt:lpstr>Java EE Technologies Used in the Business Tier</vt:lpstr>
      <vt:lpstr>PARANTEZA (</vt:lpstr>
      <vt:lpstr>There are 2 types of Java EE Class Instances</vt:lpstr>
      <vt:lpstr>Continuam…</vt:lpstr>
      <vt:lpstr>The Enterprise Information Systems Tier</vt:lpstr>
      <vt:lpstr>Java EE Technologies Used in the EIS Tier </vt:lpstr>
      <vt:lpstr>Java EE Server/Container definitions</vt:lpstr>
      <vt:lpstr>Java EE Containers </vt:lpstr>
      <vt:lpstr>The Web Container </vt:lpstr>
      <vt:lpstr>The Application Client Container </vt:lpstr>
      <vt:lpstr>What is a Java Bean anyways?</vt:lpstr>
      <vt:lpstr>Wait … Serializable?</vt:lpstr>
      <vt:lpstr>Remember you are dealing with high capacity, scalable applications </vt:lpstr>
      <vt:lpstr>Not over! SQL Transactions</vt:lpstr>
      <vt:lpstr>Atomicity</vt:lpstr>
      <vt:lpstr>Consistency:</vt:lpstr>
      <vt:lpstr>Isolation</vt:lpstr>
      <vt:lpstr>Durability</vt:lpstr>
      <vt:lpstr>Transaction Control: </vt:lpstr>
      <vt:lpstr>And… </vt:lpstr>
      <vt:lpstr>The COMMIT Command: </vt:lpstr>
      <vt:lpstr>The ROLLBACK Command: </vt:lpstr>
      <vt:lpstr>The SAVEPOINT Command: </vt:lpstr>
      <vt:lpstr>The RELEASE SAVEPOINT Command: </vt:lpstr>
      <vt:lpstr>The SET TRANSACTION Command: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Vlad Butnaru</dc:creator>
  <cp:lastModifiedBy>Vlad Butnaru</cp:lastModifiedBy>
  <cp:revision>3</cp:revision>
  <dcterms:created xsi:type="dcterms:W3CDTF">2016-09-28T12:39:31Z</dcterms:created>
  <dcterms:modified xsi:type="dcterms:W3CDTF">2016-09-28T12:59:41Z</dcterms:modified>
</cp:coreProperties>
</file>