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371" r:id="rId2"/>
    <p:sldId id="410" r:id="rId3"/>
    <p:sldId id="258" r:id="rId4"/>
    <p:sldId id="348" r:id="rId5"/>
    <p:sldId id="481" r:id="rId6"/>
    <p:sldId id="483" r:id="rId7"/>
    <p:sldId id="484" r:id="rId8"/>
    <p:sldId id="485" r:id="rId9"/>
    <p:sldId id="486" r:id="rId10"/>
    <p:sldId id="487" r:id="rId11"/>
    <p:sldId id="488" r:id="rId12"/>
    <p:sldId id="489" r:id="rId13"/>
    <p:sldId id="491" r:id="rId14"/>
    <p:sldId id="492" r:id="rId15"/>
    <p:sldId id="493" r:id="rId16"/>
    <p:sldId id="494" r:id="rId17"/>
    <p:sldId id="495" r:id="rId18"/>
    <p:sldId id="496" r:id="rId19"/>
    <p:sldId id="497" r:id="rId20"/>
    <p:sldId id="498" r:id="rId21"/>
    <p:sldId id="490" r:id="rId22"/>
    <p:sldId id="500" r:id="rId23"/>
    <p:sldId id="501" r:id="rId24"/>
    <p:sldId id="499" r:id="rId25"/>
    <p:sldId id="447" r:id="rId26"/>
    <p:sldId id="472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016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FFFF00"/>
    <a:srgbClr val="CC9900"/>
    <a:srgbClr val="FF9900"/>
    <a:srgbClr val="000000"/>
    <a:srgbClr val="FFFFFF"/>
    <a:srgbClr val="FF010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72" autoAdjust="0"/>
    <p:restoredTop sz="90929"/>
  </p:normalViewPr>
  <p:slideViewPr>
    <p:cSldViewPr>
      <p:cViewPr>
        <p:scale>
          <a:sx n="66" d="100"/>
          <a:sy n="66" d="100"/>
        </p:scale>
        <p:origin x="-2922" y="-996"/>
      </p:cViewPr>
      <p:guideLst>
        <p:guide orient="horz" pos="2016"/>
        <p:guide pos="24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220"/>
    </p:cViewPr>
  </p:sorterViewPr>
  <p:notesViewPr>
    <p:cSldViewPr>
      <p:cViewPr varScale="1">
        <p:scale>
          <a:sx n="99" d="100"/>
          <a:sy n="99" d="100"/>
        </p:scale>
        <p:origin x="-1416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 smtClean="0">
                <a:latin typeface="Arial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 smtClean="0">
                <a:latin typeface="Arial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 smtClean="0">
                <a:latin typeface="Arial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63634832-A12D-44B9-9C64-89CFA3F3F7E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3048000" y="8707438"/>
            <a:ext cx="7620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8900" tIns="46038" rIns="88900" bIns="46038">
            <a:spAutoFit/>
          </a:bodyPr>
          <a:lstStyle>
            <a:lvl1pPr defTabSz="900113"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00113"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00113"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00113"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00113"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200"/>
              <a:t>Page </a:t>
            </a:r>
            <a:fld id="{AAA04EA8-B5F0-4DFD-B7DA-F98ACB9199F9}" type="slidenum">
              <a:rPr lang="en-US" altLang="en-US" sz="1200"/>
              <a:pPr algn="ctr">
                <a:lnSpc>
                  <a:spcPct val="90000"/>
                </a:lnSpc>
              </a:pPr>
              <a:t>‹#›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032077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 smtClean="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 smtClean="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 smtClean="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anose="02020603050405020304" pitchFamily="18" charset="0"/>
              </a:defRPr>
            </a:lvl1pPr>
          </a:lstStyle>
          <a:p>
            <a:fld id="{12495DF5-BFDE-4D42-B458-C8E274859E2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3048000" y="8707438"/>
            <a:ext cx="7620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8900" tIns="46038" rIns="88900" bIns="46038">
            <a:spAutoFit/>
          </a:bodyPr>
          <a:lstStyle>
            <a:lvl1pPr defTabSz="900113"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00113"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00113"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00113"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00113"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200"/>
              <a:t>Page </a:t>
            </a:r>
            <a:fld id="{431AF612-0D8A-4142-A166-6A1A4B985377}" type="slidenum">
              <a:rPr lang="en-US" altLang="en-US" sz="1200"/>
              <a:pPr algn="ctr">
                <a:lnSpc>
                  <a:spcPct val="90000"/>
                </a:lnSpc>
              </a:pPr>
              <a:t>‹#›</a:t>
            </a:fld>
            <a:endParaRPr lang="en-US" altLang="en-US" sz="1200"/>
          </a:p>
        </p:txBody>
      </p:sp>
      <p:sp>
        <p:nvSpPr>
          <p:cNvPr id="2355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1813"/>
            <a:ext cx="5027613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663" tIns="47625" rIns="93663" bIns="476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36499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49325" rtl="0" eaLnBrk="0" fontAlgn="base" hangingPunct="0">
      <a:lnSpc>
        <a:spcPct val="87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Times New Roman" charset="0"/>
      </a:defRPr>
    </a:lvl1pPr>
    <a:lvl2pPr marL="465138" algn="l" defTabSz="949325" rtl="0" eaLnBrk="0" fontAlgn="base" hangingPunct="0">
      <a:lnSpc>
        <a:spcPct val="87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Times New Roman" charset="0"/>
      </a:defRPr>
    </a:lvl2pPr>
    <a:lvl3pPr marL="931863" algn="l" defTabSz="949325" rtl="0" eaLnBrk="0" fontAlgn="base" hangingPunct="0">
      <a:lnSpc>
        <a:spcPct val="87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Times New Roman" charset="0"/>
      </a:defRPr>
    </a:lvl3pPr>
    <a:lvl4pPr marL="1397000" algn="l" defTabSz="949325" rtl="0" eaLnBrk="0" fontAlgn="base" hangingPunct="0">
      <a:lnSpc>
        <a:spcPct val="87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Times New Roman" charset="0"/>
      </a:defRPr>
    </a:lvl4pPr>
    <a:lvl5pPr marL="1862138" algn="l" defTabSz="949325" rtl="0" eaLnBrk="0" fontAlgn="base" hangingPunct="0">
      <a:lnSpc>
        <a:spcPct val="87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Times New Roman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3D2E1FB9-A3BD-454E-ADBF-13A0F66AFF1A}" type="slidenum">
              <a:rPr lang="en-US" altLang="en-US" sz="1000">
                <a:latin typeface="Times New Roman" panose="02020603050405020304" pitchFamily="18" charset="0"/>
              </a:rPr>
              <a:pPr/>
              <a:t>1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 cap="flat"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</p:spPr>
        <p:txBody>
          <a:bodyPr lIns="92075" rIns="92075"/>
          <a:lstStyle/>
          <a:p>
            <a:pPr defTabSz="955675">
              <a:lnSpc>
                <a:spcPct val="100000"/>
              </a:lnSpc>
              <a:spcBef>
                <a:spcPct val="30000"/>
              </a:spcBef>
            </a:pPr>
            <a:endParaRPr lang="nl-NL" altLang="en-US" smtClean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57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1F186945-C62A-41DD-997D-070558EC2F56}" type="slidenum">
              <a:rPr lang="en-US" altLang="en-US" sz="1000">
                <a:latin typeface="Times New Roman" panose="02020603050405020304" pitchFamily="18" charset="0"/>
              </a:rPr>
              <a:pPr/>
              <a:t>26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noFill/>
          <a:ln cap="flat"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rIns="92075"/>
          <a:lstStyle/>
          <a:p>
            <a:pPr defTabSz="955675">
              <a:lnSpc>
                <a:spcPct val="100000"/>
              </a:lnSpc>
              <a:spcBef>
                <a:spcPct val="30000"/>
              </a:spcBef>
            </a:pPr>
            <a:endParaRPr lang="nl-NL" altLang="en-US" smtClean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116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87151AB2-8947-4501-8E3D-0D013CB00E93}" type="slidenum">
              <a:rPr lang="en-US" altLang="en-US" sz="1000">
                <a:latin typeface="Times New Roman" panose="02020603050405020304" pitchFamily="18" charset="0"/>
              </a:rPr>
              <a:pPr/>
              <a:t>3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 cap="flat"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2075" tIns="46038" rIns="92075" bIns="46038"/>
          <a:lstStyle/>
          <a:p>
            <a:pPr defTabSz="914400">
              <a:lnSpc>
                <a:spcPct val="100000"/>
              </a:lnSpc>
              <a:spcBef>
                <a:spcPct val="30000"/>
              </a:spcBef>
            </a:pPr>
            <a:endParaRPr lang="nl-NL" altLang="en-US" smtClean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551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6FD54A82-3CB6-4A55-BA75-C052A00ECC3A}" type="slidenum">
              <a:rPr lang="en-US" altLang="en-US" sz="1000">
                <a:latin typeface="Times New Roman" panose="02020603050405020304" pitchFamily="18" charset="0"/>
              </a:rPr>
              <a:pPr/>
              <a:t>4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 cap="flat"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2075" tIns="46038" rIns="92075" bIns="46038"/>
          <a:lstStyle/>
          <a:p>
            <a:pPr defTabSz="914400">
              <a:lnSpc>
                <a:spcPct val="100000"/>
              </a:lnSpc>
              <a:spcBef>
                <a:spcPct val="30000"/>
              </a:spcBef>
            </a:pPr>
            <a:endParaRPr lang="nl-NL" altLang="en-US" smtClean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823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B97D3917-7073-49FC-8230-E5756B939D67}" type="slidenum">
              <a:rPr lang="en-US" altLang="en-US" sz="1000">
                <a:latin typeface="Times New Roman" panose="02020603050405020304" pitchFamily="18" charset="0"/>
              </a:rPr>
              <a:pPr/>
              <a:t>5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noFill/>
          <a:ln cap="flat"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defTabSz="914400">
              <a:lnSpc>
                <a:spcPct val="100000"/>
              </a:lnSpc>
              <a:spcBef>
                <a:spcPct val="30000"/>
              </a:spcBef>
            </a:pPr>
            <a:endParaRPr lang="nl-NL" altLang="en-US" smtClean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872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CDA51746-F6FD-48D3-BCED-605A6BE6249A}" type="slidenum">
              <a:rPr lang="en-US" altLang="en-US" sz="1000">
                <a:latin typeface="Times New Roman" panose="02020603050405020304" pitchFamily="18" charset="0"/>
              </a:rPr>
              <a:pPr/>
              <a:t>6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noFill/>
          <a:ln cap="flat"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defTabSz="914400">
              <a:lnSpc>
                <a:spcPct val="100000"/>
              </a:lnSpc>
              <a:spcBef>
                <a:spcPct val="30000"/>
              </a:spcBef>
            </a:pPr>
            <a:endParaRPr lang="nl-NL" altLang="en-US" smtClean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657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95DF5-BFDE-4D42-B458-C8E274859E26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7515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95DF5-BFDE-4D42-B458-C8E274859E26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0753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95DF5-BFDE-4D42-B458-C8E274859E26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2745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A1A7B2BE-826D-4213-A363-A7E6C8B5BAB4}" type="slidenum">
              <a:rPr lang="en-US" altLang="en-US" sz="1000">
                <a:latin typeface="Times New Roman" panose="02020603050405020304" pitchFamily="18" charset="0"/>
              </a:rPr>
              <a:pPr/>
              <a:t>25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noFill/>
          <a:ln cap="flat"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defTabSz="914400">
              <a:lnSpc>
                <a:spcPct val="100000"/>
              </a:lnSpc>
              <a:spcBef>
                <a:spcPct val="30000"/>
              </a:spcBef>
            </a:pPr>
            <a:endParaRPr lang="nl-NL" altLang="en-US" smtClean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738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55777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72709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301625"/>
            <a:ext cx="1962150" cy="55276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1625"/>
            <a:ext cx="5734050" cy="5527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73076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53470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2220119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52600"/>
            <a:ext cx="3848100" cy="407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752600"/>
            <a:ext cx="3848100" cy="407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64639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10382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10205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3510627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4928692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712187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52600"/>
            <a:ext cx="7848600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301625"/>
            <a:ext cx="746760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23"/>
          <p:cNvSpPr>
            <a:spLocks noChangeArrowheads="1"/>
          </p:cNvSpPr>
          <p:nvPr userDrawn="1"/>
        </p:nvSpPr>
        <p:spPr bwMode="auto">
          <a:xfrm>
            <a:off x="0" y="617220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1029" name="Picture 30"/>
          <p:cNvPicPr>
            <a:picLocks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919480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l" defTabSz="1154113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1154113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Times New Roman" charset="0"/>
        </a:defRPr>
      </a:lvl2pPr>
      <a:lvl3pPr algn="l" defTabSz="1154113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Times New Roman" charset="0"/>
        </a:defRPr>
      </a:lvl3pPr>
      <a:lvl4pPr algn="l" defTabSz="1154113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Times New Roman" charset="0"/>
        </a:defRPr>
      </a:lvl4pPr>
      <a:lvl5pPr algn="l" defTabSz="1154113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Times New Roman" charset="0"/>
        </a:defRPr>
      </a:lvl5pPr>
      <a:lvl6pPr marL="457200" algn="l" defTabSz="1154113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Times New Roman" charset="0"/>
        </a:defRPr>
      </a:lvl6pPr>
      <a:lvl7pPr marL="914400" algn="l" defTabSz="1154113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Times New Roman" charset="0"/>
        </a:defRPr>
      </a:lvl7pPr>
      <a:lvl8pPr marL="1371600" algn="l" defTabSz="1154113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Times New Roman" charset="0"/>
        </a:defRPr>
      </a:lvl8pPr>
      <a:lvl9pPr marL="1828800" algn="l" defTabSz="1154113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7155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2pPr>
      <a:lvl3pPr marL="1371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+mn-lt"/>
          <a:cs typeface="+mn-cs"/>
        </a:defRPr>
      </a:lvl3pPr>
      <a:lvl4pPr marL="171450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+mn-lt"/>
          <a:cs typeface="+mn-cs"/>
        </a:defRPr>
      </a:lvl4pPr>
      <a:lvl5pPr marL="2000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+mn-lt"/>
          <a:cs typeface="+mn-cs"/>
        </a:defRPr>
      </a:lvl5pPr>
      <a:lvl6pPr marL="24574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+mn-lt"/>
          <a:cs typeface="+mn-cs"/>
        </a:defRPr>
      </a:lvl6pPr>
      <a:lvl7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+mn-lt"/>
          <a:cs typeface="+mn-cs"/>
        </a:defRPr>
      </a:lvl7pPr>
      <a:lvl8pPr marL="3371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+mn-lt"/>
          <a:cs typeface="+mn-cs"/>
        </a:defRPr>
      </a:lvl8pPr>
      <a:lvl9pPr marL="3829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977900" y="2362200"/>
            <a:ext cx="7035800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Java EE recap - Multithreading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What is multithreading?</a:t>
            </a:r>
          </a:p>
          <a:p>
            <a:r>
              <a:rPr lang="en-US" altLang="en-US" dirty="0" smtClean="0"/>
              <a:t>When do we implement multithreading?</a:t>
            </a:r>
          </a:p>
          <a:p>
            <a:r>
              <a:rPr lang="en-US" altLang="en-US" dirty="0" smtClean="0"/>
              <a:t>What interface should the class containing </a:t>
            </a:r>
            <a:r>
              <a:rPr lang="en-US" altLang="en-US" i="1" dirty="0" smtClean="0"/>
              <a:t>run</a:t>
            </a:r>
            <a:r>
              <a:rPr lang="en-US" altLang="en-US" dirty="0" smtClean="0"/>
              <a:t> method implement?</a:t>
            </a:r>
          </a:p>
          <a:p>
            <a:r>
              <a:rPr lang="en-US" altLang="en-US" dirty="0" smtClean="0"/>
              <a:t>What does </a:t>
            </a:r>
            <a:r>
              <a:rPr lang="en-US" altLang="en-US" i="1" dirty="0" err="1" smtClean="0"/>
              <a:t>ThreadSafe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mean?</a:t>
            </a:r>
          </a:p>
          <a:p>
            <a:r>
              <a:rPr lang="en-US" altLang="en-US" dirty="0" smtClean="0"/>
              <a:t>When does multithreading become dangerous?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Java EE recap - Containers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What is a Java EE container?</a:t>
            </a:r>
          </a:p>
          <a:p>
            <a:r>
              <a:rPr lang="en-US" altLang="en-US" dirty="0" smtClean="0"/>
              <a:t>Give some examples?</a:t>
            </a:r>
          </a:p>
          <a:p>
            <a:r>
              <a:rPr lang="en-US" altLang="en-US" dirty="0" smtClean="0"/>
              <a:t>What does a container contain (the </a:t>
            </a:r>
            <a:r>
              <a:rPr lang="en-US" altLang="en-US" i="1" dirty="0" smtClean="0"/>
              <a:t>irony</a:t>
            </a:r>
            <a:r>
              <a:rPr lang="en-US" altLang="en-US" dirty="0" smtClean="0"/>
              <a:t>)?</a:t>
            </a:r>
          </a:p>
          <a:p>
            <a:r>
              <a:rPr lang="en-US" altLang="en-US" dirty="0" smtClean="0"/>
              <a:t>Can we deploy multiple applications on a single container?</a:t>
            </a:r>
          </a:p>
          <a:p>
            <a:r>
              <a:rPr lang="en-US" altLang="en-US" dirty="0" smtClean="0"/>
              <a:t>Can we run multiple containers on the same machine?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Java EE recap - Servlets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7848600" cy="4800600"/>
          </a:xfrm>
        </p:spPr>
        <p:txBody>
          <a:bodyPr/>
          <a:lstStyle/>
          <a:p>
            <a:r>
              <a:rPr lang="en-US" altLang="en-US" sz="2400" dirty="0" smtClean="0"/>
              <a:t>What is a Java Servlet?</a:t>
            </a:r>
          </a:p>
          <a:p>
            <a:r>
              <a:rPr lang="en-US" altLang="en-US" sz="2400" dirty="0" smtClean="0"/>
              <a:t>Where is a Java Servlet mapping defined?</a:t>
            </a:r>
          </a:p>
          <a:p>
            <a:r>
              <a:rPr lang="en-US" altLang="en-US" sz="2400" dirty="0" smtClean="0"/>
              <a:t>What methods does a Java Servlet contain?</a:t>
            </a:r>
          </a:p>
          <a:p>
            <a:r>
              <a:rPr lang="en-US" altLang="en-US" sz="2400" dirty="0" smtClean="0"/>
              <a:t>When does the Servlet instantiate?</a:t>
            </a:r>
          </a:p>
          <a:p>
            <a:r>
              <a:rPr lang="en-US" altLang="en-US" sz="2400" dirty="0" smtClean="0"/>
              <a:t>Are Servlets recycled by the Garbage Collector?</a:t>
            </a:r>
          </a:p>
          <a:p>
            <a:r>
              <a:rPr lang="en-US" altLang="en-US" sz="2400" dirty="0" smtClean="0"/>
              <a:t>What method is called the first time a servlet is called?</a:t>
            </a:r>
          </a:p>
          <a:p>
            <a:r>
              <a:rPr lang="en-US" altLang="en-US" sz="2400" dirty="0" smtClean="0"/>
              <a:t>Can we have 2 Servlets mapped to the same URL?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Java EE recap – HTTP requests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7848600" cy="4800600"/>
          </a:xfrm>
        </p:spPr>
        <p:txBody>
          <a:bodyPr/>
          <a:lstStyle/>
          <a:p>
            <a:r>
              <a:rPr lang="en-US" altLang="en-US" dirty="0" smtClean="0"/>
              <a:t>Describe a GET HTTP request.</a:t>
            </a:r>
          </a:p>
          <a:p>
            <a:r>
              <a:rPr lang="en-US" altLang="en-US" dirty="0" smtClean="0"/>
              <a:t>Describe a POST HTTP request.</a:t>
            </a:r>
          </a:p>
          <a:p>
            <a:r>
              <a:rPr lang="en-US" altLang="en-US" dirty="0" smtClean="0"/>
              <a:t>When should we use GET?</a:t>
            </a:r>
          </a:p>
          <a:p>
            <a:r>
              <a:rPr lang="en-US" altLang="en-US" dirty="0" smtClean="0"/>
              <a:t>When should we use POST?</a:t>
            </a:r>
          </a:p>
          <a:p>
            <a:r>
              <a:rPr lang="en-US" altLang="en-US" dirty="0" smtClean="0"/>
              <a:t>What are Cookies?</a:t>
            </a:r>
          </a:p>
          <a:p>
            <a:r>
              <a:rPr lang="en-US" altLang="en-US" dirty="0" smtClean="0"/>
              <a:t>Are cookies safe to store confidential data?</a:t>
            </a:r>
          </a:p>
          <a:p>
            <a:r>
              <a:rPr lang="en-US" altLang="en-US" dirty="0" smtClean="0"/>
              <a:t>Are cookies saved on the server or on the client side?</a:t>
            </a:r>
          </a:p>
          <a:p>
            <a:endParaRPr lang="en-US" alt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Java EE recap – JDBC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7848600" cy="4800600"/>
          </a:xfrm>
        </p:spPr>
        <p:txBody>
          <a:bodyPr/>
          <a:lstStyle/>
          <a:p>
            <a:r>
              <a:rPr lang="en-US" altLang="en-US" dirty="0" smtClean="0"/>
              <a:t>Name 2 advantages of JDBC.</a:t>
            </a:r>
          </a:p>
          <a:p>
            <a:r>
              <a:rPr lang="en-US" altLang="en-US" dirty="0" smtClean="0"/>
              <a:t>Name 2 disadvantages of JDBC.</a:t>
            </a:r>
          </a:p>
          <a:p>
            <a:r>
              <a:rPr lang="en-US" altLang="en-US" dirty="0" smtClean="0"/>
              <a:t>What is a </a:t>
            </a:r>
            <a:r>
              <a:rPr lang="en-US" altLang="en-US" i="1" dirty="0" err="1" smtClean="0"/>
              <a:t>PreparedStatement</a:t>
            </a:r>
            <a:r>
              <a:rPr lang="en-US" altLang="en-US" dirty="0" smtClean="0"/>
              <a:t>?</a:t>
            </a:r>
          </a:p>
          <a:p>
            <a:r>
              <a:rPr lang="en-US" altLang="en-US" dirty="0" smtClean="0"/>
              <a:t>What design pattern do we use to represent the DB Connection in our Java EE application?</a:t>
            </a:r>
          </a:p>
          <a:p>
            <a:r>
              <a:rPr lang="en-US" altLang="en-US" dirty="0" smtClean="0"/>
              <a:t>What should happen if the connection is closed / cannot be opened?</a:t>
            </a:r>
          </a:p>
          <a:p>
            <a:endParaRPr lang="en-US" alt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Java EE recap – ORM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7848600" cy="4800600"/>
          </a:xfrm>
        </p:spPr>
        <p:txBody>
          <a:bodyPr/>
          <a:lstStyle/>
          <a:p>
            <a:r>
              <a:rPr lang="en-US" altLang="en-US" dirty="0" smtClean="0"/>
              <a:t>What is an ORM?</a:t>
            </a:r>
          </a:p>
          <a:p>
            <a:r>
              <a:rPr lang="en-US" altLang="en-US" dirty="0" smtClean="0"/>
              <a:t>Name 2 advantages of Hibernate.</a:t>
            </a:r>
          </a:p>
          <a:p>
            <a:r>
              <a:rPr lang="en-US" altLang="en-US" dirty="0" smtClean="0"/>
              <a:t>What does hibernate.cfg.xml file contain?</a:t>
            </a:r>
          </a:p>
          <a:p>
            <a:r>
              <a:rPr lang="en-US" altLang="en-US" dirty="0" smtClean="0"/>
              <a:t>How does xml mapping work in Hibernate?</a:t>
            </a:r>
          </a:p>
          <a:p>
            <a:r>
              <a:rPr lang="en-US" altLang="en-US" dirty="0" smtClean="0"/>
              <a:t>Can we </a:t>
            </a:r>
            <a:r>
              <a:rPr lang="en-US" altLang="en-US" i="1" dirty="0" smtClean="0"/>
              <a:t>hot deploy</a:t>
            </a:r>
            <a:r>
              <a:rPr lang="en-US" altLang="en-US" dirty="0" smtClean="0"/>
              <a:t> a mapping xml file on a running instance of our application?</a:t>
            </a:r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Java EE recap – Lazy fetching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7848600" cy="4800600"/>
          </a:xfrm>
        </p:spPr>
        <p:txBody>
          <a:bodyPr/>
          <a:lstStyle/>
          <a:p>
            <a:r>
              <a:rPr lang="en-US" altLang="en-US" dirty="0" smtClean="0"/>
              <a:t>What is lazy fetching?</a:t>
            </a:r>
          </a:p>
          <a:p>
            <a:r>
              <a:rPr lang="en-US" altLang="en-US" dirty="0" smtClean="0"/>
              <a:t>When should we use it in our applications?</a:t>
            </a:r>
          </a:p>
          <a:p>
            <a:r>
              <a:rPr lang="en-US" altLang="en-US" dirty="0" smtClean="0"/>
              <a:t>Name one advantage and one disadvantage of lazy fetching.</a:t>
            </a:r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Java EE recap – Dirty Checking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7848600" cy="4800600"/>
          </a:xfrm>
        </p:spPr>
        <p:txBody>
          <a:bodyPr/>
          <a:lstStyle/>
          <a:p>
            <a:r>
              <a:rPr lang="en-US" altLang="en-US" dirty="0" smtClean="0"/>
              <a:t>What is lazy dirty checking?</a:t>
            </a:r>
          </a:p>
          <a:p>
            <a:r>
              <a:rPr lang="en-US" altLang="en-US" dirty="0" smtClean="0"/>
              <a:t>When should we use it in our applications?</a:t>
            </a:r>
          </a:p>
          <a:p>
            <a:r>
              <a:rPr lang="en-US" altLang="en-US" dirty="0" smtClean="0"/>
              <a:t>Name one advantage and one disadvantage of dirty checking.</a:t>
            </a:r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Java EE recap – Rest vs Soap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7848600" cy="4800600"/>
          </a:xfrm>
        </p:spPr>
        <p:txBody>
          <a:bodyPr/>
          <a:lstStyle/>
          <a:p>
            <a:r>
              <a:rPr lang="en-US" altLang="en-US" dirty="0" smtClean="0"/>
              <a:t>What are REST web services?</a:t>
            </a:r>
          </a:p>
          <a:p>
            <a:r>
              <a:rPr lang="en-US" altLang="en-US" dirty="0" smtClean="0"/>
              <a:t>What are SOAP web services?</a:t>
            </a:r>
          </a:p>
          <a:p>
            <a:r>
              <a:rPr lang="en-US" altLang="en-US" dirty="0" smtClean="0"/>
              <a:t>When should we use REST?</a:t>
            </a:r>
          </a:p>
          <a:p>
            <a:r>
              <a:rPr lang="en-US" altLang="en-US" dirty="0" smtClean="0"/>
              <a:t>When should we use SOAP?</a:t>
            </a:r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Java EE recap – Security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7848600" cy="4800600"/>
          </a:xfrm>
        </p:spPr>
        <p:txBody>
          <a:bodyPr/>
          <a:lstStyle/>
          <a:p>
            <a:r>
              <a:rPr lang="en-US" altLang="en-US" dirty="0" smtClean="0"/>
              <a:t>How can you secure a Java EE enterprise application?</a:t>
            </a:r>
          </a:p>
          <a:p>
            <a:r>
              <a:rPr lang="en-US" altLang="en-US" dirty="0" smtClean="0"/>
              <a:t>How can you implement a self-healing mechanism?</a:t>
            </a:r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54531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 descr="infocompany_bbkg.bmp                                           0007059CMacintosh HD                   BE5F72AE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52738"/>
            <a:ext cx="7620000" cy="110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Java EE recap – Optimization?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7848600" cy="4800600"/>
          </a:xfrm>
        </p:spPr>
        <p:txBody>
          <a:bodyPr/>
          <a:lstStyle/>
          <a:p>
            <a:r>
              <a:rPr lang="en-US" altLang="en-US" dirty="0" smtClean="0"/>
              <a:t>How can you optimize a Java EE Enterprise application?</a:t>
            </a:r>
          </a:p>
          <a:p>
            <a:r>
              <a:rPr lang="en-US" altLang="en-US" dirty="0" smtClean="0"/>
              <a:t>What is the most memory heavy Object in a web application?</a:t>
            </a:r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11927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Certification brief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611188" y="1524000"/>
            <a:ext cx="7848600" cy="4076700"/>
          </a:xfrm>
        </p:spPr>
        <p:txBody>
          <a:bodyPr/>
          <a:lstStyle/>
          <a:p>
            <a:r>
              <a:rPr lang="en-US" altLang="en-US" dirty="0" smtClean="0"/>
              <a:t>Name: Oracle Java EE 1.7 Level 2</a:t>
            </a:r>
          </a:p>
          <a:p>
            <a:r>
              <a:rPr lang="en-US" altLang="en-US" dirty="0" smtClean="0"/>
              <a:t>Duration: 150 minutes</a:t>
            </a:r>
          </a:p>
          <a:p>
            <a:r>
              <a:rPr lang="en-US" altLang="en-US" dirty="0" smtClean="0"/>
              <a:t>Quiz: 50 questions</a:t>
            </a:r>
          </a:p>
          <a:p>
            <a:r>
              <a:rPr lang="en-US" altLang="en-US" dirty="0" smtClean="0"/>
              <a:t>Exercise: 1 full web application</a:t>
            </a:r>
          </a:p>
          <a:p>
            <a:r>
              <a:rPr lang="en-US" altLang="en-US" dirty="0" smtClean="0"/>
              <a:t>Score: 1.2 points / question &amp; 40 points for the exercise</a:t>
            </a:r>
          </a:p>
          <a:p>
            <a:r>
              <a:rPr lang="en-US" altLang="en-US" dirty="0" smtClean="0"/>
              <a:t>Minimum score: 60 points</a:t>
            </a:r>
          </a:p>
          <a:p>
            <a:r>
              <a:rPr lang="en-US" altLang="en-US" dirty="0" smtClean="0"/>
              <a:t>Once every 20 business days</a:t>
            </a:r>
          </a:p>
          <a:p>
            <a:r>
              <a:rPr lang="en-US" altLang="en-US" dirty="0" smtClean="0"/>
              <a:t>Availability: Lifetime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Certification brief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611188" y="1392725"/>
            <a:ext cx="7848600" cy="4076700"/>
          </a:xfrm>
        </p:spPr>
        <p:txBody>
          <a:bodyPr/>
          <a:lstStyle/>
          <a:p>
            <a:r>
              <a:rPr lang="en-US" altLang="en-US" dirty="0" smtClean="0"/>
              <a:t>Internet access allowed</a:t>
            </a:r>
          </a:p>
          <a:p>
            <a:r>
              <a:rPr lang="en-US" altLang="en-US" dirty="0" smtClean="0"/>
              <a:t>No cellphones / IM services allowed</a:t>
            </a:r>
          </a:p>
          <a:p>
            <a:r>
              <a:rPr lang="en-US" altLang="en-US" dirty="0" smtClean="0"/>
              <a:t>The certification associate will not leave the class during the exam</a:t>
            </a:r>
          </a:p>
          <a:p>
            <a:r>
              <a:rPr lang="en-US" altLang="en-US" dirty="0" smtClean="0"/>
              <a:t>The certification associate will not assist/offer help to certification takers</a:t>
            </a:r>
          </a:p>
          <a:p>
            <a:r>
              <a:rPr lang="en-US" altLang="en-US" dirty="0" smtClean="0"/>
              <a:t>There will be no breaks during the exam.</a:t>
            </a:r>
          </a:p>
          <a:p>
            <a:r>
              <a:rPr lang="en-US" altLang="en-US" dirty="0" smtClean="0"/>
              <a:t>The certification associate shall offer students: a database for the exercise, quiz papers and working machines.</a:t>
            </a:r>
          </a:p>
        </p:txBody>
      </p:sp>
    </p:spTree>
    <p:extLst>
      <p:ext uri="{BB962C8B-B14F-4D97-AF65-F5344CB8AC3E}">
        <p14:creationId xmlns:p14="http://schemas.microsoft.com/office/powerpoint/2010/main" val="325351650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Certification brief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611188" y="1392725"/>
            <a:ext cx="7848600" cy="4076700"/>
          </a:xfrm>
        </p:spPr>
        <p:txBody>
          <a:bodyPr/>
          <a:lstStyle/>
          <a:p>
            <a:r>
              <a:rPr lang="en-US" altLang="en-US" dirty="0" smtClean="0"/>
              <a:t>The exercises will be saved in any form and sent to Oracle Academy in the following 6 hours of the certification, along with the scan of each paper</a:t>
            </a:r>
          </a:p>
        </p:txBody>
      </p:sp>
    </p:spTree>
    <p:extLst>
      <p:ext uri="{BB962C8B-B14F-4D97-AF65-F5344CB8AC3E}">
        <p14:creationId xmlns:p14="http://schemas.microsoft.com/office/powerpoint/2010/main" val="155156174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Exercise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7848600" cy="4800600"/>
          </a:xfrm>
        </p:spPr>
        <p:txBody>
          <a:bodyPr/>
          <a:lstStyle/>
          <a:p>
            <a:r>
              <a:rPr lang="en-US" altLang="en-US" dirty="0" smtClean="0"/>
              <a:t>Built a web application that connects to a database of choice and acts as a web store. The application should offer login/register functions, add to cart function and checkout without payment (register the order in the database and save the delivery address</a:t>
            </a:r>
            <a:r>
              <a:rPr lang="en-US" altLang="en-US" dirty="0" smtClean="0"/>
              <a:t>).</a:t>
            </a:r>
          </a:p>
          <a:p>
            <a:r>
              <a:rPr lang="en-US" altLang="en-US" dirty="0" smtClean="0"/>
              <a:t>46.101.150.186:3306/</a:t>
            </a:r>
            <a:r>
              <a:rPr lang="en-US" altLang="en-US" dirty="0" err="1" smtClean="0"/>
              <a:t>EmployeeDB</a:t>
            </a:r>
            <a:endParaRPr lang="en-US" altLang="en-US" dirty="0" smtClean="0"/>
          </a:p>
          <a:p>
            <a:r>
              <a:rPr lang="en-US" altLang="en-US" dirty="0" smtClean="0"/>
              <a:t>root</a:t>
            </a:r>
          </a:p>
          <a:p>
            <a:r>
              <a:rPr lang="en-US" altLang="en-US" dirty="0" smtClean="0"/>
              <a:t>BaniiMeiDev1! </a:t>
            </a:r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674663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invGray">
          <a:xfrm>
            <a:off x="3810000" y="2667000"/>
            <a:ext cx="3314700" cy="3468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en-US" sz="27700" b="1" i="1">
                <a:solidFill>
                  <a:srgbClr val="292929"/>
                </a:solidFill>
                <a:latin typeface="Times" panose="02020603050405020304" pitchFamily="18" charset="0"/>
              </a:rPr>
              <a:t>A</a:t>
            </a:r>
          </a:p>
        </p:txBody>
      </p:sp>
      <p:grpSp>
        <p:nvGrpSpPr>
          <p:cNvPr id="21507" name="Group 3"/>
          <p:cNvGrpSpPr>
            <a:grpSpLocks/>
          </p:cNvGrpSpPr>
          <p:nvPr/>
        </p:nvGrpSpPr>
        <p:grpSpPr bwMode="auto">
          <a:xfrm>
            <a:off x="749300" y="533400"/>
            <a:ext cx="7670800" cy="4764088"/>
            <a:chOff x="472" y="336"/>
            <a:chExt cx="4832" cy="3001"/>
          </a:xfrm>
        </p:grpSpPr>
        <p:sp>
          <p:nvSpPr>
            <p:cNvPr id="21508" name="Rectangle 4"/>
            <p:cNvSpPr>
              <a:spLocks noChangeArrowheads="1"/>
            </p:cNvSpPr>
            <p:nvPr/>
          </p:nvSpPr>
          <p:spPr bwMode="invGray">
            <a:xfrm>
              <a:off x="1008" y="336"/>
              <a:ext cx="2088" cy="21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 sz="27700" b="1" i="1">
                  <a:solidFill>
                    <a:srgbClr val="292929"/>
                  </a:solidFill>
                  <a:latin typeface="Times" panose="02020603050405020304" pitchFamily="18" charset="0"/>
                </a:rPr>
                <a:t>Q</a:t>
              </a:r>
            </a:p>
          </p:txBody>
        </p:sp>
        <p:sp>
          <p:nvSpPr>
            <p:cNvPr id="21509" name="Rectangle 5"/>
            <p:cNvSpPr>
              <a:spLocks noChangeArrowheads="1"/>
            </p:cNvSpPr>
            <p:nvPr/>
          </p:nvSpPr>
          <p:spPr bwMode="invGray">
            <a:xfrm>
              <a:off x="1836" y="1152"/>
              <a:ext cx="2088" cy="21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 sz="27700" b="1" i="1">
                  <a:solidFill>
                    <a:schemeClr val="hlink"/>
                  </a:solidFill>
                  <a:latin typeface="Times" panose="02020603050405020304" pitchFamily="18" charset="0"/>
                </a:rPr>
                <a:t>&amp;</a:t>
              </a:r>
            </a:p>
          </p:txBody>
        </p:sp>
        <p:sp>
          <p:nvSpPr>
            <p:cNvPr id="222214" name="Rectangle 6"/>
            <p:cNvSpPr>
              <a:spLocks noChangeArrowheads="1"/>
            </p:cNvSpPr>
            <p:nvPr/>
          </p:nvSpPr>
          <p:spPr bwMode="invGray">
            <a:xfrm>
              <a:off x="488" y="1766"/>
              <a:ext cx="481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4000" b="1">
                  <a:effectLst>
                    <a:outerShdw blurRad="38100" dist="38100" dir="2700000" algn="tl">
                      <a:srgbClr val="777777"/>
                    </a:outerShdw>
                  </a:effectLst>
                  <a:latin typeface="Arial" charset="0"/>
                  <a:cs typeface="Times New Roman" charset="0"/>
                </a:rPr>
                <a:t>Q U E S T I O N S</a:t>
              </a:r>
            </a:p>
          </p:txBody>
        </p:sp>
        <p:sp>
          <p:nvSpPr>
            <p:cNvPr id="222215" name="Rectangle 7"/>
            <p:cNvSpPr>
              <a:spLocks noChangeArrowheads="1"/>
            </p:cNvSpPr>
            <p:nvPr/>
          </p:nvSpPr>
          <p:spPr bwMode="invGray">
            <a:xfrm>
              <a:off x="472" y="2160"/>
              <a:ext cx="481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4000" b="1">
                  <a:effectLst>
                    <a:outerShdw blurRad="38100" dist="38100" dir="2700000" algn="tl">
                      <a:srgbClr val="777777"/>
                    </a:outerShdw>
                  </a:effectLst>
                  <a:latin typeface="Arial" charset="0"/>
                  <a:cs typeface="Times New Roman" charset="0"/>
                </a:rPr>
                <a:t>A N S W E R S</a:t>
              </a: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977900" y="2362200"/>
            <a:ext cx="7035800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676400" y="2133600"/>
            <a:ext cx="7162800" cy="206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z="4800" b="1"/>
              <a:t>Vlad Butnaru</a:t>
            </a:r>
          </a:p>
          <a:p>
            <a:r>
              <a:rPr lang="en-US" altLang="en-US" sz="4000"/>
              <a:t>Java Trainer</a:t>
            </a:r>
          </a:p>
          <a:p>
            <a:endParaRPr lang="en-US" altLang="en-US" sz="400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600200" y="1295400"/>
            <a:ext cx="723900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z="4000" b="1"/>
              <a:t>Java EE Recap, quiz and exercises</a:t>
            </a:r>
            <a:endParaRPr lang="en-US" altLang="en-US" sz="400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Agenda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8305800" cy="40767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Java EE recap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Exceptions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Table relations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Multithreading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Containers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Servlets + HTTP Requests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JDBC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ORM (Hibernate)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Lazy Fetching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Dirty Checking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Agenda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8305800" cy="40767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Java EE recap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REST vs SOAP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Security &amp; Optimization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Certification brief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Full application exercise</a:t>
            </a:r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 lvl="1">
              <a:lnSpc>
                <a:spcPct val="90000"/>
              </a:lnSpc>
            </a:pPr>
            <a:endParaRPr lang="en-US" alt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Let’s get started!</a:t>
            </a:r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Java EE recap -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What are exceptions?</a:t>
            </a:r>
          </a:p>
          <a:p>
            <a:r>
              <a:rPr lang="en-US" altLang="en-US" smtClean="0"/>
              <a:t>What kind of exceptions are there?</a:t>
            </a:r>
          </a:p>
          <a:p>
            <a:r>
              <a:rPr lang="en-US" altLang="en-US" smtClean="0"/>
              <a:t>What does </a:t>
            </a:r>
            <a:r>
              <a:rPr lang="en-US" altLang="en-US" i="1" smtClean="0"/>
              <a:t>throws</a:t>
            </a:r>
            <a:r>
              <a:rPr lang="en-US" altLang="en-US" smtClean="0"/>
              <a:t> mean?</a:t>
            </a:r>
          </a:p>
          <a:p>
            <a:r>
              <a:rPr lang="en-US" altLang="en-US" smtClean="0"/>
              <a:t>Is there any use of multiple </a:t>
            </a:r>
            <a:r>
              <a:rPr lang="en-US" altLang="en-US" i="1" smtClean="0"/>
              <a:t>catch </a:t>
            </a:r>
            <a:r>
              <a:rPr lang="en-US" altLang="en-US" smtClean="0"/>
              <a:t>statements?</a:t>
            </a:r>
          </a:p>
          <a:p>
            <a:r>
              <a:rPr lang="en-US" altLang="en-US" smtClean="0"/>
              <a:t>When do we catch specific exceptions, instead of the usual </a:t>
            </a:r>
            <a:r>
              <a:rPr lang="en-US" altLang="en-US" i="1" smtClean="0"/>
              <a:t>Exception</a:t>
            </a:r>
            <a:r>
              <a:rPr lang="en-US" altLang="en-US" smtClean="0"/>
              <a:t> Object?</a:t>
            </a:r>
          </a:p>
          <a:p>
            <a:r>
              <a:rPr lang="en-US" altLang="en-US" smtClean="0"/>
              <a:t>If an exception occurs in a Java EE application, what is the impact?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Java EE recap – Table relations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611188" y="1828800"/>
            <a:ext cx="7848600" cy="4076700"/>
          </a:xfrm>
        </p:spPr>
        <p:txBody>
          <a:bodyPr/>
          <a:lstStyle/>
          <a:p>
            <a:r>
              <a:rPr lang="en-US" altLang="en-US" dirty="0" smtClean="0"/>
              <a:t>What are the table relationship types?</a:t>
            </a:r>
          </a:p>
          <a:p>
            <a:r>
              <a:rPr lang="en-US" altLang="en-US" dirty="0" smtClean="0"/>
              <a:t>When do we use many-to-many?</a:t>
            </a:r>
          </a:p>
          <a:p>
            <a:r>
              <a:rPr lang="en-US" altLang="en-US" dirty="0" smtClean="0"/>
              <a:t>When do we use one-to-many?</a:t>
            </a:r>
          </a:p>
          <a:p>
            <a:r>
              <a:rPr lang="en-US" altLang="en-US" dirty="0" smtClean="0"/>
              <a:t>When do we use many-to-one?</a:t>
            </a:r>
          </a:p>
          <a:p>
            <a:r>
              <a:rPr lang="en-US" altLang="en-US" dirty="0" smtClean="0"/>
              <a:t>When do we use one-to-one?</a:t>
            </a:r>
          </a:p>
          <a:p>
            <a:r>
              <a:rPr lang="en-US" altLang="en-US" dirty="0" smtClean="0"/>
              <a:t>What does </a:t>
            </a:r>
            <a:r>
              <a:rPr lang="en-US" altLang="en-US" i="1" dirty="0" smtClean="0"/>
              <a:t>CASCADE </a:t>
            </a:r>
            <a:r>
              <a:rPr lang="en-US" altLang="en-US" dirty="0" smtClean="0"/>
              <a:t>mean?</a:t>
            </a:r>
          </a:p>
          <a:p>
            <a:r>
              <a:rPr lang="en-US" altLang="en-US" dirty="0" smtClean="0"/>
              <a:t>What is the impact of using table relationships?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theme/theme1.xml><?xml version="1.0" encoding="utf-8"?>
<a:theme xmlns:a="http://schemas.openxmlformats.org/drawingml/2006/main" name="tokyo">
  <a:themeElements>
    <a:clrScheme name="">
      <a:dk1>
        <a:srgbClr val="777777"/>
      </a:dk1>
      <a:lt1>
        <a:srgbClr val="FFFFFF"/>
      </a:lt1>
      <a:dk2>
        <a:srgbClr val="000000"/>
      </a:dk2>
      <a:lt2>
        <a:srgbClr val="FFFFFF"/>
      </a:lt2>
      <a:accent1>
        <a:srgbClr val="009688"/>
      </a:accent1>
      <a:accent2>
        <a:srgbClr val="FFFF66"/>
      </a:accent2>
      <a:accent3>
        <a:srgbClr val="AAAAAA"/>
      </a:accent3>
      <a:accent4>
        <a:srgbClr val="DADADA"/>
      </a:accent4>
      <a:accent5>
        <a:srgbClr val="AAC9C3"/>
      </a:accent5>
      <a:accent6>
        <a:srgbClr val="E7E75C"/>
      </a:accent6>
      <a:hlink>
        <a:srgbClr val="FD0000"/>
      </a:hlink>
      <a:folHlink>
        <a:srgbClr val="CECECE"/>
      </a:folHlink>
    </a:clrScheme>
    <a:fontScheme name="tokyo">
      <a:majorFont>
        <a:latin typeface="Arial"/>
        <a:ea typeface=""/>
        <a:cs typeface="Times New Roman"/>
      </a:majorFont>
      <a:minorFont>
        <a:latin typeface="Arial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charset="0"/>
          </a:defRPr>
        </a:defPPr>
      </a:lstStyle>
    </a:lnDef>
  </a:objectDefaults>
  <a:extraClrSchemeLst>
    <a:extraClrScheme>
      <a:clrScheme name="toky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ky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ky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ky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ky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ky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ky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c:\my_data\powerpnt\henley\tokyo.ppt</Template>
  <TotalTime>2199</TotalTime>
  <Pages>36</Pages>
  <Words>822</Words>
  <Application>Microsoft Office PowerPoint</Application>
  <PresentationFormat>On-screen Show (4:3)</PresentationFormat>
  <Paragraphs>133</Paragraphs>
  <Slides>26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tokyo</vt:lpstr>
      <vt:lpstr>PowerPoint Presentation</vt:lpstr>
      <vt:lpstr>PowerPoint Presentation</vt:lpstr>
      <vt:lpstr>PowerPoint Presentation</vt:lpstr>
      <vt:lpstr>PowerPoint Presentation</vt:lpstr>
      <vt:lpstr>Agenda</vt:lpstr>
      <vt:lpstr>Agenda</vt:lpstr>
      <vt:lpstr>Let’s get started!</vt:lpstr>
      <vt:lpstr>Java EE recap - Exceptions</vt:lpstr>
      <vt:lpstr>Java EE recap – Table relations</vt:lpstr>
      <vt:lpstr>Java EE recap - Multithreading</vt:lpstr>
      <vt:lpstr>Java EE recap - Containers</vt:lpstr>
      <vt:lpstr>Java EE recap - Servlets</vt:lpstr>
      <vt:lpstr>Java EE recap – HTTP requests</vt:lpstr>
      <vt:lpstr>Java EE recap – JDBC</vt:lpstr>
      <vt:lpstr>Java EE recap – ORM</vt:lpstr>
      <vt:lpstr>Java EE recap – Lazy fetching</vt:lpstr>
      <vt:lpstr>Java EE recap – Dirty Checking</vt:lpstr>
      <vt:lpstr>Java EE recap – Rest vs Soap</vt:lpstr>
      <vt:lpstr>Java EE recap – Security</vt:lpstr>
      <vt:lpstr>Java EE recap – Optimization?</vt:lpstr>
      <vt:lpstr>Certification brief</vt:lpstr>
      <vt:lpstr>Certification brief</vt:lpstr>
      <vt:lpstr>Certification brief</vt:lpstr>
      <vt:lpstr>Exercise</vt:lpstr>
      <vt:lpstr>PowerPoint Presentation</vt:lpstr>
      <vt:lpstr>PowerPoint Presentation</vt:lpstr>
    </vt:vector>
  </TitlesOfParts>
  <Company>Oracle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PPT Template</dc:title>
  <dc:creator>Butnaru Vlad</dc:creator>
  <cp:lastModifiedBy>Butnaru Vlad</cp:lastModifiedBy>
  <cp:revision>324</cp:revision>
  <cp:lastPrinted>2005-08-30T23:52:43Z</cp:lastPrinted>
  <dcterms:created xsi:type="dcterms:W3CDTF">1996-11-06T19:19:12Z</dcterms:created>
  <dcterms:modified xsi:type="dcterms:W3CDTF">2016-11-10T15:43:41Z</dcterms:modified>
</cp:coreProperties>
</file>