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4" r:id="rId3"/>
    <p:sldId id="344" r:id="rId4"/>
    <p:sldId id="321" r:id="rId5"/>
    <p:sldId id="323" r:id="rId6"/>
    <p:sldId id="333" r:id="rId7"/>
    <p:sldId id="334" r:id="rId8"/>
    <p:sldId id="347" r:id="rId9"/>
    <p:sldId id="348" r:id="rId10"/>
    <p:sldId id="279" r:id="rId11"/>
    <p:sldId id="320" r:id="rId12"/>
  </p:sldIdLst>
  <p:sldSz cx="9144000" cy="5143500" type="screen16x9"/>
  <p:notesSz cx="6858000" cy="9144000"/>
  <p:embeddedFontLst>
    <p:embeddedFont>
      <p:font typeface="Hind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5735-BA7E-4739-BD9C-06884E5B6F3A}" type="doc">
      <dgm:prSet loTypeId="urn:microsoft.com/office/officeart/2009/3/layout/StepUpProcess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981F5-DE64-43EA-8E12-E21555E6D2C6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Primitive </a:t>
          </a:r>
          <a:r>
            <a:rPr lang="en-US" sz="2800" dirty="0" err="1" smtClean="0">
              <a:solidFill>
                <a:schemeClr val="bg1"/>
              </a:solidFill>
            </a:rPr>
            <a:t>si</a:t>
          </a:r>
          <a:r>
            <a:rPr lang="en-US" sz="2800" dirty="0" smtClean="0">
              <a:solidFill>
                <a:schemeClr val="bg1"/>
              </a:solidFill>
            </a:rPr>
            <a:t> </a:t>
          </a:r>
          <a:r>
            <a:rPr lang="en-US" sz="2800" dirty="0" err="1" smtClean="0">
              <a:solidFill>
                <a:schemeClr val="bg1"/>
              </a:solidFill>
            </a:rPr>
            <a:t>structuri</a:t>
          </a:r>
          <a:r>
            <a:rPr lang="en-US" sz="2800" dirty="0" smtClean="0">
              <a:solidFill>
                <a:schemeClr val="bg1"/>
              </a:solidFill>
            </a:rPr>
            <a:t> repetitive + </a:t>
          </a:r>
          <a:r>
            <a:rPr lang="en-US" sz="2800" dirty="0" err="1" smtClean="0">
              <a:solidFill>
                <a:schemeClr val="bg1"/>
              </a:solidFill>
            </a:rPr>
            <a:t>conditionale</a:t>
          </a:r>
          <a:endParaRPr lang="en-US" sz="2800" dirty="0">
            <a:solidFill>
              <a:schemeClr val="bg1"/>
            </a:solidFill>
          </a:endParaRPr>
        </a:p>
      </dgm:t>
    </dgm:pt>
    <dgm:pt modelId="{58E3C20B-6B8F-40FB-A30E-BFB55170009D}" type="parTrans" cxnId="{8430A8D9-F7EA-49C7-BA38-AFE318298D19}">
      <dgm:prSet/>
      <dgm:spPr/>
      <dgm:t>
        <a:bodyPr/>
        <a:lstStyle/>
        <a:p>
          <a:endParaRPr lang="en-US"/>
        </a:p>
      </dgm:t>
    </dgm:pt>
    <dgm:pt modelId="{8DE24ABF-B5DC-45A2-BC13-9148A2E7627D}" type="sibTrans" cxnId="{8430A8D9-F7EA-49C7-BA38-AFE318298D19}">
      <dgm:prSet/>
      <dgm:spPr/>
      <dgm:t>
        <a:bodyPr/>
        <a:lstStyle/>
        <a:p>
          <a:endParaRPr lang="en-US"/>
        </a:p>
      </dgm:t>
    </dgm:pt>
    <dgm:pt modelId="{A3A4C5A6-F0AB-4B06-BC29-8AD3C8A581CE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OOP – </a:t>
          </a:r>
          <a:r>
            <a:rPr lang="en-US" sz="2800" dirty="0" err="1" smtClean="0">
              <a:solidFill>
                <a:schemeClr val="bg1"/>
              </a:solidFill>
            </a:rPr>
            <a:t>Clase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obiecte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metode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constructori</a:t>
          </a:r>
          <a:endParaRPr lang="en-US" sz="2800" dirty="0">
            <a:solidFill>
              <a:schemeClr val="bg1"/>
            </a:solidFill>
          </a:endParaRPr>
        </a:p>
      </dgm:t>
    </dgm:pt>
    <dgm:pt modelId="{7A60E7CD-CD87-4BAA-83C4-5C1D640B876B}" type="parTrans" cxnId="{5D35CD66-F688-42F7-92CA-A41F0B8716C3}">
      <dgm:prSet/>
      <dgm:spPr/>
      <dgm:t>
        <a:bodyPr/>
        <a:lstStyle/>
        <a:p>
          <a:endParaRPr lang="en-US"/>
        </a:p>
      </dgm:t>
    </dgm:pt>
    <dgm:pt modelId="{0DBA3B75-9BC2-46A6-AC8B-FDBABC30A142}" type="sibTrans" cxnId="{5D35CD66-F688-42F7-92CA-A41F0B8716C3}">
      <dgm:prSet/>
      <dgm:spPr/>
      <dgm:t>
        <a:bodyPr/>
        <a:lstStyle/>
        <a:p>
          <a:endParaRPr lang="en-US"/>
        </a:p>
      </dgm:t>
    </dgm:pt>
    <dgm:pt modelId="{582C8A49-F718-4071-89F4-3988E1B25468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UI - SWING</a:t>
          </a:r>
          <a:endParaRPr lang="en-US" sz="2800" dirty="0">
            <a:solidFill>
              <a:schemeClr val="bg1"/>
            </a:solidFill>
          </a:endParaRPr>
        </a:p>
      </dgm:t>
    </dgm:pt>
    <dgm:pt modelId="{99EC4859-8490-4565-81E3-8CFB537897B2}" type="parTrans" cxnId="{C3C71DBA-7D2C-4E47-8495-47A48CD65E93}">
      <dgm:prSet/>
      <dgm:spPr/>
      <dgm:t>
        <a:bodyPr/>
        <a:lstStyle/>
        <a:p>
          <a:endParaRPr lang="en-US"/>
        </a:p>
      </dgm:t>
    </dgm:pt>
    <dgm:pt modelId="{A9297AD1-081E-46D2-AB84-667F363467BB}" type="sibTrans" cxnId="{C3C71DBA-7D2C-4E47-8495-47A48CD65E93}">
      <dgm:prSet/>
      <dgm:spPr/>
      <dgm:t>
        <a:bodyPr/>
        <a:lstStyle/>
        <a:p>
          <a:endParaRPr lang="en-US"/>
        </a:p>
      </dgm:t>
    </dgm:pt>
    <dgm:pt modelId="{DC57F613-3150-4A0C-90D9-6093AE07AEA7}" type="pres">
      <dgm:prSet presAssocID="{42BD5735-BA7E-4739-BD9C-06884E5B6F3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02A6B5D-F5FE-4E5C-A981-AACE9AB1E183}" type="pres">
      <dgm:prSet presAssocID="{560981F5-DE64-43EA-8E12-E21555E6D2C6}" presName="composite" presStyleCnt="0"/>
      <dgm:spPr/>
    </dgm:pt>
    <dgm:pt modelId="{046C7540-8F42-437C-A7DF-B2EF21A26A20}" type="pres">
      <dgm:prSet presAssocID="{560981F5-DE64-43EA-8E12-E21555E6D2C6}" presName="LShape" presStyleLbl="alignNode1" presStyleIdx="0" presStyleCnt="5" custLinFactNeighborX="-129" custLinFactNeighborY="4073"/>
      <dgm:spPr/>
    </dgm:pt>
    <dgm:pt modelId="{2052AF6D-66C4-4AF1-8F4C-13038B581C96}" type="pres">
      <dgm:prSet presAssocID="{560981F5-DE64-43EA-8E12-E21555E6D2C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6B6F1-7574-4933-86AE-D464A6AC05D8}" type="pres">
      <dgm:prSet presAssocID="{560981F5-DE64-43EA-8E12-E21555E6D2C6}" presName="Triangle" presStyleLbl="alignNode1" presStyleIdx="1" presStyleCnt="5"/>
      <dgm:spPr/>
    </dgm:pt>
    <dgm:pt modelId="{5B5F731B-C6CD-46D4-8FB0-E7F47DB467C7}" type="pres">
      <dgm:prSet presAssocID="{8DE24ABF-B5DC-45A2-BC13-9148A2E7627D}" presName="sibTrans" presStyleCnt="0"/>
      <dgm:spPr/>
    </dgm:pt>
    <dgm:pt modelId="{257E4418-DC78-43EA-A9D5-7AB62F11AD3C}" type="pres">
      <dgm:prSet presAssocID="{8DE24ABF-B5DC-45A2-BC13-9148A2E7627D}" presName="space" presStyleCnt="0"/>
      <dgm:spPr/>
    </dgm:pt>
    <dgm:pt modelId="{89787693-4202-4FFC-8BB5-DC410F52DE3F}" type="pres">
      <dgm:prSet presAssocID="{A3A4C5A6-F0AB-4B06-BC29-8AD3C8A581CE}" presName="composite" presStyleCnt="0"/>
      <dgm:spPr/>
    </dgm:pt>
    <dgm:pt modelId="{083EA73A-A7CC-48AD-8D28-5B8599A2C68B}" type="pres">
      <dgm:prSet presAssocID="{A3A4C5A6-F0AB-4B06-BC29-8AD3C8A581CE}" presName="LShape" presStyleLbl="alignNode1" presStyleIdx="2" presStyleCnt="5"/>
      <dgm:spPr/>
    </dgm:pt>
    <dgm:pt modelId="{EB8C8084-913E-4F69-9F85-5C885F6F74C1}" type="pres">
      <dgm:prSet presAssocID="{A3A4C5A6-F0AB-4B06-BC29-8AD3C8A581C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A7109-766E-4E34-AE20-F456B6D9924C}" type="pres">
      <dgm:prSet presAssocID="{A3A4C5A6-F0AB-4B06-BC29-8AD3C8A581CE}" presName="Triangle" presStyleLbl="alignNode1" presStyleIdx="3" presStyleCnt="5"/>
      <dgm:spPr/>
    </dgm:pt>
    <dgm:pt modelId="{5291EBF4-7377-4A3D-93A6-9DD7D28B50C7}" type="pres">
      <dgm:prSet presAssocID="{0DBA3B75-9BC2-46A6-AC8B-FDBABC30A142}" presName="sibTrans" presStyleCnt="0"/>
      <dgm:spPr/>
    </dgm:pt>
    <dgm:pt modelId="{375D2320-CF0D-4C34-94EB-F4843BC0BDCB}" type="pres">
      <dgm:prSet presAssocID="{0DBA3B75-9BC2-46A6-AC8B-FDBABC30A142}" presName="space" presStyleCnt="0"/>
      <dgm:spPr/>
    </dgm:pt>
    <dgm:pt modelId="{C6F8407A-C190-4668-AA9F-4E2C3D7AC4CC}" type="pres">
      <dgm:prSet presAssocID="{582C8A49-F718-4071-89F4-3988E1B25468}" presName="composite" presStyleCnt="0"/>
      <dgm:spPr/>
    </dgm:pt>
    <dgm:pt modelId="{41EA7021-7D95-45B4-8B38-889A0D2FA35C}" type="pres">
      <dgm:prSet presAssocID="{582C8A49-F718-4071-89F4-3988E1B25468}" presName="LShape" presStyleLbl="alignNode1" presStyleIdx="4" presStyleCnt="5"/>
      <dgm:spPr/>
    </dgm:pt>
    <dgm:pt modelId="{A6A2504F-0595-4214-8B3C-53D39E7DED7B}" type="pres">
      <dgm:prSet presAssocID="{582C8A49-F718-4071-89F4-3988E1B2546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35CD66-F688-42F7-92CA-A41F0B8716C3}" srcId="{42BD5735-BA7E-4739-BD9C-06884E5B6F3A}" destId="{A3A4C5A6-F0AB-4B06-BC29-8AD3C8A581CE}" srcOrd="1" destOrd="0" parTransId="{7A60E7CD-CD87-4BAA-83C4-5C1D640B876B}" sibTransId="{0DBA3B75-9BC2-46A6-AC8B-FDBABC30A142}"/>
    <dgm:cxn modelId="{0252B370-F20A-4F08-B211-07E38AA35F42}" type="presOf" srcId="{42BD5735-BA7E-4739-BD9C-06884E5B6F3A}" destId="{DC57F613-3150-4A0C-90D9-6093AE07AEA7}" srcOrd="0" destOrd="0" presId="urn:microsoft.com/office/officeart/2009/3/layout/StepUpProcess"/>
    <dgm:cxn modelId="{C3C71DBA-7D2C-4E47-8495-47A48CD65E93}" srcId="{42BD5735-BA7E-4739-BD9C-06884E5B6F3A}" destId="{582C8A49-F718-4071-89F4-3988E1B25468}" srcOrd="2" destOrd="0" parTransId="{99EC4859-8490-4565-81E3-8CFB537897B2}" sibTransId="{A9297AD1-081E-46D2-AB84-667F363467BB}"/>
    <dgm:cxn modelId="{2651603B-7F6A-45A8-BA33-36B412C18F2F}" type="presOf" srcId="{582C8A49-F718-4071-89F4-3988E1B25468}" destId="{A6A2504F-0595-4214-8B3C-53D39E7DED7B}" srcOrd="0" destOrd="0" presId="urn:microsoft.com/office/officeart/2009/3/layout/StepUpProcess"/>
    <dgm:cxn modelId="{18C31135-3FC5-4E88-8145-11DC02C53C6D}" type="presOf" srcId="{A3A4C5A6-F0AB-4B06-BC29-8AD3C8A581CE}" destId="{EB8C8084-913E-4F69-9F85-5C885F6F74C1}" srcOrd="0" destOrd="0" presId="urn:microsoft.com/office/officeart/2009/3/layout/StepUpProcess"/>
    <dgm:cxn modelId="{A0611F1D-2871-44B6-917B-3642BA4F45F7}" type="presOf" srcId="{560981F5-DE64-43EA-8E12-E21555E6D2C6}" destId="{2052AF6D-66C4-4AF1-8F4C-13038B581C96}" srcOrd="0" destOrd="0" presId="urn:microsoft.com/office/officeart/2009/3/layout/StepUpProcess"/>
    <dgm:cxn modelId="{8430A8D9-F7EA-49C7-BA38-AFE318298D19}" srcId="{42BD5735-BA7E-4739-BD9C-06884E5B6F3A}" destId="{560981F5-DE64-43EA-8E12-E21555E6D2C6}" srcOrd="0" destOrd="0" parTransId="{58E3C20B-6B8F-40FB-A30E-BFB55170009D}" sibTransId="{8DE24ABF-B5DC-45A2-BC13-9148A2E7627D}"/>
    <dgm:cxn modelId="{654E2D80-DDB4-4BA6-9601-F3B5207196DB}" type="presParOf" srcId="{DC57F613-3150-4A0C-90D9-6093AE07AEA7}" destId="{602A6B5D-F5FE-4E5C-A981-AACE9AB1E183}" srcOrd="0" destOrd="0" presId="urn:microsoft.com/office/officeart/2009/3/layout/StepUpProcess"/>
    <dgm:cxn modelId="{A735E110-9811-4629-BE2C-737D6B76023F}" type="presParOf" srcId="{602A6B5D-F5FE-4E5C-A981-AACE9AB1E183}" destId="{046C7540-8F42-437C-A7DF-B2EF21A26A20}" srcOrd="0" destOrd="0" presId="urn:microsoft.com/office/officeart/2009/3/layout/StepUpProcess"/>
    <dgm:cxn modelId="{EE0A1CC2-B570-4E7B-8175-41A628338A65}" type="presParOf" srcId="{602A6B5D-F5FE-4E5C-A981-AACE9AB1E183}" destId="{2052AF6D-66C4-4AF1-8F4C-13038B581C96}" srcOrd="1" destOrd="0" presId="urn:microsoft.com/office/officeart/2009/3/layout/StepUpProcess"/>
    <dgm:cxn modelId="{75C77C15-4C3A-4856-BB86-AD66358D4876}" type="presParOf" srcId="{602A6B5D-F5FE-4E5C-A981-AACE9AB1E183}" destId="{5A26B6F1-7574-4933-86AE-D464A6AC05D8}" srcOrd="2" destOrd="0" presId="urn:microsoft.com/office/officeart/2009/3/layout/StepUpProcess"/>
    <dgm:cxn modelId="{329CEEEE-444A-4908-9027-9206A753623B}" type="presParOf" srcId="{DC57F613-3150-4A0C-90D9-6093AE07AEA7}" destId="{5B5F731B-C6CD-46D4-8FB0-E7F47DB467C7}" srcOrd="1" destOrd="0" presId="urn:microsoft.com/office/officeart/2009/3/layout/StepUpProcess"/>
    <dgm:cxn modelId="{77A27940-3AF5-4519-B36B-CE24F5C80F4F}" type="presParOf" srcId="{5B5F731B-C6CD-46D4-8FB0-E7F47DB467C7}" destId="{257E4418-DC78-43EA-A9D5-7AB62F11AD3C}" srcOrd="0" destOrd="0" presId="urn:microsoft.com/office/officeart/2009/3/layout/StepUpProcess"/>
    <dgm:cxn modelId="{1F98D348-C0C3-471C-BA54-EAB1FA5959C6}" type="presParOf" srcId="{DC57F613-3150-4A0C-90D9-6093AE07AEA7}" destId="{89787693-4202-4FFC-8BB5-DC410F52DE3F}" srcOrd="2" destOrd="0" presId="urn:microsoft.com/office/officeart/2009/3/layout/StepUpProcess"/>
    <dgm:cxn modelId="{F7E3F7A1-54AB-43CD-BEAC-8641F69333ED}" type="presParOf" srcId="{89787693-4202-4FFC-8BB5-DC410F52DE3F}" destId="{083EA73A-A7CC-48AD-8D28-5B8599A2C68B}" srcOrd="0" destOrd="0" presId="urn:microsoft.com/office/officeart/2009/3/layout/StepUpProcess"/>
    <dgm:cxn modelId="{3977CDDB-FC91-4A3E-B775-8DB6DC5D077F}" type="presParOf" srcId="{89787693-4202-4FFC-8BB5-DC410F52DE3F}" destId="{EB8C8084-913E-4F69-9F85-5C885F6F74C1}" srcOrd="1" destOrd="0" presId="urn:microsoft.com/office/officeart/2009/3/layout/StepUpProcess"/>
    <dgm:cxn modelId="{591B92C5-E31D-45A6-9095-7F7A7AB08907}" type="presParOf" srcId="{89787693-4202-4FFC-8BB5-DC410F52DE3F}" destId="{0D8A7109-766E-4E34-AE20-F456B6D9924C}" srcOrd="2" destOrd="0" presId="urn:microsoft.com/office/officeart/2009/3/layout/StepUpProcess"/>
    <dgm:cxn modelId="{F5118ABC-B2EF-44E6-9F46-CEAA98FFD66B}" type="presParOf" srcId="{DC57F613-3150-4A0C-90D9-6093AE07AEA7}" destId="{5291EBF4-7377-4A3D-93A6-9DD7D28B50C7}" srcOrd="3" destOrd="0" presId="urn:microsoft.com/office/officeart/2009/3/layout/StepUpProcess"/>
    <dgm:cxn modelId="{B7D49869-8D26-479C-87A4-567DD4E53F89}" type="presParOf" srcId="{5291EBF4-7377-4A3D-93A6-9DD7D28B50C7}" destId="{375D2320-CF0D-4C34-94EB-F4843BC0BDCB}" srcOrd="0" destOrd="0" presId="urn:microsoft.com/office/officeart/2009/3/layout/StepUpProcess"/>
    <dgm:cxn modelId="{368D23CD-A633-4D68-A22C-4B4A79A2FAC2}" type="presParOf" srcId="{DC57F613-3150-4A0C-90D9-6093AE07AEA7}" destId="{C6F8407A-C190-4668-AA9F-4E2C3D7AC4CC}" srcOrd="4" destOrd="0" presId="urn:microsoft.com/office/officeart/2009/3/layout/StepUpProcess"/>
    <dgm:cxn modelId="{C4F48667-739E-4EE4-A8C6-A1728CE9F661}" type="presParOf" srcId="{C6F8407A-C190-4668-AA9F-4E2C3D7AC4CC}" destId="{41EA7021-7D95-45B4-8B38-889A0D2FA35C}" srcOrd="0" destOrd="0" presId="urn:microsoft.com/office/officeart/2009/3/layout/StepUpProcess"/>
    <dgm:cxn modelId="{356EFE9E-4B16-4730-AA67-7092C6B3564C}" type="presParOf" srcId="{C6F8407A-C190-4668-AA9F-4E2C3D7AC4CC}" destId="{A6A2504F-0595-4214-8B3C-53D39E7DED7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C7540-8F42-437C-A7DF-B2EF21A26A20}">
      <dsp:nvSpPr>
        <dsp:cNvPr id="0" name=""/>
        <dsp:cNvSpPr/>
      </dsp:nvSpPr>
      <dsp:spPr>
        <a:xfrm rot="5400000">
          <a:off x="468397" y="1218158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52AF6D-66C4-4AF1-8F4C-13038B581C96}">
      <dsp:nvSpPr>
        <dsp:cNvPr id="0" name=""/>
        <dsp:cNvSpPr/>
      </dsp:nvSpPr>
      <dsp:spPr>
        <a:xfrm>
          <a:off x="236055" y="1861753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Primitive </a:t>
          </a:r>
          <a:r>
            <a:rPr lang="en-US" sz="2800" kern="1200" dirty="0" err="1" smtClean="0">
              <a:solidFill>
                <a:schemeClr val="bg1"/>
              </a:solidFill>
            </a:rPr>
            <a:t>si</a:t>
          </a:r>
          <a:r>
            <a:rPr lang="en-US" sz="2800" kern="1200" dirty="0" smtClean="0">
              <a:solidFill>
                <a:schemeClr val="bg1"/>
              </a:solidFill>
            </a:rPr>
            <a:t> </a:t>
          </a:r>
          <a:r>
            <a:rPr lang="en-US" sz="2800" kern="1200" dirty="0" err="1" smtClean="0">
              <a:solidFill>
                <a:schemeClr val="bg1"/>
              </a:solidFill>
            </a:rPr>
            <a:t>structuri</a:t>
          </a:r>
          <a:r>
            <a:rPr lang="en-US" sz="2800" kern="1200" dirty="0" smtClean="0">
              <a:solidFill>
                <a:schemeClr val="bg1"/>
              </a:solidFill>
            </a:rPr>
            <a:t> repetitive + </a:t>
          </a:r>
          <a:r>
            <a:rPr lang="en-US" sz="2800" kern="1200" dirty="0" err="1" smtClean="0">
              <a:solidFill>
                <a:schemeClr val="bg1"/>
              </a:solidFill>
            </a:rPr>
            <a:t>conditionale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236055" y="1861753"/>
        <a:ext cx="2118215" cy="1856740"/>
      </dsp:txXfrm>
    </dsp:sp>
    <dsp:sp modelId="{5A26B6F1-7574-4933-86AE-D464A6AC05D8}">
      <dsp:nvSpPr>
        <dsp:cNvPr id="0" name=""/>
        <dsp:cNvSpPr/>
      </dsp:nvSpPr>
      <dsp:spPr>
        <a:xfrm>
          <a:off x="1954607" y="987993"/>
          <a:ext cx="399663" cy="3996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EA73A-A7CC-48AD-8D28-5B8599A2C68B}">
      <dsp:nvSpPr>
        <dsp:cNvPr id="0" name=""/>
        <dsp:cNvSpPr/>
      </dsp:nvSpPr>
      <dsp:spPr>
        <a:xfrm rot="5400000">
          <a:off x="3064533" y="519059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C8084-913E-4F69-9F85-5C885F6F74C1}">
      <dsp:nvSpPr>
        <dsp:cNvPr id="0" name=""/>
        <dsp:cNvSpPr/>
      </dsp:nvSpPr>
      <dsp:spPr>
        <a:xfrm>
          <a:off x="2829164" y="1220085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OOP – </a:t>
          </a:r>
          <a:r>
            <a:rPr lang="en-US" sz="2800" kern="1200" dirty="0" err="1" smtClean="0">
              <a:solidFill>
                <a:schemeClr val="bg1"/>
              </a:solidFill>
            </a:rPr>
            <a:t>Clase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obiecte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metode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constructori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2829164" y="1220085"/>
        <a:ext cx="2118215" cy="1856740"/>
      </dsp:txXfrm>
    </dsp:sp>
    <dsp:sp modelId="{0D8A7109-766E-4E34-AE20-F456B6D9924C}">
      <dsp:nvSpPr>
        <dsp:cNvPr id="0" name=""/>
        <dsp:cNvSpPr/>
      </dsp:nvSpPr>
      <dsp:spPr>
        <a:xfrm>
          <a:off x="4547716" y="346325"/>
          <a:ext cx="399663" cy="3996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A7021-7D95-45B4-8B38-889A0D2FA35C}">
      <dsp:nvSpPr>
        <dsp:cNvPr id="0" name=""/>
        <dsp:cNvSpPr/>
      </dsp:nvSpPr>
      <dsp:spPr>
        <a:xfrm rot="5400000">
          <a:off x="5657643" y="-122607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A2504F-0595-4214-8B3C-53D39E7DED7B}">
      <dsp:nvSpPr>
        <dsp:cNvPr id="0" name=""/>
        <dsp:cNvSpPr/>
      </dsp:nvSpPr>
      <dsp:spPr>
        <a:xfrm>
          <a:off x="5422274" y="578418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UI - SWING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422274" y="578418"/>
        <a:ext cx="2118215" cy="185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533400" y="590550"/>
          <a:ext cx="754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19145353">
            <a:off x="4501443" y="82114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043227">
            <a:off x="3406057" y="54557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You are HERE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13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047750"/>
            <a:ext cx="487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Final variables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Static variables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Abstract classes 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Any questions?</a:t>
            </a:r>
          </a:p>
          <a:p>
            <a:pPr marL="342900" indent="-342900">
              <a:buAutoNum type="arabicPeriod"/>
            </a:pPr>
            <a:r>
              <a:rPr lang="en-US" sz="3200" dirty="0" err="1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Netbeans</a:t>
            </a: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 Hands-On</a:t>
            </a:r>
            <a:endParaRPr lang="en-US" sz="3200" dirty="0" smtClean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Final variables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 constant</a:t>
            </a:r>
          </a:p>
          <a:p>
            <a:r>
              <a:rPr lang="en-US" dirty="0" smtClean="0"/>
              <a:t>Their values CANNOT be changed during program execution</a:t>
            </a:r>
          </a:p>
          <a:p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pi = 3.14;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Static variables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They don’t reinitialize when you instantiate a class;</a:t>
            </a:r>
          </a:p>
          <a:p>
            <a:r>
              <a:rPr lang="en-US" dirty="0" smtClean="0"/>
              <a:t>They are Class-Specific rather than Instance-Specific</a:t>
            </a:r>
          </a:p>
          <a:p>
            <a:r>
              <a:rPr lang="en-US" dirty="0" smtClean="0"/>
              <a:t>Useful for SINGLETON pattern (DEMO)</a:t>
            </a:r>
          </a:p>
          <a:p>
            <a:r>
              <a:rPr lang="en-US" dirty="0" smtClean="0"/>
              <a:t>Also useful for COUNTING class instances (monitoring)</a:t>
            </a:r>
          </a:p>
          <a:p>
            <a:r>
              <a:rPr lang="en-US" dirty="0" smtClean="0"/>
              <a:t>static Connection c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Abstract classes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They were marked deprecated with Java 8</a:t>
            </a:r>
          </a:p>
          <a:p>
            <a:r>
              <a:rPr lang="en-US" dirty="0" smtClean="0"/>
              <a:t>Are just like interfaces, but can contain variables and method implementations</a:t>
            </a:r>
          </a:p>
          <a:p>
            <a:r>
              <a:rPr lang="en-US" dirty="0" smtClean="0"/>
              <a:t>Their use is </a:t>
            </a:r>
            <a:r>
              <a:rPr lang="en-US" b="1" dirty="0" smtClean="0"/>
              <a:t>not </a:t>
            </a:r>
            <a:r>
              <a:rPr lang="en-US" dirty="0" smtClean="0"/>
              <a:t>recommended and they are </a:t>
            </a:r>
            <a:r>
              <a:rPr lang="en-US" b="1" dirty="0" smtClean="0"/>
              <a:t>very</a:t>
            </a:r>
            <a:r>
              <a:rPr lang="en-US" dirty="0" smtClean="0"/>
              <a:t> memory consuming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4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Any questions?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7086" y="1650547"/>
            <a:ext cx="6248113" cy="2764500"/>
          </a:xfrm>
        </p:spPr>
        <p:txBody>
          <a:bodyPr/>
          <a:lstStyle/>
          <a:p>
            <a:r>
              <a:rPr lang="en-US" dirty="0" smtClean="0"/>
              <a:t>Regarding the OOP part?</a:t>
            </a:r>
          </a:p>
          <a:p>
            <a:r>
              <a:rPr lang="en-US" dirty="0" smtClean="0"/>
              <a:t>What is inheritance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an interface</a:t>
            </a:r>
          </a:p>
          <a:p>
            <a:r>
              <a:rPr lang="en-US" dirty="0" smtClean="0"/>
              <a:t>Can a class extend multiple classes?</a:t>
            </a:r>
          </a:p>
          <a:p>
            <a:r>
              <a:rPr lang="en-US" dirty="0" smtClean="0"/>
              <a:t>Can a class implement multiple interfaces?</a:t>
            </a:r>
          </a:p>
          <a:p>
            <a:r>
              <a:rPr lang="en-US" dirty="0" smtClean="0"/>
              <a:t>What is the difference between OVERLOADING and OVERRIDING?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116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Netbeans</a:t>
            </a:r>
            <a:r>
              <a:rPr lang="en-US" dirty="0" smtClean="0"/>
              <a:t> Hands-on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99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251</Words>
  <Application>Microsoft Office PowerPoint</Application>
  <PresentationFormat>On-screen Show (16:9)</PresentationFormat>
  <Paragraphs>47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Hind</vt:lpstr>
      <vt:lpstr>Calibri</vt:lpstr>
      <vt:lpstr>Arial</vt:lpstr>
      <vt:lpstr>Dumaine</vt:lpstr>
      <vt:lpstr>Java + Mobile course by Enered</vt:lpstr>
      <vt:lpstr>HELLO!</vt:lpstr>
      <vt:lpstr>PowerPoint Presentation</vt:lpstr>
      <vt:lpstr>What will we do today</vt:lpstr>
      <vt:lpstr>1. Final variables</vt:lpstr>
      <vt:lpstr>2. Static variables</vt:lpstr>
      <vt:lpstr>3. Abstract classes</vt:lpstr>
      <vt:lpstr>4. Any questions?</vt:lpstr>
      <vt:lpstr>5. Netbeans Hands-on</vt:lpstr>
      <vt:lpstr>THANKS!</vt:lpstr>
      <vt:lpstr>Feedback please!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50</cp:revision>
  <dcterms:modified xsi:type="dcterms:W3CDTF">2016-06-01T07:07:15Z</dcterms:modified>
</cp:coreProperties>
</file>