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2"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9" autoAdjust="0"/>
    <p:restoredTop sz="94578" autoAdjust="0"/>
  </p:normalViewPr>
  <p:slideViewPr>
    <p:cSldViewPr>
      <p:cViewPr>
        <p:scale>
          <a:sx n="66" d="100"/>
          <a:sy n="66" d="100"/>
        </p:scale>
        <p:origin x="-642" y="-78"/>
      </p:cViewPr>
      <p:guideLst>
        <p:guide orient="horz" pos="2160"/>
        <p:guide pos="2880"/>
      </p:guideLst>
    </p:cSldViewPr>
  </p:slideViewPr>
  <p:outlineViewPr>
    <p:cViewPr>
      <p:scale>
        <a:sx n="33" d="100"/>
        <a:sy n="33" d="100"/>
      </p:scale>
      <p:origin x="0" y="142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94C13A-BE7D-4025-ADD9-8E90EEB0BBAE}" type="datetimeFigureOut">
              <a:rPr lang="en-US" smtClean="0"/>
              <a:t>1/22/2013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116B5F-6652-476E-AA68-3C4EED75C66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116B5F-6652-476E-AA68-3C4EED75C668}"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F4C30B-462A-421A-AE53-F546D0EAB814}"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4C30B-462A-421A-AE53-F546D0EAB814}"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4C30B-462A-421A-AE53-F546D0EAB814}"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F4C30B-462A-421A-AE53-F546D0EAB814}"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F4C30B-462A-421A-AE53-F546D0EAB814}" type="datetimeFigureOut">
              <a:rPr lang="en-US" smtClean="0"/>
              <a:t>1/22/2013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F4C30B-462A-421A-AE53-F546D0EAB814}"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F4C30B-462A-421A-AE53-F546D0EAB814}" type="datetimeFigureOut">
              <a:rPr lang="en-US" smtClean="0"/>
              <a:t>1/22/2013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F4C30B-462A-421A-AE53-F546D0EAB814}" type="datetimeFigureOut">
              <a:rPr lang="en-US" smtClean="0"/>
              <a:t>1/22/2013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4C30B-462A-421A-AE53-F546D0EAB814}" type="datetimeFigureOut">
              <a:rPr lang="en-US" smtClean="0"/>
              <a:t>1/22/2013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4C30B-462A-421A-AE53-F546D0EAB814}"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4C30B-462A-421A-AE53-F546D0EAB814}" type="datetimeFigureOut">
              <a:rPr lang="en-US" smtClean="0"/>
              <a:t>1/22/2013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5E9BA-A095-4AC4-A6EB-2DA15173251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4C30B-462A-421A-AE53-F546D0EAB814}" type="datetimeFigureOut">
              <a:rPr lang="en-US" smtClean="0"/>
              <a:t>1/22/2013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5E9BA-A095-4AC4-A6EB-2DA1517325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ladutcornel/3oFramewo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php.net/" TargetMode="External"/><Relationship Id="rId3" Type="http://schemas.openxmlformats.org/officeDocument/2006/relationships/hyperlink" Target="http://twitter.github.com/bootstrap/" TargetMode="External"/><Relationship Id="rId7" Type="http://schemas.openxmlformats.org/officeDocument/2006/relationships/hyperlink" Target="http://masonry.desandro.com/" TargetMode="External"/><Relationship Id="rId2" Type="http://schemas.openxmlformats.org/officeDocument/2006/relationships/hyperlink" Target="https://github.com/vladutcornel/3oFramework" TargetMode="External"/><Relationship Id="rId1" Type="http://schemas.openxmlformats.org/officeDocument/2006/relationships/slideLayout" Target="../slideLayouts/slideLayout2.xml"/><Relationship Id="rId6" Type="http://schemas.openxmlformats.org/officeDocument/2006/relationships/hyperlink" Target="http://blueimp.github.com/jQuery-File-Upload/" TargetMode="External"/><Relationship Id="rId5" Type="http://schemas.openxmlformats.org/officeDocument/2006/relationships/hyperlink" Target="http://leafo.net/lessphp/" TargetMode="External"/><Relationship Id="rId10" Type="http://schemas.openxmlformats.org/officeDocument/2006/relationships/hyperlink" Target="http://www.infinite-scroll.com/" TargetMode="External"/><Relationship Id="rId4" Type="http://schemas.openxmlformats.org/officeDocument/2006/relationships/hyperlink" Target="http://lesscss.org/" TargetMode="External"/><Relationship Id="rId9" Type="http://schemas.openxmlformats.org/officeDocument/2006/relationships/hyperlink" Target="http://justinvincent.com/ezsq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sz="6600" b="1" dirty="0" smtClean="0">
                <a:ln w="18000">
                  <a:solidFill>
                    <a:srgbClr val="FF0000"/>
                  </a:solidFill>
                  <a:prstDash val="solid"/>
                  <a:miter lim="800000"/>
                </a:ln>
                <a:solidFill>
                  <a:srgbClr val="FF0000"/>
                </a:solidFill>
                <a:effectLst>
                  <a:outerShdw blurRad="25500" dist="23000" dir="7020000" algn="tl">
                    <a:srgbClr val="000000">
                      <a:alpha val="50000"/>
                    </a:srgbClr>
                  </a:outerShdw>
                </a:effectLst>
              </a:rPr>
              <a:t>Trio Foto Network</a:t>
            </a:r>
            <a:endParaRPr lang="en-US" sz="6600" b="1" dirty="0">
              <a:ln w="18000">
                <a:solidFill>
                  <a:srgbClr val="FF0000"/>
                </a:solidFill>
                <a:prstDash val="solid"/>
                <a:miter lim="800000"/>
              </a:ln>
              <a:solidFill>
                <a:srgbClr val="FF0000"/>
              </a:solidFill>
              <a:effectLst>
                <a:outerShdw blurRad="25500" dist="23000" dir="7020000" algn="tl">
                  <a:srgbClr val="000000">
                    <a:alpha val="50000"/>
                  </a:srgbClr>
                </a:outerShdw>
              </a:effectLst>
            </a:endParaRPr>
          </a:p>
        </p:txBody>
      </p:sp>
      <p:sp>
        <p:nvSpPr>
          <p:cNvPr id="3" name="Subtitle 2"/>
          <p:cNvSpPr>
            <a:spLocks noGrp="1"/>
          </p:cNvSpPr>
          <p:nvPr>
            <p:ph type="subTitle"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dirty="0" smtClean="0"/>
              <a:t>Motor de descoperire al imaginilor bazat pe </a:t>
            </a:r>
          </a:p>
          <a:p>
            <a:r>
              <a:rPr lang="en-US" sz="6000" dirty="0" smtClean="0">
                <a:solidFill>
                  <a:srgbClr val="FF0000"/>
                </a:solidFill>
              </a:rPr>
              <a:t>TrioFramework</a:t>
            </a:r>
            <a:endParaRPr lang="en-US" dirty="0">
              <a:solidFill>
                <a:srgbClr val="FF0000"/>
              </a:solidFill>
            </a:endParaRPr>
          </a:p>
        </p:txBody>
      </p:sp>
      <p:sp>
        <p:nvSpPr>
          <p:cNvPr id="4" name="TextBox 3"/>
          <p:cNvSpPr txBox="1"/>
          <p:nvPr/>
        </p:nvSpPr>
        <p:spPr>
          <a:xfrm>
            <a:off x="0" y="6488668"/>
            <a:ext cx="3036793" cy="369332"/>
          </a:xfrm>
          <a:prstGeom prst="rect">
            <a:avLst/>
          </a:prstGeom>
          <a:noFill/>
        </p:spPr>
        <p:txBody>
          <a:bodyPr wrap="none" rtlCol="0">
            <a:spAutoFit/>
          </a:bodyPr>
          <a:lstStyle/>
          <a:p>
            <a:r>
              <a:rPr lang="en-US" dirty="0" smtClean="0"/>
              <a:t>Cibotaru Vladut-Adrian-Cornel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Cautarea script-ului paginii</a:t>
            </a:r>
            <a:endParaRPr lang="en-US" dirty="0"/>
          </a:p>
        </p:txBody>
      </p:sp>
      <p:sp>
        <p:nvSpPr>
          <p:cNvPr id="3" name="Content Placeholder 2"/>
          <p:cNvSpPr>
            <a:spLocks noGrp="1"/>
          </p:cNvSpPr>
          <p:nvPr>
            <p:ph idx="1"/>
          </p:nvPr>
        </p:nvSpPr>
        <p:spPr>
          <a:solidFill>
            <a:schemeClr val="bg1"/>
          </a:solidFill>
        </p:spPr>
        <p:txBody>
          <a:bodyPr>
            <a:normAutofit fontScale="92500" lnSpcReduction="10000"/>
          </a:bodyPr>
          <a:lstStyle/>
          <a:p>
            <a:r>
              <a:rPr lang="en-US" dirty="0" smtClean="0"/>
              <a:t>Trio Framework are un mecanism destul de simplu si eficient pentru a decide ce script trebuie incarcat:</a:t>
            </a:r>
          </a:p>
          <a:p>
            <a:pPr lvl="1"/>
            <a:r>
              <a:rPr lang="en-US" dirty="0" smtClean="0"/>
              <a:t>Se cauta de la dreapta spre stanga primul fisier sau director real (care exista in strucrura de fisiere)</a:t>
            </a:r>
          </a:p>
          <a:p>
            <a:pPr lvl="1"/>
            <a:r>
              <a:rPr lang="en-US" dirty="0"/>
              <a:t> </a:t>
            </a:r>
            <a:r>
              <a:rPr lang="en-US" dirty="0" smtClean="0"/>
              <a:t>Programele PHP sunt rulate, iar toate celelalte sunt date exact asa cum sunt</a:t>
            </a:r>
          </a:p>
          <a:p>
            <a:pPr lvl="1"/>
            <a:r>
              <a:rPr lang="en-US" dirty="0" smtClean="0"/>
              <a:t>Daca primul este un director si contine scriptul index.php, acesta este rulat.</a:t>
            </a:r>
          </a:p>
          <a:p>
            <a:pPr lvl="1"/>
            <a:r>
              <a:rPr lang="en-US" dirty="0" smtClean="0"/>
              <a:t>Parteapeste care s-a trecut (din dreapta) este data ca parametru metodelor clasei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Clase-Pagini in Trio Framework</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Pentru pasionatii de OOP,  TrioFramework, cu setarile implicite, este un framework pur Orientat pe Obiecte – va genera eroare (exceptie) pentru paginile care nu implementeaza o clasa principala </a:t>
            </a:r>
          </a:p>
          <a:p>
            <a:r>
              <a:rPr lang="en-US" dirty="0" smtClean="0"/>
              <a:t>O clasa principala are acelasi nume ca si fisierul incarcat sau numele cu un prefix (“Page”,”Page_”, “P” sau se pot seta altele).</a:t>
            </a:r>
          </a:p>
          <a:p>
            <a:r>
              <a:rPr lang="en-US" dirty="0" smtClean="0"/>
              <a:t>In functie de tipul cererii, dupa crearea unui obiect, se va cauta o metoda potrivita </a:t>
            </a:r>
            <a:r>
              <a:rPr lang="en-US" dirty="0" smtClean="0"/>
              <a:t>(in prezent exista suport pentru cereri AJAX, CSS, JavaScript, de tip GET sau POST)</a:t>
            </a:r>
            <a:r>
              <a:rPr lang="en-US" dirty="0" smtClean="0"/>
              <a:t>.</a:t>
            </a:r>
          </a:p>
          <a:p>
            <a:r>
              <a:rPr lang="en-US" dirty="0" smtClean="0"/>
              <a:t>Astfel, se poate genera continut in functie de tipul cererii iar toate paginile au acces la aceleasi resurse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normAutofit fontScale="90000"/>
          </a:bodyPr>
          <a:lstStyle/>
          <a:p>
            <a:r>
              <a:rPr lang="en-US" dirty="0" smtClean="0"/>
              <a:t>De ce am “dezactivat” Clasele-Pagini</a:t>
            </a:r>
            <a:endParaRPr lang="en-US" dirty="0"/>
          </a:p>
        </p:txBody>
      </p:sp>
      <p:sp>
        <p:nvSpPr>
          <p:cNvPr id="3" name="Content Placeholder 2"/>
          <p:cNvSpPr>
            <a:spLocks noGrp="1"/>
          </p:cNvSpPr>
          <p:nvPr>
            <p:ph idx="1"/>
          </p:nvPr>
        </p:nvSpPr>
        <p:spPr>
          <a:solidFill>
            <a:schemeClr val="bg1"/>
          </a:solidFill>
        </p:spPr>
        <p:txBody>
          <a:bodyPr>
            <a:normAutofit fontScale="92500"/>
          </a:bodyPr>
          <a:lstStyle/>
          <a:p>
            <a:r>
              <a:rPr lang="en-US" dirty="0" smtClean="0"/>
              <a:t>Tehnic nu sunt chiar dezactivate, ci doar nu mai genereaza erori atunci cand nu exista clasa.</a:t>
            </a:r>
          </a:p>
          <a:p>
            <a:r>
              <a:rPr lang="en-US" dirty="0" smtClean="0"/>
              <a:t>Desi isi gasesc utilitatea, Clasele-Pagini nu sunt cea mai buna solutie de fiecare data. Atunci cand nu este nevoie de comportament diferit la diferite tipuri de cereri, codul CSS sau JavaScript este incarcat altfel, sunt doar o povara (o spun din proprie experienta in alte proiecte).</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Organizarea sugerata Trio</a:t>
            </a:r>
            <a:endParaRPr lang="en-US" dirty="0"/>
          </a:p>
        </p:txBody>
      </p:sp>
      <p:sp>
        <p:nvSpPr>
          <p:cNvPr id="3" name="Content Placeholder 2"/>
          <p:cNvSpPr>
            <a:spLocks noGrp="1"/>
          </p:cNvSpPr>
          <p:nvPr>
            <p:ph idx="1"/>
          </p:nvPr>
        </p:nvSpPr>
        <p:spPr>
          <a:solidFill>
            <a:schemeClr val="bg1"/>
          </a:solidFill>
        </p:spPr>
        <p:txBody>
          <a:bodyPr>
            <a:normAutofit fontScale="85000" lnSpcReduction="10000"/>
          </a:bodyPr>
          <a:lstStyle/>
          <a:p>
            <a:r>
              <a:rPr lang="en-US" dirty="0" smtClean="0"/>
              <a:t>Ca orice Framework, TriO are nevoie de un fisier care sa proceseze toate cererile (numit fisier bootstrap – a nu se confunda cu pachetul de la Twitter). Acesta are o implementare standard, dar poate fi personalizat de catre programator.</a:t>
            </a:r>
          </a:p>
          <a:p>
            <a:r>
              <a:rPr lang="en-US" dirty="0" smtClean="0"/>
              <a:t>Aici am ales ca fisierul de bootstrap sa fie chiar index.php din radacina, pentru ca oricum fisierele publice se afla intr-un subdirector si nu vor fi coliziuni.</a:t>
            </a:r>
          </a:p>
          <a:p>
            <a:r>
              <a:rPr lang="en-US" dirty="0" smtClean="0"/>
              <a:t>Dar datorita Apache, poate fi oricare altul. Redirectionarea se face prin modulul mod_rewrite al acestui server</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Tri Foto Network</a:t>
            </a:r>
            <a:endParaRPr lang="en-US" dirty="0"/>
          </a:p>
        </p:txBody>
      </p:sp>
      <p:sp>
        <p:nvSpPr>
          <p:cNvPr id="3" name="Content Placeholder 2"/>
          <p:cNvSpPr>
            <a:spLocks noGrp="1"/>
          </p:cNvSpPr>
          <p:nvPr>
            <p:ph idx="1"/>
          </p:nvPr>
        </p:nvSpPr>
        <p:spPr>
          <a:solidFill>
            <a:schemeClr val="bg1"/>
          </a:solidFill>
        </p:spPr>
        <p:txBody>
          <a:bodyPr>
            <a:normAutofit/>
          </a:bodyPr>
          <a:lstStyle/>
          <a:p>
            <a:r>
              <a:rPr lang="en-US" dirty="0" smtClean="0"/>
              <a:t>(stiu ca in engleza se scrie “photo”, dar noi aici vorbim romgleza)</a:t>
            </a:r>
          </a:p>
          <a:p>
            <a:r>
              <a:rPr lang="en-US" dirty="0" smtClean="0"/>
              <a:t>Este o aplicatie simpla care permite partajarea de imagini si descoperirea unor imagini asemanatoare</a:t>
            </a:r>
          </a:p>
          <a:p>
            <a:r>
              <a:rPr lang="en-US" dirty="0" smtClean="0"/>
              <a:t>Imaginile pot fi incarcate numai de catre utilizatorii inregistrati, dar pot fi vazute si votate de catre oricine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Planuri de viitor</a:t>
            </a:r>
            <a:endParaRPr lang="en-US" dirty="0"/>
          </a:p>
        </p:txBody>
      </p:sp>
      <p:sp>
        <p:nvSpPr>
          <p:cNvPr id="3" name="Content Placeholder 2"/>
          <p:cNvSpPr>
            <a:spLocks noGrp="1"/>
          </p:cNvSpPr>
          <p:nvPr>
            <p:ph idx="1"/>
          </p:nvPr>
        </p:nvSpPr>
        <p:spPr>
          <a:solidFill>
            <a:schemeClr val="bg1"/>
          </a:solidFill>
        </p:spPr>
        <p:txBody>
          <a:bodyPr>
            <a:normAutofit lnSpcReduction="10000"/>
          </a:bodyPr>
          <a:lstStyle/>
          <a:p>
            <a:r>
              <a:rPr lang="en-US" dirty="0" smtClean="0"/>
              <a:t>Trio Framework este open-source si va fi disponibil pentru descarcare probabil intr-un timp foarte scurt.</a:t>
            </a:r>
          </a:p>
          <a:p>
            <a:r>
              <a:rPr lang="en-US" dirty="0" smtClean="0"/>
              <a:t>Codul sursa, pentru cei aventurosi, il gasiti la</a:t>
            </a:r>
          </a:p>
          <a:p>
            <a:r>
              <a:rPr lang="en-US" dirty="0" smtClean="0">
                <a:hlinkClick r:id="rId2"/>
              </a:rPr>
              <a:t>https://github.com/vladutcornel/3oFramework</a:t>
            </a:r>
            <a:endParaRPr lang="en-US" dirty="0" smtClean="0"/>
          </a:p>
          <a:p>
            <a:r>
              <a:rPr lang="en-US" dirty="0" smtClean="0"/>
              <a:t>Foto Network nu are un viitor foarte cert. Are nevoie de multe imbunatatiri pentru a putea deveni o aplicatie online sigura.</a:t>
            </a:r>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Link-uri</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Trio Framework - </a:t>
            </a:r>
            <a:r>
              <a:rPr lang="en-US" dirty="0" smtClean="0">
                <a:hlinkClick r:id="rId2"/>
              </a:rPr>
              <a:t>https://github.com/vladutcornel/3oFramework</a:t>
            </a:r>
            <a:endParaRPr lang="en-US" dirty="0" smtClean="0"/>
          </a:p>
          <a:p>
            <a:r>
              <a:rPr lang="en-US" dirty="0" smtClean="0"/>
              <a:t>Twitter Bootstrap - </a:t>
            </a:r>
            <a:r>
              <a:rPr lang="en-US" dirty="0" smtClean="0">
                <a:hlinkClick r:id="rId3"/>
              </a:rPr>
              <a:t>http://twitter.github.com/bootstrap/</a:t>
            </a:r>
            <a:endParaRPr lang="en-US" dirty="0" smtClean="0"/>
          </a:p>
          <a:p>
            <a:r>
              <a:rPr lang="en-US" dirty="0" smtClean="0"/>
              <a:t>LessCSS – oficial – </a:t>
            </a:r>
            <a:r>
              <a:rPr lang="en-US" dirty="0" smtClean="0">
                <a:hlinkClick r:id="rId4"/>
              </a:rPr>
              <a:t>http://lesscss.org/</a:t>
            </a:r>
            <a:endParaRPr lang="en-US" dirty="0" smtClean="0"/>
          </a:p>
          <a:p>
            <a:r>
              <a:rPr lang="en-US" dirty="0" smtClean="0"/>
              <a:t>LessPHP - </a:t>
            </a:r>
            <a:r>
              <a:rPr lang="en-US" dirty="0" smtClean="0">
                <a:hlinkClick r:id="rId5"/>
              </a:rPr>
              <a:t>http://leafo.net/lessphp/</a:t>
            </a:r>
            <a:endParaRPr lang="en-US" dirty="0" smtClean="0"/>
          </a:p>
          <a:p>
            <a:r>
              <a:rPr lang="en-US" dirty="0" smtClean="0"/>
              <a:t>jQuery File Upload - </a:t>
            </a:r>
            <a:r>
              <a:rPr lang="en-US" dirty="0" smtClean="0">
                <a:hlinkClick r:id="rId6"/>
              </a:rPr>
              <a:t>http://blueimp.github.com/jQuery-File-Upload/</a:t>
            </a:r>
            <a:endParaRPr lang="en-US" dirty="0" smtClean="0"/>
          </a:p>
          <a:p>
            <a:r>
              <a:rPr lang="en-US" dirty="0" smtClean="0"/>
              <a:t>Masonry - </a:t>
            </a:r>
            <a:r>
              <a:rPr lang="en-US" dirty="0" smtClean="0">
                <a:hlinkClick r:id="rId7"/>
              </a:rPr>
              <a:t>http://masonry.desandro.com/</a:t>
            </a:r>
            <a:endParaRPr lang="en-US" dirty="0" smtClean="0"/>
          </a:p>
          <a:p>
            <a:r>
              <a:rPr lang="en-US" dirty="0" smtClean="0"/>
              <a:t>PHP – </a:t>
            </a:r>
            <a:r>
              <a:rPr lang="en-US" dirty="0" smtClean="0">
                <a:hlinkClick r:id="rId8"/>
              </a:rPr>
              <a:t>http://php.net/</a:t>
            </a:r>
            <a:endParaRPr lang="en-US" dirty="0" smtClean="0"/>
          </a:p>
          <a:p>
            <a:r>
              <a:rPr lang="en-US" dirty="0" smtClean="0"/>
              <a:t>ezSQL - </a:t>
            </a:r>
            <a:r>
              <a:rPr lang="en-US" dirty="0" smtClean="0">
                <a:hlinkClick r:id="rId9"/>
              </a:rPr>
              <a:t>http://justinvincent.com/ezsql</a:t>
            </a:r>
            <a:endParaRPr lang="en-US" dirty="0" smtClean="0"/>
          </a:p>
          <a:p>
            <a:r>
              <a:rPr lang="en-US" dirty="0" smtClean="0"/>
              <a:t>Infinite Scroll - </a:t>
            </a:r>
            <a:r>
              <a:rPr lang="en-US" dirty="0" smtClean="0">
                <a:hlinkClick r:id="rId10"/>
              </a:rPr>
              <a:t>http://www.infinite-scroll.com/</a:t>
            </a:r>
            <a:r>
              <a:rPr lang="en-US"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Introducere</a:t>
            </a:r>
            <a:endParaRPr lang="en-US" dirty="0"/>
          </a:p>
        </p:txBody>
      </p:sp>
      <p:sp>
        <p:nvSpPr>
          <p:cNvPr id="3" name="Content Placeholder 2"/>
          <p:cNvSpPr>
            <a:spLocks noGrp="1"/>
          </p:cNvSpPr>
          <p:nvPr>
            <p:ph idx="1"/>
          </p:nvPr>
        </p:nvSpPr>
        <p:spPr>
          <a:solidFill>
            <a:schemeClr val="bg1"/>
          </a:solidFill>
        </p:spPr>
        <p:txBody>
          <a:bodyPr/>
          <a:lstStyle/>
          <a:p>
            <a:pPr>
              <a:buNone/>
            </a:pPr>
            <a:r>
              <a:rPr lang="en-US" dirty="0" smtClean="0"/>
              <a:t>Proiectul Trio Foto Network este compus din doua mari componente:</a:t>
            </a:r>
          </a:p>
          <a:p>
            <a:r>
              <a:rPr lang="en-US" dirty="0" smtClean="0"/>
              <a:t>Trio Framework – Un framework propriu pe care l-am folosit si probabil il voi mai folosi in diferite proiecte</a:t>
            </a:r>
          </a:p>
          <a:p>
            <a:r>
              <a:rPr lang="en-US" dirty="0" smtClean="0"/>
              <a:t>Foto Network </a:t>
            </a:r>
            <a:r>
              <a:rPr lang="en-US" dirty="0" smtClean="0"/>
              <a:t>– Un mic motor de descoperire al imaginilor menit sa foloseasca Framework-ul si sa ajute la dezvoltarea sa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pPr algn="l"/>
            <a:r>
              <a:rPr lang="en-US" dirty="0" smtClean="0"/>
              <a:t>Ce este Trio Framework?</a:t>
            </a:r>
            <a:endParaRPr lang="en-US" dirty="0"/>
          </a:p>
        </p:txBody>
      </p:sp>
      <p:sp>
        <p:nvSpPr>
          <p:cNvPr id="3" name="Content Placeholder 2"/>
          <p:cNvSpPr>
            <a:spLocks noGrp="1"/>
          </p:cNvSpPr>
          <p:nvPr>
            <p:ph idx="1"/>
          </p:nvPr>
        </p:nvSpPr>
        <p:spPr>
          <a:solidFill>
            <a:schemeClr val="bg1"/>
          </a:solidFill>
        </p:spPr>
        <p:txBody>
          <a:bodyPr>
            <a:normAutofit lnSpcReduction="10000"/>
          </a:bodyPr>
          <a:lstStyle/>
          <a:p>
            <a:r>
              <a:rPr lang="en-US" dirty="0" smtClean="0"/>
              <a:t>Incercarea mea de a “repara” tot ce este in neregula cu Framework-urile consacrate inPHP (CodeIgniter, Zend, Yii)</a:t>
            </a:r>
          </a:p>
          <a:p>
            <a:r>
              <a:rPr lang="en-US" dirty="0" smtClean="0"/>
              <a:t>O arhitectura compusa din module autonome si usor de schimbat</a:t>
            </a:r>
          </a:p>
          <a:p>
            <a:r>
              <a:rPr lang="en-US" dirty="0" smtClean="0"/>
              <a:t>Folosirea din plin a noilor functionalitati PHP 5.3 (Din pacate, PHP 5.4 nu este la fel de folosit de catre providerii de webhosting)</a:t>
            </a:r>
          </a:p>
          <a:p>
            <a:r>
              <a:rPr lang="en-US" dirty="0" smtClean="0"/>
              <a:t>Costumizabil pana la ultima metoda</a:t>
            </a:r>
            <a:endParaRPr lang="en-US" dirty="0"/>
          </a:p>
        </p:txBody>
      </p:sp>
      <p:pic>
        <p:nvPicPr>
          <p:cNvPr id="1026" name="Picture 2" descr="E:\home\cornel\Pictures\leonardo-dicaprio-django-unchained.jpg"/>
          <p:cNvPicPr>
            <a:picLocks noChangeAspect="1" noChangeArrowheads="1"/>
          </p:cNvPicPr>
          <p:nvPr/>
        </p:nvPicPr>
        <p:blipFill>
          <a:blip r:embed="rId2" cstate="print"/>
          <a:srcRect/>
          <a:stretch>
            <a:fillRect/>
          </a:stretch>
        </p:blipFill>
        <p:spPr bwMode="auto">
          <a:xfrm>
            <a:off x="6629401" y="367227"/>
            <a:ext cx="2057400" cy="123297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Ce am folosit din Trio Framework</a:t>
            </a:r>
            <a:endParaRPr lang="en-US" dirty="0"/>
          </a:p>
        </p:txBody>
      </p:sp>
      <p:sp>
        <p:nvSpPr>
          <p:cNvPr id="3" name="Content Placeholder 2"/>
          <p:cNvSpPr>
            <a:spLocks noGrp="1"/>
          </p:cNvSpPr>
          <p:nvPr>
            <p:ph idx="1"/>
          </p:nvPr>
        </p:nvSpPr>
        <p:spPr>
          <a:solidFill>
            <a:schemeClr val="bg1"/>
          </a:solidFill>
        </p:spPr>
        <p:txBody>
          <a:bodyPr>
            <a:normAutofit fontScale="92500"/>
          </a:bodyPr>
          <a:lstStyle/>
          <a:p>
            <a:r>
              <a:rPr lang="en-US" dirty="0" smtClean="0"/>
              <a:t>Pentru acest proiect, m-am concentrat pe dezvoltarea nucleului, partea care face diferenta intre un framework si o librarie obisnuita.</a:t>
            </a:r>
          </a:p>
          <a:p>
            <a:r>
              <a:rPr lang="en-US" dirty="0" smtClean="0"/>
              <a:t>Am vrut sa vad cat de usoar este folosirea altor librarii:</a:t>
            </a:r>
          </a:p>
          <a:p>
            <a:pPr lvl="1"/>
            <a:r>
              <a:rPr lang="en-US" dirty="0" smtClean="0"/>
              <a:t>LessPHP – compilator al limbajului LessCSS scris in PHP</a:t>
            </a:r>
          </a:p>
          <a:p>
            <a:r>
              <a:rPr lang="en-US" dirty="0" smtClean="0"/>
              <a:t>Am vrut o structura proprie de URL-uri si o aplicatie cat mai sigura.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User Experience</a:t>
            </a:r>
            <a:endParaRPr lang="en-US" dirty="0"/>
          </a:p>
        </p:txBody>
      </p:sp>
      <p:sp>
        <p:nvSpPr>
          <p:cNvPr id="3" name="Content Placeholder 2"/>
          <p:cNvSpPr>
            <a:spLocks noGrp="1"/>
          </p:cNvSpPr>
          <p:nvPr>
            <p:ph idx="1"/>
          </p:nvPr>
        </p:nvSpPr>
        <p:spPr>
          <a:solidFill>
            <a:schemeClr val="bg1"/>
          </a:solidFill>
        </p:spPr>
        <p:txBody>
          <a:bodyPr>
            <a:normAutofit fontScale="92500" lnSpcReduction="10000"/>
          </a:bodyPr>
          <a:lstStyle/>
          <a:p>
            <a:r>
              <a:rPr lang="en-US" dirty="0" smtClean="0"/>
              <a:t>De la inceput mi-am dorit creearea unei interfete moderne, usor de folosit.</a:t>
            </a:r>
          </a:p>
          <a:p>
            <a:r>
              <a:rPr lang="en-US" dirty="0" smtClean="0"/>
              <a:t>Am construit Trio Framework pentru a fi usor de folosit cu AJAX si capabil sa genereze continut in functie de tipul cererii – aceeasi pagina poate produce continut diferit daca este accesata prin AJAX decat daca este accesata direct.</a:t>
            </a:r>
          </a:p>
          <a:p>
            <a:r>
              <a:rPr lang="en-US" dirty="0" smtClean="0"/>
              <a:t>Incarcarea pozelor se face prin jQuery File-Upload, care ofera o interfata cross-browser pentru incarcarea fisierelor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Site design</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Design-ul site-ului este realizat aproape exclusiv cu Twitter Bootstrap</a:t>
            </a:r>
          </a:p>
          <a:p>
            <a:r>
              <a:rPr lang="en-US" dirty="0" smtClean="0"/>
              <a:t>Printre altele, acesta ofera posibilitatea crearii unor pagini web responsive, cu foarte putin efort.</a:t>
            </a:r>
          </a:p>
          <a:p>
            <a:endParaRPr lang="en-US" dirty="0"/>
          </a:p>
          <a:p>
            <a:r>
              <a:rPr lang="en-US" dirty="0" smtClean="0"/>
              <a:t>In pagina de navigare, imaginile sunt asezate inteligent cu libraria Javascript Masonry, astfel incat sa nu existe foarte mult spatiu consumat inutil</a:t>
            </a:r>
          </a:p>
          <a:p>
            <a:endParaRPr lang="en-US" dirty="0"/>
          </a:p>
          <a:p>
            <a:r>
              <a:rPr lang="en-US" dirty="0" smtClean="0"/>
              <a:t>In putinele cazuri in care am avut nevoie de cod CSS (Bootstrap ofera aproape tot ce ai nevoie), am ales sa il scriu de fapt in LESS si sa il compilez cu ajutorul LessPHP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Template System</a:t>
            </a:r>
            <a:endParaRPr lang="en-US" dirty="0"/>
          </a:p>
        </p:txBody>
      </p:sp>
      <p:sp>
        <p:nvSpPr>
          <p:cNvPr id="3" name="Content Placeholder 2"/>
          <p:cNvSpPr>
            <a:spLocks noGrp="1"/>
          </p:cNvSpPr>
          <p:nvPr>
            <p:ph idx="1"/>
          </p:nvPr>
        </p:nvSpPr>
        <p:spPr>
          <a:solidFill>
            <a:schemeClr val="bg1"/>
          </a:solidFill>
        </p:spPr>
        <p:txBody>
          <a:bodyPr>
            <a:normAutofit fontScale="85000" lnSpcReduction="20000"/>
          </a:bodyPr>
          <a:lstStyle/>
          <a:p>
            <a:r>
              <a:rPr lang="en-US" dirty="0" smtClean="0"/>
              <a:t>Am ales sa nu folosesc, pana la urma un Template Engine consacrat pentru ca ori nu imi plac (Smarty imi seamana mai mult cu un un limbaj de programare), ori se dezvolta foarte incet (preferatul meu, PHPTAL, nu a mai lansat o versiune stabila din 2010).</a:t>
            </a:r>
          </a:p>
          <a:p>
            <a:r>
              <a:rPr lang="en-US" dirty="0" smtClean="0"/>
              <a:t>Sistemul de sabloane folosit este bazat direct pe PHP, ceea ce il face ceva mai rapid (altele sunt compilate in cod PHP)</a:t>
            </a:r>
          </a:p>
          <a:p>
            <a:r>
              <a:rPr lang="en-US" dirty="0" smtClean="0"/>
              <a:t>Printre functionalitati:</a:t>
            </a:r>
          </a:p>
          <a:p>
            <a:pPr lvl="1"/>
            <a:r>
              <a:rPr lang="en-US" dirty="0" smtClean="0"/>
              <a:t>Posibilitatea de a inregistra fisiere CSS/JavaScript oriunde in cod, acestea fiind afisate tot timpul intr-un singur loc</a:t>
            </a:r>
          </a:p>
          <a:p>
            <a:pPr lvl="1"/>
            <a:r>
              <a:rPr lang="en-US" dirty="0" smtClean="0"/>
              <a:t>Motor de traducere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Conectarea la Baza de date</a:t>
            </a:r>
            <a:endParaRPr lang="en-US" dirty="0"/>
          </a:p>
        </p:txBody>
      </p:sp>
      <p:sp>
        <p:nvSpPr>
          <p:cNvPr id="3" name="Content Placeholder 2"/>
          <p:cNvSpPr>
            <a:spLocks noGrp="1"/>
          </p:cNvSpPr>
          <p:nvPr>
            <p:ph idx="1"/>
          </p:nvPr>
        </p:nvSpPr>
        <p:spPr>
          <a:solidFill>
            <a:schemeClr val="bg1"/>
          </a:solidFill>
        </p:spPr>
        <p:txBody>
          <a:bodyPr>
            <a:normAutofit fontScale="70000" lnSpcReduction="20000"/>
          </a:bodyPr>
          <a:lstStyle/>
          <a:p>
            <a:r>
              <a:rPr lang="en-US" dirty="0" smtClean="0"/>
              <a:t>Conectarea la baza de date se face prin intermediul TrioFramework</a:t>
            </a:r>
          </a:p>
          <a:p>
            <a:r>
              <a:rPr lang="en-US" dirty="0" smtClean="0"/>
              <a:t>Clasa de baza este </a:t>
            </a:r>
            <a:r>
              <a:rPr lang="en-US" dirty="0" smtClean="0">
                <a:latin typeface="Courier New" pitchFamily="49" charset="0"/>
                <a:cs typeface="Courier New" pitchFamily="49" charset="0"/>
              </a:rPr>
              <a:t>trio\db\Mysql</a:t>
            </a:r>
          </a:p>
          <a:p>
            <a:pPr lvl="1"/>
            <a:r>
              <a:rPr lang="en-US" dirty="0" smtClean="0"/>
              <a:t>Conceput pentru a inlocui libraria ez-sql, care mi se pare inca foarte buna, dar careia ii lipseste (printre altele) suportul pentru mysqli</a:t>
            </a:r>
          </a:p>
          <a:p>
            <a:pPr lvl="1"/>
            <a:r>
              <a:rPr lang="en-US" dirty="0" smtClean="0"/>
              <a:t>Sistem de cache complex, dar usor de folosit</a:t>
            </a:r>
          </a:p>
          <a:p>
            <a:r>
              <a:rPr lang="en-US" dirty="0" smtClean="0"/>
              <a:t>O clasa utilitara </a:t>
            </a:r>
            <a:r>
              <a:rPr lang="en-US" dirty="0" smtClean="0">
                <a:latin typeface="Courier New" pitchFamily="49" charset="0"/>
                <a:cs typeface="Courier New" pitchFamily="49" charset="0"/>
              </a:rPr>
              <a:t>trio\db\Model</a:t>
            </a:r>
          </a:p>
          <a:p>
            <a:pPr lvl="1"/>
            <a:r>
              <a:rPr lang="en-US" dirty="0" smtClean="0"/>
              <a:t>Usureaza creearea de clase-model pentru tabelele din baza de date</a:t>
            </a:r>
          </a:p>
          <a:p>
            <a:pPr lvl="1"/>
            <a:r>
              <a:rPr lang="en-US" dirty="0" smtClean="0"/>
              <a:t>Cache pe doua nivele</a:t>
            </a:r>
          </a:p>
          <a:p>
            <a:pPr lvl="2"/>
            <a:r>
              <a:rPr lang="en-US" dirty="0" smtClean="0"/>
              <a:t>Per cerere (daca un obiect a fost preluat din baza de date, in timpul cererii curente nu va mai fi preluat cu acesta clasa)</a:t>
            </a:r>
          </a:p>
          <a:p>
            <a:pPr lvl="2"/>
            <a:r>
              <a:rPr lang="en-US" dirty="0" smtClean="0"/>
              <a:t>Personalizata (nu am folosit-o aici, dar se poate specifica o durata de valabilitate pentru fiecare set de rezultate)</a:t>
            </a:r>
          </a:p>
          <a:p>
            <a:pPr lvl="1"/>
            <a:r>
              <a:rPr lang="en-US" dirty="0" smtClean="0"/>
              <a:t>Ofera diferite metode pentru a pentru a incarca unul sau mai multe obiecte.</a:t>
            </a:r>
          </a:p>
          <a:p>
            <a:pPr lvl="1"/>
            <a:r>
              <a:rPr lang="en-US" dirty="0" smtClean="0"/>
              <a:t>In general, este de preferat sa se foloseasca doar ca si clasa de baza, nu direct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bg1">
                  <a:lumMod val="85000"/>
                  <a:alpha val="4000"/>
                </a:schemeClr>
              </a:gs>
              <a:gs pos="64999">
                <a:schemeClr val="bg1"/>
              </a:gs>
            </a:gsLst>
            <a:lin ang="5400000" scaled="0"/>
          </a:gradFill>
        </p:spPr>
        <p:txBody>
          <a:bodyPr/>
          <a:lstStyle/>
          <a:p>
            <a:r>
              <a:rPr lang="en-US" dirty="0" smtClean="0"/>
              <a:t>Structura URL</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In framework-urile consacrate, nu am gasit metode suficient de logice pentru personalizarea URL-urilor – insa aceasta este una din cerintele pentru SEO</a:t>
            </a:r>
          </a:p>
          <a:p>
            <a:r>
              <a:rPr lang="en-US" dirty="0" smtClean="0"/>
              <a:t>Cea mai buna metoda pentru a structura URL-uri este folosirea insasi a structurii fisierelor, dar sunt sanse sa se piarda accesul la framework sau la libraria asociata.</a:t>
            </a:r>
          </a:p>
          <a:p>
            <a:r>
              <a:rPr lang="en-US" dirty="0" smtClean="0"/>
              <a:t>Trio Framework are nevoie doar de adresa unui director de radacina pentru fisiere (aici am ales sub-directorul /public) si calea catre fisier, care poate fi extrasa din URL.</a:t>
            </a:r>
          </a:p>
          <a:p>
            <a:r>
              <a:rPr lang="en-US" dirty="0" smtClean="0"/>
              <a:t>Pentru a ilustra acest concept, am ales sa ma ocup de o cerinta destul de comuna: site-uri multilingve</a:t>
            </a:r>
          </a:p>
          <a:p>
            <a:r>
              <a:rPr lang="en-US" dirty="0" smtClean="0"/>
              <a:t>Asadar, un URL arata cam asa:</a:t>
            </a:r>
          </a:p>
          <a:p>
            <a:r>
              <a:rPr lang="en-US" dirty="0" smtClean="0"/>
              <a:t>http://&lt;Adresa site-ului&gt;/&lt;limba&gt;/&lt;fisier&gt;</a:t>
            </a:r>
          </a:p>
          <a:p>
            <a:endParaRPr lang="en-US" dirty="0"/>
          </a:p>
        </p:txBody>
      </p:sp>
    </p:spTree>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1F497D"/>
      </a:dk2>
      <a:lt2>
        <a:srgbClr val="D3F1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1281</Words>
  <Application>Microsoft Office PowerPoint</Application>
  <PresentationFormat>On-screen Show (4:3)</PresentationFormat>
  <Paragraphs>92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Trio Foto Network</vt:lpstr>
      <vt:lpstr>Introducere</vt:lpstr>
      <vt:lpstr>Ce este Trio Framework?</vt:lpstr>
      <vt:lpstr>Ce am folosit din Trio Framework</vt:lpstr>
      <vt:lpstr>User Experience</vt:lpstr>
      <vt:lpstr>Site design</vt:lpstr>
      <vt:lpstr>Template System</vt:lpstr>
      <vt:lpstr>Conectarea la Baza de date</vt:lpstr>
      <vt:lpstr>Structura URL</vt:lpstr>
      <vt:lpstr>Cautarea script-ului paginii</vt:lpstr>
      <vt:lpstr>Clase-Pagini in Trio Framework</vt:lpstr>
      <vt:lpstr>De ce am “dezactivat” Clasele-Pagini</vt:lpstr>
      <vt:lpstr>Organizarea sugerata Trio</vt:lpstr>
      <vt:lpstr>Tri Foto Network</vt:lpstr>
      <vt:lpstr>Planuri de viitor</vt:lpstr>
      <vt:lpstr>Link-uri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Trio Photo Network</dc:title>
  <dc:creator>c</dc:creator>
  <cp:lastModifiedBy>c</cp:lastModifiedBy>
  <cp:revision>25</cp:revision>
  <dcterms:created xsi:type="dcterms:W3CDTF">2013-01-22T10:18:48Z</dcterms:created>
  <dcterms:modified xsi:type="dcterms:W3CDTF">2013-01-22T13:13:42Z</dcterms:modified>
</cp:coreProperties>
</file>