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6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8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7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64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54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6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78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48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0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4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47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53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9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7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4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93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0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0544BB-5ACF-4488-AD87-FFBBD0C85F2B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6AEB94-ABA3-4F68-A0D2-93DF7F363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0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olesky_decompositi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topics/engineering/cholesky-decomposition" TargetMode="External"/><Relationship Id="rId4" Type="http://schemas.openxmlformats.org/officeDocument/2006/relationships/hyperlink" Target="https://www.youtube.com/watch?v=NppyUqgQqd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028B645-5B75-44A0-ACB9-F5F80698F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83635"/>
            <a:ext cx="6815669" cy="1616769"/>
          </a:xfrm>
        </p:spPr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Cholesky Decomposition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36EF238-1D54-49DF-8508-8378B4BF5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1409" y="3313043"/>
            <a:ext cx="7275443" cy="2133599"/>
          </a:xfrm>
        </p:spPr>
        <p:txBody>
          <a:bodyPr>
            <a:normAutofit fontScale="70000" lnSpcReduction="20000"/>
          </a:bodyPr>
          <a:lstStyle/>
          <a:p>
            <a:pPr algn="r"/>
            <a:endParaRPr lang="en-GB" sz="1600" dirty="0"/>
          </a:p>
          <a:p>
            <a:r>
              <a:rPr lang="en-US" sz="2600" dirty="0" err="1"/>
              <a:t>Structuri</a:t>
            </a:r>
            <a:r>
              <a:rPr lang="en-US" sz="2600" dirty="0"/>
              <a:t> </a:t>
            </a:r>
            <a:r>
              <a:rPr lang="en-US" sz="2600" dirty="0" err="1"/>
              <a:t>Multiprocesor</a:t>
            </a:r>
            <a:endParaRPr lang="en-GB" sz="2600" dirty="0"/>
          </a:p>
          <a:p>
            <a:r>
              <a:rPr lang="en-US" sz="2600" dirty="0" err="1"/>
              <a:t>Indrumator</a:t>
            </a:r>
            <a:r>
              <a:rPr lang="en-US" sz="2600" dirty="0"/>
              <a:t>: </a:t>
            </a:r>
            <a:r>
              <a:rPr lang="en-US" sz="2600" dirty="0" err="1"/>
              <a:t>Conf.univ.dr.ing</a:t>
            </a:r>
            <a:r>
              <a:rPr lang="en-US" sz="2600" dirty="0"/>
              <a:t>. Bogdan </a:t>
            </a:r>
            <a:r>
              <a:rPr lang="en-US" sz="2600" dirty="0" err="1"/>
              <a:t>Ţigănoaia</a:t>
            </a:r>
            <a:endParaRPr lang="en-US" sz="2600" dirty="0"/>
          </a:p>
          <a:p>
            <a:endParaRPr lang="en-GB" sz="2600" dirty="0"/>
          </a:p>
          <a:p>
            <a:pPr algn="l"/>
            <a:r>
              <a:rPr lang="en-US" sz="2600" dirty="0"/>
              <a:t>Student: </a:t>
            </a:r>
            <a:r>
              <a:rPr lang="ro-RO" sz="2600" dirty="0"/>
              <a:t>Margineanu Nicolae-Vladut</a:t>
            </a:r>
            <a:endParaRPr lang="en-GB" sz="2600" dirty="0"/>
          </a:p>
          <a:p>
            <a:pPr algn="l"/>
            <a:r>
              <a:rPr lang="en-GB" sz="2600" dirty="0" err="1">
                <a:latin typeface="Garamond" panose="02020404030301010803" pitchFamily="18" charset="0"/>
              </a:rPr>
              <a:t>Seria</a:t>
            </a:r>
            <a:r>
              <a:rPr lang="en-GB" sz="2600" dirty="0">
                <a:latin typeface="Garamond" panose="02020404030301010803" pitchFamily="18" charset="0"/>
              </a:rPr>
              <a:t> </a:t>
            </a:r>
            <a:r>
              <a:rPr lang="en-GB" sz="2600" dirty="0" err="1">
                <a:latin typeface="Garamond" panose="02020404030301010803" pitchFamily="18" charset="0"/>
              </a:rPr>
              <a:t>si</a:t>
            </a:r>
            <a:r>
              <a:rPr lang="en-GB" sz="2600" dirty="0">
                <a:latin typeface="Garamond" panose="02020404030301010803" pitchFamily="18" charset="0"/>
              </a:rPr>
              <a:t> </a:t>
            </a:r>
            <a:r>
              <a:rPr lang="en-GB" sz="2600" dirty="0" err="1">
                <a:latin typeface="Garamond" panose="02020404030301010803" pitchFamily="18" charset="0"/>
              </a:rPr>
              <a:t>grupa</a:t>
            </a:r>
            <a:r>
              <a:rPr lang="en-GB" sz="2600" dirty="0">
                <a:latin typeface="Garamond" panose="02020404030301010803" pitchFamily="18" charset="0"/>
              </a:rPr>
              <a:t>: 34</a:t>
            </a:r>
            <a:r>
              <a:rPr lang="ro-RO" sz="2600" dirty="0">
                <a:latin typeface="Garamond" panose="02020404030301010803" pitchFamily="18" charset="0"/>
              </a:rPr>
              <a:t>1</a:t>
            </a:r>
            <a:r>
              <a:rPr lang="en-GB" sz="2600" dirty="0">
                <a:latin typeface="Garamond" panose="02020404030301010803" pitchFamily="18" charset="0"/>
              </a:rPr>
              <a:t>C</a:t>
            </a:r>
            <a:r>
              <a:rPr lang="ro-RO" sz="2600" dirty="0">
                <a:latin typeface="Garamond" panose="02020404030301010803" pitchFamily="18" charset="0"/>
              </a:rPr>
              <a:t>2</a:t>
            </a:r>
            <a:endParaRPr lang="en-GB" sz="2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1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41D07F1-D77E-4A7E-B490-3F3FE231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n-GB" sz="4800" dirty="0" err="1">
                <a:solidFill>
                  <a:schemeClr val="tx2"/>
                </a:solidFill>
                <a:latin typeface="+mn-lt"/>
              </a:rPr>
              <a:t>Concluzii</a:t>
            </a:r>
            <a:endParaRPr lang="en-GB" sz="4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9580302-11E6-4B9B-B3E2-1CB6CB71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04" y="954756"/>
            <a:ext cx="5613283" cy="485388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200" dirty="0">
                <a:solidFill>
                  <a:schemeClr val="bg1"/>
                </a:solidFill>
              </a:rPr>
              <a:t>	Pe </a:t>
            </a:r>
            <a:r>
              <a:rPr lang="en-GB" sz="2200" dirty="0" err="1">
                <a:solidFill>
                  <a:schemeClr val="bg1"/>
                </a:solidFill>
              </a:rPr>
              <a:t>baza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rezultatelor</a:t>
            </a:r>
            <a:r>
              <a:rPr lang="en-GB" sz="2200" dirty="0">
                <a:solidFill>
                  <a:schemeClr val="bg1"/>
                </a:solidFill>
              </a:rPr>
              <a:t>, MPI </a:t>
            </a:r>
            <a:r>
              <a:rPr lang="en-GB" sz="2200" dirty="0" err="1">
                <a:solidFill>
                  <a:schemeClr val="bg1"/>
                </a:solidFill>
              </a:rPr>
              <a:t>este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cea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mai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rapida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varianta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pentru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descompunerea</a:t>
            </a:r>
            <a:r>
              <a:rPr lang="en-GB" sz="2200" dirty="0">
                <a:solidFill>
                  <a:schemeClr val="bg1"/>
                </a:solidFill>
              </a:rPr>
              <a:t> Cholesky, </a:t>
            </a:r>
            <a:r>
              <a:rPr lang="en-GB" sz="2200" dirty="0" err="1">
                <a:solidFill>
                  <a:schemeClr val="bg1"/>
                </a:solidFill>
              </a:rPr>
              <a:t>urmata</a:t>
            </a:r>
            <a:r>
              <a:rPr lang="en-GB" sz="2200" dirty="0">
                <a:solidFill>
                  <a:schemeClr val="bg1"/>
                </a:solidFill>
              </a:rPr>
              <a:t> de </a:t>
            </a:r>
            <a:r>
              <a:rPr lang="en-GB" sz="2200" dirty="0" err="1">
                <a:solidFill>
                  <a:schemeClr val="bg1"/>
                </a:solidFill>
              </a:rPr>
              <a:t>Pthreads</a:t>
            </a:r>
            <a:r>
              <a:rPr lang="en-GB" sz="2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solidFill>
                  <a:schemeClr val="bg1"/>
                </a:solidFill>
              </a:rPr>
              <a:t>	</a:t>
            </a:r>
            <a:r>
              <a:rPr lang="en-GB" sz="2200" dirty="0" err="1">
                <a:solidFill>
                  <a:schemeClr val="bg1"/>
                </a:solidFill>
              </a:rPr>
              <a:t>Varianta</a:t>
            </a:r>
            <a:r>
              <a:rPr lang="en-GB" sz="2200" dirty="0">
                <a:solidFill>
                  <a:schemeClr val="bg1"/>
                </a:solidFill>
              </a:rPr>
              <a:t> Hybrid : MPI – OpenMP </a:t>
            </a:r>
            <a:r>
              <a:rPr lang="en-GB" sz="2200" dirty="0" err="1">
                <a:solidFill>
                  <a:schemeClr val="bg1"/>
                </a:solidFill>
              </a:rPr>
              <a:t>este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cea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mai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lenta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dintre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cele</a:t>
            </a:r>
            <a:r>
              <a:rPr lang="en-GB" sz="2200" dirty="0">
                <a:solidFill>
                  <a:schemeClr val="bg1"/>
                </a:solidFill>
              </a:rPr>
              <a:t> 5 </a:t>
            </a:r>
            <a:r>
              <a:rPr lang="en-GB" sz="2200" dirty="0" err="1">
                <a:solidFill>
                  <a:schemeClr val="bg1"/>
                </a:solidFill>
              </a:rPr>
              <a:t>variante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analizate</a:t>
            </a:r>
            <a:r>
              <a:rPr lang="en-GB" sz="2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solidFill>
                  <a:schemeClr val="bg1"/>
                </a:solidFill>
              </a:rPr>
              <a:t>	De </a:t>
            </a:r>
            <a:r>
              <a:rPr lang="en-GB" sz="2200" dirty="0" err="1">
                <a:solidFill>
                  <a:schemeClr val="bg1"/>
                </a:solidFill>
              </a:rPr>
              <a:t>asemenea</a:t>
            </a:r>
            <a:r>
              <a:rPr lang="en-GB" sz="2200" dirty="0">
                <a:solidFill>
                  <a:schemeClr val="bg1"/>
                </a:solidFill>
              </a:rPr>
              <a:t>, se </a:t>
            </a:r>
            <a:r>
              <a:rPr lang="en-GB" sz="2200" dirty="0" err="1">
                <a:solidFill>
                  <a:schemeClr val="bg1"/>
                </a:solidFill>
              </a:rPr>
              <a:t>observa</a:t>
            </a:r>
            <a:r>
              <a:rPr lang="en-GB" sz="2200" dirty="0">
                <a:solidFill>
                  <a:schemeClr val="bg1"/>
                </a:solidFill>
              </a:rPr>
              <a:t> ca </a:t>
            </a:r>
            <a:r>
              <a:rPr lang="en-GB" sz="2200" dirty="0" err="1">
                <a:solidFill>
                  <a:schemeClr val="bg1"/>
                </a:solidFill>
              </a:rPr>
              <a:t>atat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varianta</a:t>
            </a:r>
            <a:r>
              <a:rPr lang="en-GB" sz="2200" dirty="0">
                <a:solidFill>
                  <a:schemeClr val="bg1"/>
                </a:solidFill>
              </a:rPr>
              <a:t> OpenMP, cat </a:t>
            </a:r>
            <a:r>
              <a:rPr lang="en-GB" sz="2200" dirty="0" err="1">
                <a:solidFill>
                  <a:schemeClr val="bg1"/>
                </a:solidFill>
              </a:rPr>
              <a:t>si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varianta</a:t>
            </a:r>
            <a:r>
              <a:rPr lang="en-GB" sz="2200" dirty="0">
                <a:solidFill>
                  <a:schemeClr val="bg1"/>
                </a:solidFill>
              </a:rPr>
              <a:t> Hybrid MPI – </a:t>
            </a:r>
            <a:r>
              <a:rPr lang="en-GB" sz="2200" dirty="0" err="1">
                <a:solidFill>
                  <a:schemeClr val="bg1"/>
                </a:solidFill>
              </a:rPr>
              <a:t>OpenM</a:t>
            </a:r>
            <a:r>
              <a:rPr lang="ro-RO" sz="2200" dirty="0">
                <a:solidFill>
                  <a:schemeClr val="bg1"/>
                </a:solidFill>
              </a:rPr>
              <a:t>P</a:t>
            </a:r>
            <a:r>
              <a:rPr lang="en-GB" sz="2200" dirty="0">
                <a:solidFill>
                  <a:schemeClr val="bg1"/>
                </a:solidFill>
              </a:rPr>
              <a:t> sunt </a:t>
            </a:r>
            <a:r>
              <a:rPr lang="en-GB" sz="2200" dirty="0" err="1">
                <a:solidFill>
                  <a:schemeClr val="bg1"/>
                </a:solidFill>
              </a:rPr>
              <a:t>mai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lente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decat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implementarea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 err="1">
                <a:solidFill>
                  <a:schemeClr val="bg1"/>
                </a:solidFill>
              </a:rPr>
              <a:t>seriala</a:t>
            </a:r>
            <a:r>
              <a:rPr lang="en-GB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936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2156184-C35E-40FF-9C64-B7F0FF61C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E584079-BD13-4EFC-9B7D-BB620B5E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41D07F1-D77E-4A7E-B490-3F3FE231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ro-RO">
                <a:solidFill>
                  <a:schemeClr val="tx2"/>
                </a:solidFill>
                <a:latin typeface="+mn-lt"/>
              </a:rPr>
              <a:t>Bibliografie</a:t>
            </a:r>
            <a:r>
              <a:rPr lang="en-US">
                <a:solidFill>
                  <a:schemeClr val="tx2"/>
                </a:solidFill>
                <a:latin typeface="+mn-lt"/>
              </a:rPr>
              <a:t>:</a:t>
            </a:r>
            <a:endParaRPr lang="en-GB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5C7053FF-8E4D-4155-86CE-50A72DCD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42F442A-E722-4FA8-8DA6-41899E88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EF25A45A-674A-4D05-A711-212FF417D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  <a:latin typeface="Garamond" panose="02020404030301010803" pitchFamily="18" charset="0"/>
                <a:hlinkClick r:id="rId3"/>
              </a:rPr>
              <a:t>https://en.wikipedia.org/wiki/Cholesky_decomposition</a:t>
            </a:r>
            <a:endParaRPr lang="en-GB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GB">
                <a:solidFill>
                  <a:schemeClr val="bg1"/>
                </a:solidFill>
                <a:latin typeface="Garamond" panose="02020404030301010803" pitchFamily="18" charset="0"/>
                <a:hlinkClick r:id="rId4"/>
              </a:rPr>
              <a:t>https://www.youtube.com/watch?v=NppyUqgQqd0</a:t>
            </a:r>
            <a:endParaRPr lang="en-GB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GB">
                <a:solidFill>
                  <a:schemeClr val="bg1"/>
                </a:solidFill>
                <a:latin typeface="Garamond" panose="02020404030301010803" pitchFamily="18" charset="0"/>
                <a:hlinkClick r:id="rId5"/>
              </a:rPr>
              <a:t>https://www.sciencedirect.com/topics/engineering/cholesky-decomposition</a:t>
            </a:r>
            <a:endParaRPr lang="en-GB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3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4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33BA9-29A2-4D00-A651-0871BAF1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 err="1">
                <a:solidFill>
                  <a:schemeClr val="bg1"/>
                </a:solidFill>
              </a:rPr>
              <a:t>Va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multumesc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pentru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atentie</a:t>
            </a:r>
            <a:r>
              <a:rPr lang="en-US" sz="5000" dirty="0">
                <a:solidFill>
                  <a:schemeClr val="bg1"/>
                </a:solidFill>
              </a:rPr>
              <a:t>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4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DC4BA7-F55D-49B1-B48F-19F8848E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9" y="757239"/>
            <a:ext cx="3552006" cy="478217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800" dirty="0">
                <a:solidFill>
                  <a:srgbClr val="262626"/>
                </a:solidFill>
                <a:latin typeface="Garamond" panose="02020404030301010803" pitchFamily="18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 err="1">
                <a:solidFill>
                  <a:srgbClr val="262626"/>
                </a:solidFill>
              </a:rPr>
              <a:t>Factorizarea</a:t>
            </a:r>
            <a:r>
              <a:rPr lang="en-GB" sz="2000" dirty="0">
                <a:solidFill>
                  <a:srgbClr val="262626"/>
                </a:solidFill>
              </a:rPr>
              <a:t> Cholesky </a:t>
            </a:r>
            <a:r>
              <a:rPr lang="en-GB" sz="2000" dirty="0" err="1">
                <a:solidFill>
                  <a:srgbClr val="262626"/>
                </a:solidFill>
              </a:rPr>
              <a:t>este</a:t>
            </a:r>
            <a:r>
              <a:rPr lang="en-GB" sz="2000" dirty="0">
                <a:solidFill>
                  <a:srgbClr val="262626"/>
                </a:solidFill>
              </a:rPr>
              <a:t> un tip de </a:t>
            </a:r>
            <a:r>
              <a:rPr lang="en-GB" sz="2000" dirty="0" err="1">
                <a:solidFill>
                  <a:srgbClr val="262626"/>
                </a:solidFill>
              </a:rPr>
              <a:t>factorizare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ce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consta</a:t>
            </a:r>
            <a:r>
              <a:rPr lang="en-GB" sz="2000" dirty="0">
                <a:solidFill>
                  <a:srgbClr val="262626"/>
                </a:solidFill>
              </a:rPr>
              <a:t> in </a:t>
            </a:r>
            <a:r>
              <a:rPr lang="en-GB" sz="2000" dirty="0" err="1">
                <a:solidFill>
                  <a:srgbClr val="262626"/>
                </a:solidFill>
              </a:rPr>
              <a:t>obtinerea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unei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matrici</a:t>
            </a:r>
            <a:r>
              <a:rPr lang="en-GB" sz="2000" dirty="0">
                <a:solidFill>
                  <a:srgbClr val="262626"/>
                </a:solidFill>
              </a:rPr>
              <a:t> inferior </a:t>
            </a:r>
            <a:r>
              <a:rPr lang="en-GB" sz="2000" dirty="0" err="1">
                <a:solidFill>
                  <a:srgbClr val="262626"/>
                </a:solidFill>
              </a:rPr>
              <a:t>triunghiulare</a:t>
            </a:r>
            <a:r>
              <a:rPr lang="en-GB" sz="2000" dirty="0">
                <a:solidFill>
                  <a:srgbClr val="262626"/>
                </a:solidFill>
              </a:rPr>
              <a:t> care </a:t>
            </a:r>
            <a:r>
              <a:rPr lang="en-GB" sz="2000" dirty="0" err="1">
                <a:solidFill>
                  <a:srgbClr val="262626"/>
                </a:solidFill>
              </a:rPr>
              <a:t>inmultita</a:t>
            </a:r>
            <a:r>
              <a:rPr lang="en-GB" sz="2000" dirty="0">
                <a:solidFill>
                  <a:srgbClr val="262626"/>
                </a:solidFill>
              </a:rPr>
              <a:t> cu </a:t>
            </a:r>
            <a:r>
              <a:rPr lang="en-GB" sz="2000" dirty="0" err="1">
                <a:solidFill>
                  <a:srgbClr val="262626"/>
                </a:solidFill>
              </a:rPr>
              <a:t>simetrica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sa</a:t>
            </a:r>
            <a:r>
              <a:rPr lang="en-GB" sz="2000" dirty="0">
                <a:solidFill>
                  <a:srgbClr val="262626"/>
                </a:solidFill>
              </a:rPr>
              <a:t>, </a:t>
            </a:r>
            <a:r>
              <a:rPr lang="en-GB" sz="2000" dirty="0" err="1">
                <a:solidFill>
                  <a:srgbClr val="262626"/>
                </a:solidFill>
              </a:rPr>
              <a:t>va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rezulta</a:t>
            </a:r>
            <a:r>
              <a:rPr lang="en-GB" sz="2000" dirty="0">
                <a:solidFill>
                  <a:srgbClr val="262626"/>
                </a:solidFill>
              </a:rPr>
              <a:t> in </a:t>
            </a:r>
            <a:r>
              <a:rPr lang="en-GB" sz="2000" dirty="0" err="1">
                <a:solidFill>
                  <a:srgbClr val="262626"/>
                </a:solidFill>
              </a:rPr>
              <a:t>matricea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originala</a:t>
            </a:r>
            <a:r>
              <a:rPr lang="en-GB" sz="2000" dirty="0">
                <a:solidFill>
                  <a:srgbClr val="262626"/>
                </a:solidFill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ro-RO" sz="2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 err="1">
                <a:solidFill>
                  <a:srgbClr val="262626"/>
                </a:solidFill>
              </a:rPr>
              <a:t>Pentru</a:t>
            </a:r>
            <a:r>
              <a:rPr lang="en-GB" sz="2000" dirty="0">
                <a:solidFill>
                  <a:srgbClr val="262626"/>
                </a:solidFill>
              </a:rPr>
              <a:t> ca o </a:t>
            </a:r>
            <a:r>
              <a:rPr lang="en-GB" sz="2000" dirty="0" err="1">
                <a:solidFill>
                  <a:srgbClr val="262626"/>
                </a:solidFill>
              </a:rPr>
              <a:t>matrice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sa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poata</a:t>
            </a:r>
            <a:r>
              <a:rPr lang="en-GB" sz="2000" dirty="0">
                <a:solidFill>
                  <a:srgbClr val="262626"/>
                </a:solidFill>
              </a:rPr>
              <a:t> fi </a:t>
            </a:r>
            <a:r>
              <a:rPr lang="en-GB" sz="2000" dirty="0" err="1">
                <a:solidFill>
                  <a:srgbClr val="262626"/>
                </a:solidFill>
              </a:rPr>
              <a:t>supusa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acestei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descompuneri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ea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trebuie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sa</a:t>
            </a:r>
            <a:r>
              <a:rPr lang="en-GB" sz="2000" dirty="0">
                <a:solidFill>
                  <a:srgbClr val="262626"/>
                </a:solidFill>
              </a:rPr>
              <a:t> fie </a:t>
            </a:r>
            <a:r>
              <a:rPr lang="en-GB" sz="2000" dirty="0" err="1">
                <a:solidFill>
                  <a:srgbClr val="262626"/>
                </a:solidFill>
              </a:rPr>
              <a:t>Hermitica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si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pozitiv</a:t>
            </a:r>
            <a:r>
              <a:rPr lang="en-GB" sz="2000" dirty="0">
                <a:solidFill>
                  <a:srgbClr val="262626"/>
                </a:solidFill>
              </a:rPr>
              <a:t> </a:t>
            </a:r>
            <a:r>
              <a:rPr lang="en-GB" sz="2000" dirty="0" err="1">
                <a:solidFill>
                  <a:srgbClr val="262626"/>
                </a:solidFill>
              </a:rPr>
              <a:t>definita</a:t>
            </a:r>
            <a:r>
              <a:rPr lang="en-GB" sz="2000" dirty="0">
                <a:solidFill>
                  <a:srgbClr val="262626"/>
                </a:solidFill>
              </a:rPr>
              <a:t>.</a:t>
            </a:r>
            <a:endParaRPr lang="ro-RO" sz="2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262626"/>
                </a:solidFill>
              </a:rPr>
              <a:t>Cand A </a:t>
            </a:r>
            <a:r>
              <a:rPr lang="en-US" sz="2000" dirty="0" err="1">
                <a:solidFill>
                  <a:srgbClr val="262626"/>
                </a:solidFill>
              </a:rPr>
              <a:t>este</a:t>
            </a:r>
            <a:r>
              <a:rPr lang="en-US" sz="2000" dirty="0">
                <a:solidFill>
                  <a:srgbClr val="262626"/>
                </a:solidFill>
              </a:rPr>
              <a:t> o </a:t>
            </a:r>
            <a:r>
              <a:rPr lang="en-US" sz="2000" dirty="0" err="1">
                <a:solidFill>
                  <a:srgbClr val="262626"/>
                </a:solidFill>
              </a:rPr>
              <a:t>matrice</a:t>
            </a:r>
            <a:r>
              <a:rPr lang="en-US" sz="2000" dirty="0">
                <a:solidFill>
                  <a:srgbClr val="262626"/>
                </a:solidFill>
              </a:rPr>
              <a:t> de </a:t>
            </a:r>
            <a:r>
              <a:rPr lang="en-US" sz="2000" dirty="0" err="1">
                <a:solidFill>
                  <a:srgbClr val="262626"/>
                </a:solidFill>
              </a:rPr>
              <a:t>numere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reale</a:t>
            </a:r>
            <a:r>
              <a:rPr lang="en-US" sz="2000" dirty="0">
                <a:solidFill>
                  <a:srgbClr val="262626"/>
                </a:solidFill>
              </a:rPr>
              <a:t> (hence symmetric positive-definite), </a:t>
            </a:r>
            <a:r>
              <a:rPr lang="en-US" sz="2000" dirty="0" err="1">
                <a:solidFill>
                  <a:srgbClr val="262626"/>
                </a:solidFill>
              </a:rPr>
              <a:t>factorizarea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mai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poate</a:t>
            </a:r>
            <a:r>
              <a:rPr lang="en-US" sz="2000" dirty="0">
                <a:solidFill>
                  <a:srgbClr val="262626"/>
                </a:solidFill>
              </a:rPr>
              <a:t> fi </a:t>
            </a:r>
            <a:r>
              <a:rPr lang="en-US" sz="2000" dirty="0" err="1">
                <a:solidFill>
                  <a:srgbClr val="262626"/>
                </a:solidFill>
              </a:rPr>
              <a:t>scrisa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si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astfel</a:t>
            </a:r>
            <a:r>
              <a:rPr lang="en-US" sz="2000" dirty="0">
                <a:solidFill>
                  <a:srgbClr val="262626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ro-RO" sz="18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solidFill>
                <a:srgbClr val="262626"/>
              </a:solidFill>
              <a:latin typeface="Garamond" panose="02020404030301010803" pitchFamily="18" charset="0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1BC00ABB-7761-4615-86A8-69646A952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1662285"/>
            <a:ext cx="6098041" cy="3482383"/>
          </a:xfrm>
          <a:prstGeom prst="rect">
            <a:avLst/>
          </a:prstGeom>
        </p:spPr>
      </p:pic>
      <p:sp>
        <p:nvSpPr>
          <p:cNvPr id="2" name="AutoShape 2" descr="{\displaystyle \mathbf {A} =\mathbf {LL} ^{T},}">
            <a:extLst>
              <a:ext uri="{FF2B5EF4-FFF2-40B4-BE49-F238E27FC236}">
                <a16:creationId xmlns:a16="http://schemas.microsoft.com/office/drawing/2014/main" id="{33C3AE52-F4FC-4DBF-A48F-AB4F1377AB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{\displaystyle \mathbf {A} =\mathbf {LL} ^{T},}">
            <a:extLst>
              <a:ext uri="{FF2B5EF4-FFF2-40B4-BE49-F238E27FC236}">
                <a16:creationId xmlns:a16="http://schemas.microsoft.com/office/drawing/2014/main" id="{15D2641F-84DE-4151-B035-0088F72772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{\displaystyle \mathbf {A} =\mathbf {LL} ^{T},}">
            <a:extLst>
              <a:ext uri="{FF2B5EF4-FFF2-40B4-BE49-F238E27FC236}">
                <a16:creationId xmlns:a16="http://schemas.microsoft.com/office/drawing/2014/main" id="{E69AE7A5-8731-4725-8DDC-0A5870170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0" descr="{\displaystyle \mathbf {A} =\mathbf {LL} ^{T},}">
            <a:extLst>
              <a:ext uri="{FF2B5EF4-FFF2-40B4-BE49-F238E27FC236}">
                <a16:creationId xmlns:a16="http://schemas.microsoft.com/office/drawing/2014/main" id="{872C38FE-B8E5-400A-BDF1-72BE8C4FAC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CF6F89-A646-473B-AED0-5E080A1AA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52" y="5336345"/>
            <a:ext cx="1499501" cy="8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8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43104-F524-418A-A0E3-3146340AB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3E5CD5-3226-4DDD-97AC-81C8F40E0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58B6703-6BCA-4414-A7FC-BA111255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826A85-B5BB-4A9B-819E-AF5A0B30A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8A6C787-E24E-48D0-AF26-F35E43180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55A8260-917C-4DAC-A284-2A6E124FC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6ABA3F9-ECC4-45D8-8538-B7EEC4D2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72384" cy="453542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7" descr="O imagine care conține obiect, ceas&#10;&#10;Descriere generată automat">
            <a:extLst>
              <a:ext uri="{FF2B5EF4-FFF2-40B4-BE49-F238E27FC236}">
                <a16:creationId xmlns:a16="http://schemas.microsoft.com/office/drawing/2014/main" id="{D48B90B5-BC11-4D50-95F4-D9B4013FE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" y="2230911"/>
            <a:ext cx="2907919" cy="113780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0C8890-1E3E-474D-9D1E-D3E3062B6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4033" y="2400639"/>
            <a:ext cx="603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ine 9" descr="O imagine care conține obiect, ceas&#10;&#10;Descriere generată automat">
            <a:extLst>
              <a:ext uri="{FF2B5EF4-FFF2-40B4-BE49-F238E27FC236}">
                <a16:creationId xmlns:a16="http://schemas.microsoft.com/office/drawing/2014/main" id="{3217E990-29C0-476A-B60C-D0C68A576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" y="3533309"/>
            <a:ext cx="3034417" cy="11378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803F-2CF5-4E75-9029-4955A018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496" y="2556932"/>
            <a:ext cx="6260114" cy="3318936"/>
          </a:xfrm>
        </p:spPr>
        <p:txBody>
          <a:bodyPr>
            <a:normAutofit/>
          </a:bodyPr>
          <a:lstStyle/>
          <a:p>
            <a:r>
              <a:rPr lang="en-GB" dirty="0"/>
              <a:t>	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calcularea</a:t>
            </a:r>
            <a:r>
              <a:rPr lang="en-GB" dirty="0"/>
              <a:t> </a:t>
            </a:r>
            <a:r>
              <a:rPr lang="en-GB" dirty="0" err="1"/>
              <a:t>elementelor</a:t>
            </a:r>
            <a:r>
              <a:rPr lang="en-GB" dirty="0"/>
              <a:t> </a:t>
            </a:r>
            <a:r>
              <a:rPr lang="en-GB" dirty="0" err="1"/>
              <a:t>matricei</a:t>
            </a:r>
            <a:r>
              <a:rPr lang="en-GB" dirty="0"/>
              <a:t> inferior </a:t>
            </a:r>
            <a:r>
              <a:rPr lang="en-GB" dirty="0" err="1"/>
              <a:t>triunghiulare</a:t>
            </a:r>
            <a:r>
              <a:rPr lang="en-GB" dirty="0"/>
              <a:t> se pot </a:t>
            </a:r>
            <a:r>
              <a:rPr lang="en-GB" dirty="0" err="1"/>
              <a:t>folosi</a:t>
            </a:r>
            <a:r>
              <a:rPr lang="en-GB" dirty="0"/>
              <a:t> </a:t>
            </a:r>
            <a:r>
              <a:rPr lang="en-GB" dirty="0" err="1"/>
              <a:t>urmatoarele</a:t>
            </a:r>
            <a:r>
              <a:rPr lang="en-GB" dirty="0"/>
              <a:t> </a:t>
            </a:r>
            <a:r>
              <a:rPr lang="en-GB" dirty="0" err="1"/>
              <a:t>formule</a:t>
            </a:r>
            <a:r>
              <a:rPr lang="en-GB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5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41D07F1-D77E-4A7E-B490-3F3FE231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Serial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CA1F8-6BC0-4ED5-B670-FC1E465B7A24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Se </a:t>
            </a:r>
            <a:r>
              <a:rPr lang="en-US" dirty="0" err="1">
                <a:solidFill>
                  <a:srgbClr val="262626"/>
                </a:solidFill>
              </a:rPr>
              <a:t>poate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observa</a:t>
            </a:r>
            <a:r>
              <a:rPr lang="en-US" dirty="0">
                <a:solidFill>
                  <a:srgbClr val="262626"/>
                </a:solidFill>
              </a:rPr>
              <a:t> din </a:t>
            </a:r>
            <a:r>
              <a:rPr lang="en-US" dirty="0" err="1">
                <a:solidFill>
                  <a:srgbClr val="262626"/>
                </a:solidFill>
              </a:rPr>
              <a:t>grafic</a:t>
            </a:r>
            <a:r>
              <a:rPr lang="en-US" dirty="0">
                <a:solidFill>
                  <a:srgbClr val="262626"/>
                </a:solidFill>
              </a:rPr>
              <a:t>, </a:t>
            </a:r>
            <a:r>
              <a:rPr lang="en-US" dirty="0" err="1">
                <a:solidFill>
                  <a:srgbClr val="262626"/>
                </a:solidFill>
              </a:rPr>
              <a:t>urmatoarele</a:t>
            </a:r>
            <a:r>
              <a:rPr lang="en-US" dirty="0">
                <a:solidFill>
                  <a:srgbClr val="262626"/>
                </a:solidFill>
              </a:rPr>
              <a:t>: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 err="1">
                <a:solidFill>
                  <a:srgbClr val="262626"/>
                </a:solidFill>
              </a:rPr>
              <a:t>Implementarea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seriala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este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constanta</a:t>
            </a:r>
            <a:r>
              <a:rPr lang="en-US" dirty="0">
                <a:solidFill>
                  <a:srgbClr val="262626"/>
                </a:solidFill>
              </a:rPr>
              <a:t> in </a:t>
            </a:r>
            <a:r>
              <a:rPr lang="en-US" dirty="0" err="1">
                <a:solidFill>
                  <a:srgbClr val="262626"/>
                </a:solidFill>
              </a:rPr>
              <a:t>timp</a:t>
            </a:r>
            <a:endParaRPr lang="en-US" dirty="0">
              <a:solidFill>
                <a:srgbClr val="262626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 err="1">
                <a:solidFill>
                  <a:srgbClr val="262626"/>
                </a:solidFill>
              </a:rPr>
              <a:t>Implementarea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seriala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este</a:t>
            </a:r>
            <a:r>
              <a:rPr lang="en-US" dirty="0">
                <a:solidFill>
                  <a:srgbClr val="262626"/>
                </a:solidFill>
              </a:rPr>
              <a:t> pe </a:t>
            </a:r>
            <a:r>
              <a:rPr lang="en-US" dirty="0" err="1">
                <a:solidFill>
                  <a:srgbClr val="262626"/>
                </a:solidFill>
              </a:rPr>
              <a:t>locul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trei</a:t>
            </a:r>
            <a:r>
              <a:rPr lang="en-US" dirty="0">
                <a:solidFill>
                  <a:srgbClr val="262626"/>
                </a:solidFill>
              </a:rPr>
              <a:t> la </a:t>
            </a:r>
            <a:r>
              <a:rPr lang="en-US" dirty="0" err="1">
                <a:solidFill>
                  <a:srgbClr val="262626"/>
                </a:solidFill>
              </a:rPr>
              <a:t>viteza</a:t>
            </a:r>
            <a:r>
              <a:rPr lang="en-US" dirty="0">
                <a:solidFill>
                  <a:srgbClr val="262626"/>
                </a:solidFill>
              </a:rPr>
              <a:t> de </a:t>
            </a:r>
            <a:r>
              <a:rPr lang="en-US" dirty="0" err="1">
                <a:solidFill>
                  <a:srgbClr val="262626"/>
                </a:solidFill>
              </a:rPr>
              <a:t>executie</a:t>
            </a:r>
            <a:r>
              <a:rPr lang="en-US" dirty="0">
                <a:solidFill>
                  <a:srgbClr val="262626"/>
                </a:solidFill>
              </a:rPr>
              <a:t> fata de </a:t>
            </a:r>
            <a:r>
              <a:rPr lang="en-US" dirty="0" err="1">
                <a:solidFill>
                  <a:srgbClr val="262626"/>
                </a:solidFill>
              </a:rPr>
              <a:t>celelalte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metode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folosite</a:t>
            </a:r>
            <a:endParaRPr lang="en-US" dirty="0">
              <a:solidFill>
                <a:srgbClr val="262626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C2DDB798-600D-4732-9DD8-EAD26F22B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1116711"/>
            <a:ext cx="6098041" cy="4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6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7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49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041D07F1-D77E-4A7E-B490-3F3FE231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Pthreads</a:t>
            </a:r>
          </a:p>
        </p:txBody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ubstituent conținut 6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464BC3DB-B381-4768-A4A4-D77A2A33E2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" b="895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DBEAD8-E3FB-4D87-81F6-C83B46694C30}"/>
              </a:ext>
            </a:extLst>
          </p:cNvPr>
          <p:cNvSpPr txBox="1"/>
          <p:nvPr/>
        </p:nvSpPr>
        <p:spPr>
          <a:xfrm>
            <a:off x="7535824" y="2556932"/>
            <a:ext cx="336077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Se poate observa din grafic, urmatoarele: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Numarul de thread-uri folosite in implementare influenteaza viteza de executie a programului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Se poate observa ca atunci cand se folosesc 8 thread-uri, este cea mai rapida executie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Metoda Pthreads este pe locul doi la viteza de executie fata de celelalte metode implementate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041D07F1-D77E-4A7E-B490-3F3FE231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OpenMP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C7FD3B-637F-47D8-9D57-508B9227CBDF}"/>
              </a:ext>
            </a:extLst>
          </p:cNvPr>
          <p:cNvSpPr txBox="1"/>
          <p:nvPr/>
        </p:nvSpPr>
        <p:spPr>
          <a:xfrm>
            <a:off x="1295401" y="2493774"/>
            <a:ext cx="3890962" cy="33820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Se </a:t>
            </a:r>
            <a:r>
              <a:rPr lang="en-US" dirty="0" err="1">
                <a:solidFill>
                  <a:srgbClr val="262626"/>
                </a:solidFill>
              </a:rPr>
              <a:t>poate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observa</a:t>
            </a:r>
            <a:r>
              <a:rPr lang="en-US" dirty="0">
                <a:solidFill>
                  <a:srgbClr val="262626"/>
                </a:solidFill>
              </a:rPr>
              <a:t> din </a:t>
            </a:r>
            <a:r>
              <a:rPr lang="en-US" dirty="0" err="1">
                <a:solidFill>
                  <a:srgbClr val="262626"/>
                </a:solidFill>
              </a:rPr>
              <a:t>grafic</a:t>
            </a:r>
            <a:r>
              <a:rPr lang="en-US" dirty="0">
                <a:solidFill>
                  <a:srgbClr val="262626"/>
                </a:solidFill>
              </a:rPr>
              <a:t>, </a:t>
            </a:r>
            <a:r>
              <a:rPr lang="en-US" dirty="0" err="1">
                <a:solidFill>
                  <a:srgbClr val="262626"/>
                </a:solidFill>
              </a:rPr>
              <a:t>urmatoarele</a:t>
            </a:r>
            <a:r>
              <a:rPr lang="en-US" dirty="0">
                <a:solidFill>
                  <a:srgbClr val="262626"/>
                </a:solidFill>
              </a:rPr>
              <a:t>:</a:t>
            </a:r>
          </a:p>
          <a:p>
            <a:pPr marL="285750" indent="-28575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 err="1">
                <a:solidFill>
                  <a:srgbClr val="262626"/>
                </a:solidFill>
              </a:rPr>
              <a:t>Numarul</a:t>
            </a:r>
            <a:r>
              <a:rPr lang="en-US" dirty="0">
                <a:solidFill>
                  <a:srgbClr val="262626"/>
                </a:solidFill>
              </a:rPr>
              <a:t> de thread-</a:t>
            </a:r>
            <a:r>
              <a:rPr lang="en-US" dirty="0" err="1">
                <a:solidFill>
                  <a:srgbClr val="262626"/>
                </a:solidFill>
              </a:rPr>
              <a:t>uri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folosite</a:t>
            </a:r>
            <a:r>
              <a:rPr lang="en-US" dirty="0">
                <a:solidFill>
                  <a:srgbClr val="262626"/>
                </a:solidFill>
              </a:rPr>
              <a:t> in </a:t>
            </a:r>
            <a:r>
              <a:rPr lang="en-US" dirty="0" err="1">
                <a:solidFill>
                  <a:srgbClr val="262626"/>
                </a:solidFill>
              </a:rPr>
              <a:t>implementare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influenteaza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viteza</a:t>
            </a:r>
            <a:r>
              <a:rPr lang="en-US" dirty="0">
                <a:solidFill>
                  <a:srgbClr val="262626"/>
                </a:solidFill>
              </a:rPr>
              <a:t> de </a:t>
            </a:r>
            <a:r>
              <a:rPr lang="en-US" dirty="0" err="1">
                <a:solidFill>
                  <a:srgbClr val="262626"/>
                </a:solidFill>
              </a:rPr>
              <a:t>executie</a:t>
            </a:r>
            <a:r>
              <a:rPr lang="en-US" dirty="0">
                <a:solidFill>
                  <a:srgbClr val="262626"/>
                </a:solidFill>
              </a:rPr>
              <a:t> a </a:t>
            </a:r>
            <a:r>
              <a:rPr lang="en-US" dirty="0" err="1">
                <a:solidFill>
                  <a:srgbClr val="262626"/>
                </a:solidFill>
              </a:rPr>
              <a:t>programului</a:t>
            </a:r>
            <a:endParaRPr lang="en-US" dirty="0">
              <a:solidFill>
                <a:srgbClr val="262626"/>
              </a:solidFill>
            </a:endParaRPr>
          </a:p>
          <a:p>
            <a:pPr marL="285750" indent="-28575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 err="1">
                <a:solidFill>
                  <a:srgbClr val="262626"/>
                </a:solidFill>
              </a:rPr>
              <a:t>Viteza</a:t>
            </a:r>
            <a:r>
              <a:rPr lang="en-US" dirty="0">
                <a:solidFill>
                  <a:srgbClr val="262626"/>
                </a:solidFill>
              </a:rPr>
              <a:t> de </a:t>
            </a:r>
            <a:r>
              <a:rPr lang="en-US" dirty="0" err="1">
                <a:solidFill>
                  <a:srgbClr val="262626"/>
                </a:solidFill>
              </a:rPr>
              <a:t>executiei</a:t>
            </a:r>
            <a:r>
              <a:rPr lang="en-US" dirty="0">
                <a:solidFill>
                  <a:srgbClr val="262626"/>
                </a:solidFill>
              </a:rPr>
              <a:t> a </a:t>
            </a:r>
            <a:r>
              <a:rPr lang="en-US" dirty="0" err="1">
                <a:solidFill>
                  <a:srgbClr val="262626"/>
                </a:solidFill>
              </a:rPr>
              <a:t>programului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creste</a:t>
            </a:r>
            <a:r>
              <a:rPr lang="en-US" dirty="0">
                <a:solidFill>
                  <a:srgbClr val="262626"/>
                </a:solidFill>
              </a:rPr>
              <a:t> direct proportional cu </a:t>
            </a:r>
            <a:r>
              <a:rPr lang="en-US" dirty="0" err="1">
                <a:solidFill>
                  <a:srgbClr val="262626"/>
                </a:solidFill>
              </a:rPr>
              <a:t>numarul</a:t>
            </a:r>
            <a:r>
              <a:rPr lang="en-US" dirty="0">
                <a:solidFill>
                  <a:srgbClr val="262626"/>
                </a:solidFill>
              </a:rPr>
              <a:t> de thread-</a:t>
            </a:r>
            <a:r>
              <a:rPr lang="en-US" dirty="0" err="1">
                <a:solidFill>
                  <a:srgbClr val="262626"/>
                </a:solidFill>
              </a:rPr>
              <a:t>uri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folosite</a:t>
            </a:r>
            <a:endParaRPr lang="en-US" dirty="0">
              <a:solidFill>
                <a:srgbClr val="262626"/>
              </a:solidFill>
            </a:endParaRPr>
          </a:p>
          <a:p>
            <a:pPr marL="285750" indent="-28575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 err="1">
                <a:solidFill>
                  <a:srgbClr val="262626"/>
                </a:solidFill>
              </a:rPr>
              <a:t>Metoda</a:t>
            </a:r>
            <a:r>
              <a:rPr lang="en-US" dirty="0">
                <a:solidFill>
                  <a:srgbClr val="262626"/>
                </a:solidFill>
              </a:rPr>
              <a:t> OpenMP </a:t>
            </a:r>
            <a:r>
              <a:rPr lang="en-US" dirty="0" err="1">
                <a:solidFill>
                  <a:srgbClr val="262626"/>
                </a:solidFill>
              </a:rPr>
              <a:t>este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implementarea</a:t>
            </a:r>
            <a:r>
              <a:rPr lang="en-US" dirty="0">
                <a:solidFill>
                  <a:srgbClr val="262626"/>
                </a:solidFill>
              </a:rPr>
              <a:t> pe </a:t>
            </a:r>
            <a:r>
              <a:rPr lang="en-US" dirty="0" err="1">
                <a:solidFill>
                  <a:srgbClr val="262626"/>
                </a:solidFill>
              </a:rPr>
              <a:t>locul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patru</a:t>
            </a:r>
            <a:r>
              <a:rPr lang="en-US" dirty="0">
                <a:solidFill>
                  <a:srgbClr val="262626"/>
                </a:solidFill>
              </a:rPr>
              <a:t> in </a:t>
            </a:r>
            <a:r>
              <a:rPr lang="en-US" dirty="0" err="1">
                <a:solidFill>
                  <a:srgbClr val="262626"/>
                </a:solidFill>
              </a:rPr>
              <a:t>viteza</a:t>
            </a:r>
            <a:r>
              <a:rPr lang="en-US" dirty="0">
                <a:solidFill>
                  <a:srgbClr val="262626"/>
                </a:solidFill>
              </a:rPr>
              <a:t> de </a:t>
            </a:r>
            <a:r>
              <a:rPr lang="en-US" dirty="0" err="1">
                <a:solidFill>
                  <a:srgbClr val="262626"/>
                </a:solidFill>
              </a:rPr>
              <a:t>executie</a:t>
            </a:r>
            <a:r>
              <a:rPr lang="en-US" dirty="0">
                <a:solidFill>
                  <a:srgbClr val="262626"/>
                </a:solidFill>
              </a:rPr>
              <a:t> fata de </a:t>
            </a:r>
            <a:r>
              <a:rPr lang="en-US" dirty="0" err="1">
                <a:solidFill>
                  <a:srgbClr val="262626"/>
                </a:solidFill>
              </a:rPr>
              <a:t>celelalte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metode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folosite</a:t>
            </a: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A22B35B1-8833-433E-B816-6224184DE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985267"/>
            <a:ext cx="5993044" cy="489058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5180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041D07F1-D77E-4A7E-B490-3F3FE231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MPI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ubstituent conținut 6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2F0EB66C-65DE-458D-87F7-20AFA68948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b="243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EA26D0-80F9-442C-82D6-9BD9E8FD3752}"/>
              </a:ext>
            </a:extLst>
          </p:cNvPr>
          <p:cNvSpPr txBox="1"/>
          <p:nvPr/>
        </p:nvSpPr>
        <p:spPr>
          <a:xfrm>
            <a:off x="7535824" y="2556932"/>
            <a:ext cx="336077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dirty="0">
                <a:solidFill>
                  <a:srgbClr val="262626"/>
                </a:solidFill>
              </a:rPr>
              <a:t>Se </a:t>
            </a:r>
            <a:r>
              <a:rPr lang="en-US" sz="1700" dirty="0" err="1">
                <a:solidFill>
                  <a:srgbClr val="262626"/>
                </a:solidFill>
              </a:rPr>
              <a:t>poate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observa</a:t>
            </a:r>
            <a:r>
              <a:rPr lang="en-US" sz="1700" dirty="0">
                <a:solidFill>
                  <a:srgbClr val="262626"/>
                </a:solidFill>
              </a:rPr>
              <a:t> din </a:t>
            </a:r>
            <a:r>
              <a:rPr lang="en-US" sz="1700" dirty="0" err="1">
                <a:solidFill>
                  <a:srgbClr val="262626"/>
                </a:solidFill>
              </a:rPr>
              <a:t>grafic</a:t>
            </a:r>
            <a:r>
              <a:rPr lang="en-US" sz="1700" dirty="0">
                <a:solidFill>
                  <a:srgbClr val="262626"/>
                </a:solidFill>
              </a:rPr>
              <a:t>, </a:t>
            </a:r>
            <a:r>
              <a:rPr lang="en-US" sz="1700" dirty="0" err="1">
                <a:solidFill>
                  <a:srgbClr val="262626"/>
                </a:solidFill>
              </a:rPr>
              <a:t>urmatoarele</a:t>
            </a:r>
            <a:r>
              <a:rPr lang="en-US" sz="1700" dirty="0">
                <a:solidFill>
                  <a:srgbClr val="262626"/>
                </a:solidFill>
              </a:rPr>
              <a:t>: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dirty="0" err="1">
                <a:solidFill>
                  <a:srgbClr val="262626"/>
                </a:solidFill>
              </a:rPr>
              <a:t>Numarul</a:t>
            </a:r>
            <a:r>
              <a:rPr lang="en-US" sz="1700" dirty="0">
                <a:solidFill>
                  <a:srgbClr val="262626"/>
                </a:solidFill>
              </a:rPr>
              <a:t> de thread-</a:t>
            </a:r>
            <a:r>
              <a:rPr lang="en-US" sz="1700" dirty="0" err="1">
                <a:solidFill>
                  <a:srgbClr val="262626"/>
                </a:solidFill>
              </a:rPr>
              <a:t>uri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folosite</a:t>
            </a:r>
            <a:r>
              <a:rPr lang="en-US" sz="1700" dirty="0">
                <a:solidFill>
                  <a:srgbClr val="262626"/>
                </a:solidFill>
              </a:rPr>
              <a:t> in </a:t>
            </a:r>
            <a:r>
              <a:rPr lang="en-US" sz="1700" dirty="0" err="1">
                <a:solidFill>
                  <a:srgbClr val="262626"/>
                </a:solidFill>
              </a:rPr>
              <a:t>implementare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influenteaza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viteza</a:t>
            </a:r>
            <a:r>
              <a:rPr lang="en-US" sz="1700" dirty="0">
                <a:solidFill>
                  <a:srgbClr val="262626"/>
                </a:solidFill>
              </a:rPr>
              <a:t> de </a:t>
            </a:r>
            <a:r>
              <a:rPr lang="en-US" sz="1700" dirty="0" err="1">
                <a:solidFill>
                  <a:srgbClr val="262626"/>
                </a:solidFill>
              </a:rPr>
              <a:t>executie</a:t>
            </a:r>
            <a:r>
              <a:rPr lang="en-US" sz="1700" dirty="0">
                <a:solidFill>
                  <a:srgbClr val="262626"/>
                </a:solidFill>
              </a:rPr>
              <a:t> a </a:t>
            </a:r>
            <a:r>
              <a:rPr lang="en-US" sz="1700" dirty="0" err="1">
                <a:solidFill>
                  <a:srgbClr val="262626"/>
                </a:solidFill>
              </a:rPr>
              <a:t>programului</a:t>
            </a:r>
            <a:endParaRPr lang="en-US" sz="1700" dirty="0">
              <a:solidFill>
                <a:srgbClr val="262626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dirty="0" err="1">
                <a:solidFill>
                  <a:srgbClr val="262626"/>
                </a:solidFill>
              </a:rPr>
              <a:t>Viteza</a:t>
            </a:r>
            <a:r>
              <a:rPr lang="en-US" sz="1700" dirty="0">
                <a:solidFill>
                  <a:srgbClr val="262626"/>
                </a:solidFill>
              </a:rPr>
              <a:t> de </a:t>
            </a:r>
            <a:r>
              <a:rPr lang="en-US" sz="1700" dirty="0" err="1">
                <a:solidFill>
                  <a:srgbClr val="262626"/>
                </a:solidFill>
              </a:rPr>
              <a:t>executiei</a:t>
            </a:r>
            <a:r>
              <a:rPr lang="en-US" sz="1700" dirty="0">
                <a:solidFill>
                  <a:srgbClr val="262626"/>
                </a:solidFill>
              </a:rPr>
              <a:t> a </a:t>
            </a:r>
            <a:r>
              <a:rPr lang="en-US" sz="1700" dirty="0" err="1">
                <a:solidFill>
                  <a:srgbClr val="262626"/>
                </a:solidFill>
              </a:rPr>
              <a:t>programului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creste</a:t>
            </a:r>
            <a:r>
              <a:rPr lang="en-US" sz="1700" dirty="0">
                <a:solidFill>
                  <a:srgbClr val="262626"/>
                </a:solidFill>
              </a:rPr>
              <a:t> direct proportional cu </a:t>
            </a:r>
            <a:r>
              <a:rPr lang="en-US" sz="1700" dirty="0" err="1">
                <a:solidFill>
                  <a:srgbClr val="262626"/>
                </a:solidFill>
              </a:rPr>
              <a:t>numarul</a:t>
            </a:r>
            <a:r>
              <a:rPr lang="en-US" sz="1700" dirty="0">
                <a:solidFill>
                  <a:srgbClr val="262626"/>
                </a:solidFill>
              </a:rPr>
              <a:t> de thread-</a:t>
            </a:r>
            <a:r>
              <a:rPr lang="en-US" sz="1700" dirty="0" err="1">
                <a:solidFill>
                  <a:srgbClr val="262626"/>
                </a:solidFill>
              </a:rPr>
              <a:t>uri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folosite</a:t>
            </a:r>
            <a:endParaRPr lang="en-US" sz="1700" dirty="0">
              <a:solidFill>
                <a:srgbClr val="262626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dirty="0" err="1">
                <a:solidFill>
                  <a:srgbClr val="262626"/>
                </a:solidFill>
              </a:rPr>
              <a:t>Metoda</a:t>
            </a:r>
            <a:r>
              <a:rPr lang="en-US" sz="1700" dirty="0">
                <a:solidFill>
                  <a:srgbClr val="262626"/>
                </a:solidFill>
              </a:rPr>
              <a:t> MPI </a:t>
            </a:r>
            <a:r>
              <a:rPr lang="en-US" sz="1700" dirty="0" err="1">
                <a:solidFill>
                  <a:srgbClr val="262626"/>
                </a:solidFill>
              </a:rPr>
              <a:t>este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cea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mai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rapida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implementare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dintre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cele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cinci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metode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dirty="0" err="1">
                <a:solidFill>
                  <a:srgbClr val="262626"/>
                </a:solidFill>
              </a:rPr>
              <a:t>folosite</a:t>
            </a:r>
            <a:r>
              <a:rPr lang="en-US" sz="1700" dirty="0">
                <a:solidFill>
                  <a:srgbClr val="262626"/>
                </a:solidFill>
              </a:rPr>
              <a:t> in </a:t>
            </a:r>
            <a:r>
              <a:rPr lang="en-US" sz="1700" dirty="0" err="1">
                <a:solidFill>
                  <a:srgbClr val="262626"/>
                </a:solidFill>
              </a:rPr>
              <a:t>functie</a:t>
            </a:r>
            <a:r>
              <a:rPr lang="en-US" sz="1700" dirty="0">
                <a:solidFill>
                  <a:srgbClr val="262626"/>
                </a:solidFill>
              </a:rPr>
              <a:t> de </a:t>
            </a:r>
            <a:r>
              <a:rPr lang="en-US" sz="1700" dirty="0" err="1">
                <a:solidFill>
                  <a:srgbClr val="262626"/>
                </a:solidFill>
              </a:rPr>
              <a:t>timp</a:t>
            </a:r>
            <a:endParaRPr lang="en-US" sz="17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43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41D07F1-D77E-4A7E-B490-3F3FE231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7988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Hybrid : MPI - OpenMP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504F7-82E6-4831-9FEB-F2E9C8DE525F}"/>
              </a:ext>
            </a:extLst>
          </p:cNvPr>
          <p:cNvSpPr txBox="1"/>
          <p:nvPr/>
        </p:nvSpPr>
        <p:spPr>
          <a:xfrm>
            <a:off x="929141" y="2028825"/>
            <a:ext cx="2835464" cy="39536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Se </a:t>
            </a:r>
            <a:r>
              <a:rPr lang="en-US" dirty="0" err="1">
                <a:solidFill>
                  <a:srgbClr val="262626"/>
                </a:solidFill>
              </a:rPr>
              <a:t>poate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observa</a:t>
            </a:r>
            <a:r>
              <a:rPr lang="en-US" dirty="0">
                <a:solidFill>
                  <a:srgbClr val="262626"/>
                </a:solidFill>
              </a:rPr>
              <a:t> din </a:t>
            </a:r>
            <a:r>
              <a:rPr lang="en-US" dirty="0" err="1">
                <a:solidFill>
                  <a:srgbClr val="262626"/>
                </a:solidFill>
              </a:rPr>
              <a:t>grafic</a:t>
            </a:r>
            <a:r>
              <a:rPr lang="en-US" dirty="0">
                <a:solidFill>
                  <a:srgbClr val="262626"/>
                </a:solidFill>
              </a:rPr>
              <a:t>, </a:t>
            </a:r>
            <a:r>
              <a:rPr lang="en-US" dirty="0" err="1">
                <a:solidFill>
                  <a:srgbClr val="262626"/>
                </a:solidFill>
              </a:rPr>
              <a:t>urmatoarele</a:t>
            </a:r>
            <a:r>
              <a:rPr lang="en-US" dirty="0">
                <a:solidFill>
                  <a:srgbClr val="262626"/>
                </a:solidFill>
              </a:rPr>
              <a:t>: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 err="1">
                <a:solidFill>
                  <a:srgbClr val="262626"/>
                </a:solidFill>
              </a:rPr>
              <a:t>Numarul</a:t>
            </a:r>
            <a:r>
              <a:rPr lang="en-US" dirty="0">
                <a:solidFill>
                  <a:srgbClr val="262626"/>
                </a:solidFill>
              </a:rPr>
              <a:t> de thread-</a:t>
            </a:r>
            <a:r>
              <a:rPr lang="en-US" dirty="0" err="1">
                <a:solidFill>
                  <a:srgbClr val="262626"/>
                </a:solidFill>
              </a:rPr>
              <a:t>uri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folosite</a:t>
            </a:r>
            <a:r>
              <a:rPr lang="en-US" dirty="0">
                <a:solidFill>
                  <a:srgbClr val="262626"/>
                </a:solidFill>
              </a:rPr>
              <a:t> in </a:t>
            </a:r>
            <a:r>
              <a:rPr lang="en-US" dirty="0" err="1">
                <a:solidFill>
                  <a:srgbClr val="262626"/>
                </a:solidFill>
              </a:rPr>
              <a:t>implementare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influenteaza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viteza</a:t>
            </a:r>
            <a:r>
              <a:rPr lang="en-US" dirty="0">
                <a:solidFill>
                  <a:srgbClr val="262626"/>
                </a:solidFill>
              </a:rPr>
              <a:t> de </a:t>
            </a:r>
            <a:r>
              <a:rPr lang="en-US" dirty="0" err="1">
                <a:solidFill>
                  <a:srgbClr val="262626"/>
                </a:solidFill>
              </a:rPr>
              <a:t>executie</a:t>
            </a:r>
            <a:r>
              <a:rPr lang="en-US" dirty="0">
                <a:solidFill>
                  <a:srgbClr val="262626"/>
                </a:solidFill>
              </a:rPr>
              <a:t> a </a:t>
            </a:r>
            <a:r>
              <a:rPr lang="en-US" dirty="0" err="1">
                <a:solidFill>
                  <a:srgbClr val="262626"/>
                </a:solidFill>
              </a:rPr>
              <a:t>programului</a:t>
            </a:r>
            <a:endParaRPr lang="en-US" dirty="0">
              <a:solidFill>
                <a:srgbClr val="262626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 err="1">
                <a:solidFill>
                  <a:srgbClr val="262626"/>
                </a:solidFill>
              </a:rPr>
              <a:t>Viteza</a:t>
            </a:r>
            <a:r>
              <a:rPr lang="en-US" dirty="0">
                <a:solidFill>
                  <a:srgbClr val="262626"/>
                </a:solidFill>
              </a:rPr>
              <a:t> de </a:t>
            </a:r>
            <a:r>
              <a:rPr lang="en-US" dirty="0" err="1">
                <a:solidFill>
                  <a:srgbClr val="262626"/>
                </a:solidFill>
              </a:rPr>
              <a:t>executiei</a:t>
            </a:r>
            <a:r>
              <a:rPr lang="en-US" dirty="0">
                <a:solidFill>
                  <a:srgbClr val="262626"/>
                </a:solidFill>
              </a:rPr>
              <a:t> a </a:t>
            </a:r>
            <a:r>
              <a:rPr lang="en-US" dirty="0" err="1">
                <a:solidFill>
                  <a:srgbClr val="262626"/>
                </a:solidFill>
              </a:rPr>
              <a:t>programului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creste</a:t>
            </a:r>
            <a:r>
              <a:rPr lang="en-US" dirty="0">
                <a:solidFill>
                  <a:srgbClr val="262626"/>
                </a:solidFill>
              </a:rPr>
              <a:t> direct proportional cu </a:t>
            </a:r>
            <a:r>
              <a:rPr lang="en-US" dirty="0" err="1">
                <a:solidFill>
                  <a:srgbClr val="262626"/>
                </a:solidFill>
              </a:rPr>
              <a:t>numarul</a:t>
            </a:r>
            <a:r>
              <a:rPr lang="en-US" dirty="0">
                <a:solidFill>
                  <a:srgbClr val="262626"/>
                </a:solidFill>
              </a:rPr>
              <a:t> de thread-</a:t>
            </a:r>
            <a:r>
              <a:rPr lang="en-US" dirty="0" err="1">
                <a:solidFill>
                  <a:srgbClr val="262626"/>
                </a:solidFill>
              </a:rPr>
              <a:t>uri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folosite</a:t>
            </a:r>
            <a:endParaRPr lang="en-US" dirty="0">
              <a:solidFill>
                <a:srgbClr val="262626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 err="1">
                <a:solidFill>
                  <a:srgbClr val="262626"/>
                </a:solidFill>
              </a:rPr>
              <a:t>Medoda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hibrida</a:t>
            </a:r>
            <a:r>
              <a:rPr lang="en-US" dirty="0">
                <a:solidFill>
                  <a:srgbClr val="262626"/>
                </a:solidFill>
              </a:rPr>
              <a:t> MPI-OpenMP </a:t>
            </a:r>
            <a:r>
              <a:rPr lang="en-US" dirty="0" err="1">
                <a:solidFill>
                  <a:srgbClr val="262626"/>
                </a:solidFill>
              </a:rPr>
              <a:t>este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cea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mai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lenta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metoda</a:t>
            </a:r>
            <a:r>
              <a:rPr lang="en-US" dirty="0">
                <a:solidFill>
                  <a:srgbClr val="262626"/>
                </a:solidFill>
              </a:rPr>
              <a:t> din </a:t>
            </a:r>
            <a:r>
              <a:rPr lang="en-US" dirty="0" err="1">
                <a:solidFill>
                  <a:srgbClr val="262626"/>
                </a:solidFill>
              </a:rPr>
              <a:t>cele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cinci</a:t>
            </a:r>
            <a:r>
              <a:rPr lang="en-US" dirty="0">
                <a:solidFill>
                  <a:srgbClr val="262626"/>
                </a:solidFill>
              </a:rPr>
              <a:t> in </a:t>
            </a:r>
            <a:r>
              <a:rPr lang="en-US" dirty="0" err="1">
                <a:solidFill>
                  <a:srgbClr val="262626"/>
                </a:solidFill>
              </a:rPr>
              <a:t>functie</a:t>
            </a:r>
            <a:r>
              <a:rPr lang="en-US" dirty="0">
                <a:solidFill>
                  <a:srgbClr val="262626"/>
                </a:solidFill>
              </a:rPr>
              <a:t> de </a:t>
            </a:r>
            <a:r>
              <a:rPr lang="en-US" dirty="0" err="1">
                <a:solidFill>
                  <a:srgbClr val="262626"/>
                </a:solidFill>
              </a:rPr>
              <a:t>timp</a:t>
            </a:r>
            <a:endParaRPr lang="en-US" dirty="0">
              <a:solidFill>
                <a:srgbClr val="262626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500" dirty="0">
              <a:solidFill>
                <a:srgbClr val="262626"/>
              </a:solidFill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2E56660C-75CB-4BD7-8E0E-5D51FCE6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65" y="609602"/>
            <a:ext cx="7359649" cy="55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5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57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59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041D07F1-D77E-4A7E-B490-3F3FE231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Comparatie</a:t>
            </a: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ubstituent conținut 6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E708D314-602F-4180-A170-ED02797A8C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" b="319"/>
          <a:stretch/>
        </p:blipFill>
        <p:spPr>
          <a:xfrm>
            <a:off x="777240" y="792065"/>
            <a:ext cx="6544006" cy="5272084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BD95E4-D926-45C5-BE55-60EBD3B3A0A5}"/>
              </a:ext>
            </a:extLst>
          </p:cNvPr>
          <p:cNvSpPr txBox="1"/>
          <p:nvPr/>
        </p:nvSpPr>
        <p:spPr>
          <a:xfrm>
            <a:off x="7535824" y="2556932"/>
            <a:ext cx="336077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implementarii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cinci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metode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observa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evolutia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cinci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executii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programe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antiteza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functie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timp.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85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Cholesky Decomposition</vt:lpstr>
      <vt:lpstr>PowerPoint Presentation</vt:lpstr>
      <vt:lpstr>PowerPoint Presentation</vt:lpstr>
      <vt:lpstr>Serial</vt:lpstr>
      <vt:lpstr>Pthreads</vt:lpstr>
      <vt:lpstr>OpenMP</vt:lpstr>
      <vt:lpstr>MPI</vt:lpstr>
      <vt:lpstr>Hybrid : MPI - OpenMP</vt:lpstr>
      <vt:lpstr>Comparatie</vt:lpstr>
      <vt:lpstr>Concluzii</vt:lpstr>
      <vt:lpstr>Bibliografie:</vt:lpstr>
      <vt:lpstr>Va 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Cholesky Decomposition</dc:title>
  <dc:creator>Vladut Margineanu</dc:creator>
  <cp:lastModifiedBy>Vladut Margineanu</cp:lastModifiedBy>
  <cp:revision>14</cp:revision>
  <dcterms:created xsi:type="dcterms:W3CDTF">2020-12-30T14:58:07Z</dcterms:created>
  <dcterms:modified xsi:type="dcterms:W3CDTF">2020-12-30T15:16:28Z</dcterms:modified>
</cp:coreProperties>
</file>