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313" r:id="rId6"/>
    <p:sldId id="317" r:id="rId7"/>
    <p:sldId id="318" r:id="rId8"/>
    <p:sldId id="316" r:id="rId9"/>
    <p:sldId id="319" r:id="rId10"/>
    <p:sldId id="320" r:id="rId11"/>
    <p:sldId id="321" r:id="rId12"/>
    <p:sldId id="325" r:id="rId13"/>
    <p:sldId id="326" r:id="rId14"/>
    <p:sldId id="327" r:id="rId15"/>
    <p:sldId id="328" r:id="rId16"/>
    <p:sldId id="329" r:id="rId17"/>
    <p:sldId id="330" r:id="rId18"/>
    <p:sldId id="315" r:id="rId19"/>
    <p:sldId id="388" r:id="rId20"/>
  </p:sldIdLst>
  <p:sldSz cx="9144000" cy="5143500"/>
  <p:notesSz cx="6858000" cy="9144000"/>
  <p:embeddedFontLst>
    <p:embeddedFont>
      <p:font typeface="Oswald"/>
      <p:regular r:id="rId24"/>
    </p:embeddedFont>
    <p:embeddedFont>
      <p:font typeface="Raleway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font" Target="fonts/font2.fntdata"/><Relationship Id="rId24" Type="http://schemas.openxmlformats.org/officeDocument/2006/relationships/font" Target="fonts/font1.fntdata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c1997cbfd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c1997cbfd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c1997cbfd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c1997cbfd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c1997cbfd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c1997cbfd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c1997cbfd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c1997cbfd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c1997cbfd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c1997cbfd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c1997cbfd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c1997cbfd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c1997cbfd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c1997cbfd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c1997cbfd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c1997cbfd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c1997cbfd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c1997cbfd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c1997cbfd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c1997cbfd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c1997cbfd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c1997cbfd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c1997cbfd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c1997cbfd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c1997cbfd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c1997cbfd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c1997cbfd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c1997cbfd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c1997cbfd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c1997cbfd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4" Type="http://schemas.openxmlformats.org/officeDocument/2006/relationships/hyperlink" Target="https://www.freepik.com/" TargetMode="External"/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887750" y="948175"/>
            <a:ext cx="5368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2861875" y="3193650"/>
            <a:ext cx="342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 hasCustomPrompt="1"/>
          </p:nvPr>
        </p:nvSpPr>
        <p:spPr>
          <a:xfrm>
            <a:off x="1903250" y="1622775"/>
            <a:ext cx="5337600" cy="13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type="body" idx="1"/>
          </p:nvPr>
        </p:nvSpPr>
        <p:spPr>
          <a:xfrm>
            <a:off x="3191375" y="2936775"/>
            <a:ext cx="2761500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chemeClr val="lt1"/>
        </a:solidFill>
        <a:effectLst/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ITLE_AND_TWO_COLUMNS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/>
          <p:nvPr/>
        </p:nvSpPr>
        <p:spPr>
          <a:xfrm>
            <a:off x="4564625" y="9500"/>
            <a:ext cx="4579500" cy="5143500"/>
          </a:xfrm>
          <a:prstGeom prst="rect">
            <a:avLst/>
          </a:prstGeom>
          <a:gradFill>
            <a:gsLst>
              <a:gs pos="0">
                <a:srgbClr val="20124D"/>
              </a:gs>
              <a:gs pos="58999">
                <a:srgbClr val="855673"/>
              </a:gs>
              <a:gs pos="100000">
                <a:srgbClr val="EA9999"/>
              </a:gs>
            </a:gsLst>
            <a:lin ang="2700006" scaled="0"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" name="Google Shape;43;p14"/>
          <p:cNvSpPr/>
          <p:nvPr/>
        </p:nvSpPr>
        <p:spPr>
          <a:xfrm>
            <a:off x="-14875" y="9500"/>
            <a:ext cx="4579500" cy="51435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" name="Google Shape;44;p14"/>
          <p:cNvSpPr txBox="1"/>
          <p:nvPr>
            <p:ph type="title"/>
          </p:nvPr>
        </p:nvSpPr>
        <p:spPr>
          <a:xfrm>
            <a:off x="5011588" y="2052650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type="body" idx="1"/>
          </p:nvPr>
        </p:nvSpPr>
        <p:spPr>
          <a:xfrm>
            <a:off x="5011592" y="2587250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type="body" idx="2"/>
          </p:nvPr>
        </p:nvSpPr>
        <p:spPr>
          <a:xfrm>
            <a:off x="2295767" y="2587250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type="title" idx="3"/>
          </p:nvPr>
        </p:nvSpPr>
        <p:spPr>
          <a:xfrm>
            <a:off x="2295763" y="2052650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type="title" idx="2" hasCustomPrompt="1"/>
          </p:nvPr>
        </p:nvSpPr>
        <p:spPr>
          <a:xfrm>
            <a:off x="1364450" y="2433700"/>
            <a:ext cx="992700" cy="4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5"/>
          <p:cNvSpPr txBox="1"/>
          <p:nvPr>
            <p:ph type="title" idx="3" hasCustomPrompt="1"/>
          </p:nvPr>
        </p:nvSpPr>
        <p:spPr>
          <a:xfrm>
            <a:off x="3171950" y="2433700"/>
            <a:ext cx="992700" cy="4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5"/>
          <p:cNvSpPr txBox="1"/>
          <p:nvPr>
            <p:ph type="title" idx="4" hasCustomPrompt="1"/>
          </p:nvPr>
        </p:nvSpPr>
        <p:spPr>
          <a:xfrm>
            <a:off x="4979450" y="2433700"/>
            <a:ext cx="992700" cy="4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5"/>
          <p:cNvSpPr txBox="1"/>
          <p:nvPr>
            <p:ph type="title" idx="5" hasCustomPrompt="1"/>
          </p:nvPr>
        </p:nvSpPr>
        <p:spPr>
          <a:xfrm>
            <a:off x="6786950" y="2433700"/>
            <a:ext cx="992700" cy="4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5"/>
          <p:cNvSpPr txBox="1"/>
          <p:nvPr>
            <p:ph type="subTitle" idx="1"/>
          </p:nvPr>
        </p:nvSpPr>
        <p:spPr>
          <a:xfrm>
            <a:off x="1299875" y="2886625"/>
            <a:ext cx="1122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type="subTitle" idx="6"/>
          </p:nvPr>
        </p:nvSpPr>
        <p:spPr>
          <a:xfrm>
            <a:off x="3107300" y="2886625"/>
            <a:ext cx="1122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type="subTitle" idx="7"/>
          </p:nvPr>
        </p:nvSpPr>
        <p:spPr>
          <a:xfrm>
            <a:off x="4914800" y="2886625"/>
            <a:ext cx="1122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type="subTitle" idx="8"/>
          </p:nvPr>
        </p:nvSpPr>
        <p:spPr>
          <a:xfrm>
            <a:off x="6722300" y="2886625"/>
            <a:ext cx="1122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type="subTitle" idx="9"/>
          </p:nvPr>
        </p:nvSpPr>
        <p:spPr>
          <a:xfrm>
            <a:off x="1193900" y="3223375"/>
            <a:ext cx="13338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type="subTitle" idx="13"/>
          </p:nvPr>
        </p:nvSpPr>
        <p:spPr>
          <a:xfrm>
            <a:off x="3001397" y="3223375"/>
            <a:ext cx="13338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type="subTitle" idx="14"/>
          </p:nvPr>
        </p:nvSpPr>
        <p:spPr>
          <a:xfrm>
            <a:off x="4808895" y="3223375"/>
            <a:ext cx="13338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type="subTitle" idx="15"/>
          </p:nvPr>
        </p:nvSpPr>
        <p:spPr>
          <a:xfrm>
            <a:off x="6616392" y="3223375"/>
            <a:ext cx="13338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5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type="subTitle" idx="1"/>
          </p:nvPr>
        </p:nvSpPr>
        <p:spPr>
          <a:xfrm>
            <a:off x="719600" y="23587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type="subTitle" idx="2"/>
          </p:nvPr>
        </p:nvSpPr>
        <p:spPr>
          <a:xfrm>
            <a:off x="720100" y="26586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type="subTitle" idx="3"/>
          </p:nvPr>
        </p:nvSpPr>
        <p:spPr>
          <a:xfrm>
            <a:off x="3413500" y="23587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7" name="Google Shape;67;p16"/>
          <p:cNvSpPr txBox="1"/>
          <p:nvPr>
            <p:ph type="subTitle" idx="4"/>
          </p:nvPr>
        </p:nvSpPr>
        <p:spPr>
          <a:xfrm>
            <a:off x="3413738" y="26586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type="subTitle" idx="5"/>
          </p:nvPr>
        </p:nvSpPr>
        <p:spPr>
          <a:xfrm>
            <a:off x="6107050" y="23587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type="subTitle" idx="6"/>
          </p:nvPr>
        </p:nvSpPr>
        <p:spPr>
          <a:xfrm>
            <a:off x="6107100" y="26586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CUSTOM_5_2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type="subTitle" idx="1"/>
          </p:nvPr>
        </p:nvSpPr>
        <p:spPr>
          <a:xfrm>
            <a:off x="719950" y="2669525"/>
            <a:ext cx="1282200" cy="12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type="subTitle" idx="2"/>
          </p:nvPr>
        </p:nvSpPr>
        <p:spPr>
          <a:xfrm>
            <a:off x="3930887" y="3321400"/>
            <a:ext cx="1282200" cy="12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type="subTitle" idx="3"/>
          </p:nvPr>
        </p:nvSpPr>
        <p:spPr>
          <a:xfrm>
            <a:off x="7141800" y="2669525"/>
            <a:ext cx="1282200" cy="12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type="subTitle" idx="4"/>
          </p:nvPr>
        </p:nvSpPr>
        <p:spPr>
          <a:xfrm>
            <a:off x="719950" y="2356025"/>
            <a:ext cx="1282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type="subTitle" idx="5"/>
          </p:nvPr>
        </p:nvSpPr>
        <p:spPr>
          <a:xfrm>
            <a:off x="7141800" y="2356025"/>
            <a:ext cx="1282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type="subTitle" idx="6"/>
          </p:nvPr>
        </p:nvSpPr>
        <p:spPr>
          <a:xfrm>
            <a:off x="3930875" y="2995100"/>
            <a:ext cx="1282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2">
  <p:cSld name="CUSTOM_5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type="subTitle" idx="1"/>
          </p:nvPr>
        </p:nvSpPr>
        <p:spPr>
          <a:xfrm>
            <a:off x="2223250" y="1466400"/>
            <a:ext cx="16827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81" name="Google Shape;81;p18"/>
          <p:cNvSpPr txBox="1"/>
          <p:nvPr>
            <p:ph type="subTitle" idx="2"/>
          </p:nvPr>
        </p:nvSpPr>
        <p:spPr>
          <a:xfrm>
            <a:off x="1798550" y="1842500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175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type="subTitle" idx="3"/>
          </p:nvPr>
        </p:nvSpPr>
        <p:spPr>
          <a:xfrm>
            <a:off x="2223594" y="2790025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type="subTitle" idx="4"/>
          </p:nvPr>
        </p:nvSpPr>
        <p:spPr>
          <a:xfrm>
            <a:off x="1798574" y="3166125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4064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type="subTitle" idx="5"/>
          </p:nvPr>
        </p:nvSpPr>
        <p:spPr>
          <a:xfrm>
            <a:off x="5237913" y="2790025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type="subTitle" idx="6"/>
          </p:nvPr>
        </p:nvSpPr>
        <p:spPr>
          <a:xfrm>
            <a:off x="5237975" y="3166125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type="subTitle" idx="7"/>
          </p:nvPr>
        </p:nvSpPr>
        <p:spPr>
          <a:xfrm>
            <a:off x="5237957" y="1466400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type="subTitle" idx="8"/>
          </p:nvPr>
        </p:nvSpPr>
        <p:spPr>
          <a:xfrm>
            <a:off x="5238026" y="1842500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175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">
  <p:cSld name="CUSTOM_5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type="subTitle" idx="1"/>
          </p:nvPr>
        </p:nvSpPr>
        <p:spPr>
          <a:xfrm>
            <a:off x="4211675" y="142988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type="title" idx="2" hasCustomPrompt="1"/>
          </p:nvPr>
        </p:nvSpPr>
        <p:spPr>
          <a:xfrm>
            <a:off x="3331225" y="1443350"/>
            <a:ext cx="80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9"/>
          <p:cNvSpPr txBox="1"/>
          <p:nvPr>
            <p:ph type="subTitle" idx="3"/>
          </p:nvPr>
        </p:nvSpPr>
        <p:spPr>
          <a:xfrm>
            <a:off x="4211675" y="1694759"/>
            <a:ext cx="2316900" cy="3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type="subTitle" idx="4"/>
          </p:nvPr>
        </p:nvSpPr>
        <p:spPr>
          <a:xfrm>
            <a:off x="4211675" y="2521206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type="title" idx="5" hasCustomPrompt="1"/>
          </p:nvPr>
        </p:nvSpPr>
        <p:spPr>
          <a:xfrm>
            <a:off x="3331225" y="2515672"/>
            <a:ext cx="80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19"/>
          <p:cNvSpPr txBox="1"/>
          <p:nvPr>
            <p:ph type="subTitle" idx="6"/>
          </p:nvPr>
        </p:nvSpPr>
        <p:spPr>
          <a:xfrm>
            <a:off x="4211675" y="2786080"/>
            <a:ext cx="2316900" cy="3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type="subTitle" idx="7"/>
          </p:nvPr>
        </p:nvSpPr>
        <p:spPr>
          <a:xfrm>
            <a:off x="4211825" y="3612527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type="title" idx="8" hasCustomPrompt="1"/>
          </p:nvPr>
        </p:nvSpPr>
        <p:spPr>
          <a:xfrm>
            <a:off x="3331225" y="3612527"/>
            <a:ext cx="80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98" name="Google Shape;98;p19"/>
          <p:cNvSpPr txBox="1"/>
          <p:nvPr>
            <p:ph type="subTitle" idx="9"/>
          </p:nvPr>
        </p:nvSpPr>
        <p:spPr>
          <a:xfrm>
            <a:off x="4211825" y="3877401"/>
            <a:ext cx="2316900" cy="3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type="title" idx="2" hasCustomPrompt="1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20"/>
          <p:cNvSpPr txBox="1"/>
          <p:nvPr>
            <p:ph type="subTitle" idx="3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type="title" idx="5" hasCustomPrompt="1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20"/>
          <p:cNvSpPr txBox="1"/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type="title" idx="8" hasCustomPrompt="1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20"/>
          <p:cNvSpPr txBox="1"/>
          <p:nvPr>
            <p:ph type="subTitle" idx="9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type="subTitle" idx="13"/>
          </p:nvPr>
        </p:nvSpPr>
        <p:spPr>
          <a:xfrm>
            <a:off x="719600" y="3519302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0"/>
          <p:cNvSpPr txBox="1"/>
          <p:nvPr>
            <p:ph type="title" idx="14" hasCustomPrompt="1"/>
          </p:nvPr>
        </p:nvSpPr>
        <p:spPr>
          <a:xfrm>
            <a:off x="1329200" y="3067011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12" name="Google Shape;112;p20"/>
          <p:cNvSpPr txBox="1"/>
          <p:nvPr>
            <p:ph type="subTitle" idx="15"/>
          </p:nvPr>
        </p:nvSpPr>
        <p:spPr>
          <a:xfrm>
            <a:off x="720100" y="3895402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type="subTitle" idx="16"/>
          </p:nvPr>
        </p:nvSpPr>
        <p:spPr>
          <a:xfrm>
            <a:off x="3413400" y="3519302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0"/>
          <p:cNvSpPr txBox="1"/>
          <p:nvPr>
            <p:ph type="title" idx="17" hasCustomPrompt="1"/>
          </p:nvPr>
        </p:nvSpPr>
        <p:spPr>
          <a:xfrm>
            <a:off x="4023025" y="3067011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15" name="Google Shape;115;p20"/>
          <p:cNvSpPr txBox="1"/>
          <p:nvPr>
            <p:ph type="subTitle" idx="18"/>
          </p:nvPr>
        </p:nvSpPr>
        <p:spPr>
          <a:xfrm>
            <a:off x="3413738" y="3895402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0"/>
          <p:cNvSpPr txBox="1"/>
          <p:nvPr>
            <p:ph type="subTitle" idx="19"/>
          </p:nvPr>
        </p:nvSpPr>
        <p:spPr>
          <a:xfrm>
            <a:off x="6107050" y="3519300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0"/>
          <p:cNvSpPr txBox="1"/>
          <p:nvPr>
            <p:ph type="title" idx="20" hasCustomPrompt="1"/>
          </p:nvPr>
        </p:nvSpPr>
        <p:spPr>
          <a:xfrm>
            <a:off x="6716550" y="3067011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18" name="Google Shape;118;p20"/>
          <p:cNvSpPr txBox="1"/>
          <p:nvPr>
            <p:ph type="subTitle" idx="21"/>
          </p:nvPr>
        </p:nvSpPr>
        <p:spPr>
          <a:xfrm>
            <a:off x="6107101" y="3895402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1449150" y="1512225"/>
            <a:ext cx="6245700" cy="18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type="title" idx="2"/>
          </p:nvPr>
        </p:nvSpPr>
        <p:spPr>
          <a:xfrm>
            <a:off x="1449150" y="3334700"/>
            <a:ext cx="62457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CUSTOM_2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subTitle" idx="1"/>
          </p:nvPr>
        </p:nvSpPr>
        <p:spPr>
          <a:xfrm>
            <a:off x="1944363" y="15420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" name="Google Shape;122;p21"/>
          <p:cNvSpPr txBox="1"/>
          <p:nvPr>
            <p:ph type="subTitle" idx="2"/>
          </p:nvPr>
        </p:nvSpPr>
        <p:spPr>
          <a:xfrm>
            <a:off x="1944863" y="19181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1"/>
          <p:cNvSpPr txBox="1"/>
          <p:nvPr>
            <p:ph type="subTitle" idx="3"/>
          </p:nvPr>
        </p:nvSpPr>
        <p:spPr>
          <a:xfrm>
            <a:off x="1944388" y="2492563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1"/>
          <p:cNvSpPr txBox="1"/>
          <p:nvPr>
            <p:ph type="subTitle" idx="4"/>
          </p:nvPr>
        </p:nvSpPr>
        <p:spPr>
          <a:xfrm>
            <a:off x="1944625" y="2868653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type="subTitle" idx="5"/>
          </p:nvPr>
        </p:nvSpPr>
        <p:spPr>
          <a:xfrm>
            <a:off x="4882563" y="15420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1"/>
          <p:cNvSpPr txBox="1"/>
          <p:nvPr>
            <p:ph type="subTitle" idx="6"/>
          </p:nvPr>
        </p:nvSpPr>
        <p:spPr>
          <a:xfrm>
            <a:off x="4882613" y="19181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32105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type="subTitle" idx="7"/>
          </p:nvPr>
        </p:nvSpPr>
        <p:spPr>
          <a:xfrm>
            <a:off x="1944363" y="3443102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type="subTitle" idx="8"/>
          </p:nvPr>
        </p:nvSpPr>
        <p:spPr>
          <a:xfrm>
            <a:off x="1944863" y="3819202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1"/>
          <p:cNvSpPr txBox="1"/>
          <p:nvPr>
            <p:ph type="subTitle" idx="9"/>
          </p:nvPr>
        </p:nvSpPr>
        <p:spPr>
          <a:xfrm>
            <a:off x="4882388" y="249256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1"/>
          <p:cNvSpPr txBox="1"/>
          <p:nvPr>
            <p:ph type="subTitle" idx="13"/>
          </p:nvPr>
        </p:nvSpPr>
        <p:spPr>
          <a:xfrm>
            <a:off x="4882725" y="2868665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1"/>
          <p:cNvSpPr txBox="1"/>
          <p:nvPr>
            <p:ph type="subTitle" idx="14"/>
          </p:nvPr>
        </p:nvSpPr>
        <p:spPr>
          <a:xfrm>
            <a:off x="4882563" y="3443100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1"/>
          <p:cNvSpPr txBox="1"/>
          <p:nvPr>
            <p:ph type="subTitle" idx="15"/>
          </p:nvPr>
        </p:nvSpPr>
        <p:spPr>
          <a:xfrm>
            <a:off x="4882613" y="3819202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 and subtitle">
  <p:cSld name="CUSTOM_3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 hasCustomPrompt="1"/>
          </p:nvPr>
        </p:nvSpPr>
        <p:spPr>
          <a:xfrm>
            <a:off x="3389825" y="1356150"/>
            <a:ext cx="1172400" cy="12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5" name="Google Shape;135;p22"/>
          <p:cNvSpPr txBox="1"/>
          <p:nvPr>
            <p:ph type="title" idx="2"/>
          </p:nvPr>
        </p:nvSpPr>
        <p:spPr>
          <a:xfrm>
            <a:off x="3507400" y="2586993"/>
            <a:ext cx="3852000" cy="6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 and subtitle 2">
  <p:cSld name="CUSTOM_6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 hasCustomPrompt="1"/>
          </p:nvPr>
        </p:nvSpPr>
        <p:spPr>
          <a:xfrm>
            <a:off x="2285825" y="1927950"/>
            <a:ext cx="1338900" cy="12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8" name="Google Shape;138;p23"/>
          <p:cNvSpPr txBox="1"/>
          <p:nvPr>
            <p:ph type="title" idx="2"/>
          </p:nvPr>
        </p:nvSpPr>
        <p:spPr>
          <a:xfrm>
            <a:off x="3722950" y="2073553"/>
            <a:ext cx="3852000" cy="9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 and subtitle 3">
  <p:cSld name="CUSTOM_6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 hasCustomPrompt="1"/>
          </p:nvPr>
        </p:nvSpPr>
        <p:spPr>
          <a:xfrm>
            <a:off x="3814350" y="1356150"/>
            <a:ext cx="1515300" cy="12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1" name="Google Shape;141;p24"/>
          <p:cNvSpPr txBox="1"/>
          <p:nvPr>
            <p:ph type="title" idx="2"/>
          </p:nvPr>
        </p:nvSpPr>
        <p:spPr>
          <a:xfrm>
            <a:off x="3073050" y="2518425"/>
            <a:ext cx="2997900" cy="10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 and subtitle 4">
  <p:cSld name="CUSTOM_6_1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 hasCustomPrompt="1"/>
          </p:nvPr>
        </p:nvSpPr>
        <p:spPr>
          <a:xfrm>
            <a:off x="4594375" y="1356150"/>
            <a:ext cx="1288200" cy="12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4" name="Google Shape;144;p25"/>
          <p:cNvSpPr txBox="1"/>
          <p:nvPr>
            <p:ph type="title" idx="2"/>
          </p:nvPr>
        </p:nvSpPr>
        <p:spPr>
          <a:xfrm>
            <a:off x="2686963" y="2587000"/>
            <a:ext cx="3195600" cy="6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 and subtitle 5">
  <p:cSld name="CUSTOM_6_1_1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 hasCustomPrompt="1"/>
          </p:nvPr>
        </p:nvSpPr>
        <p:spPr>
          <a:xfrm>
            <a:off x="4707800" y="2147125"/>
            <a:ext cx="1212000" cy="105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7" name="Google Shape;147;p26"/>
          <p:cNvSpPr txBox="1"/>
          <p:nvPr>
            <p:ph type="title" idx="2"/>
          </p:nvPr>
        </p:nvSpPr>
        <p:spPr>
          <a:xfrm>
            <a:off x="2897650" y="2147125"/>
            <a:ext cx="1696500" cy="9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 and subtitle 6">
  <p:cSld name="CUSTOM_6_1_1_1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 hasCustomPrompt="1"/>
          </p:nvPr>
        </p:nvSpPr>
        <p:spPr>
          <a:xfrm>
            <a:off x="3894750" y="2751750"/>
            <a:ext cx="1354500" cy="94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0" name="Google Shape;150;p27"/>
          <p:cNvSpPr txBox="1"/>
          <p:nvPr>
            <p:ph type="title" idx="2"/>
          </p:nvPr>
        </p:nvSpPr>
        <p:spPr>
          <a:xfrm>
            <a:off x="2646000" y="1855999"/>
            <a:ext cx="38520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4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4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4_1_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4_1_1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/>
          <p:nvPr>
            <p:ph type="ctrTitle"/>
          </p:nvPr>
        </p:nvSpPr>
        <p:spPr>
          <a:xfrm>
            <a:off x="1887750" y="946225"/>
            <a:ext cx="5368500" cy="97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1" name="Google Shape;161;p32"/>
          <p:cNvSpPr txBox="1"/>
          <p:nvPr>
            <p:ph type="subTitle" idx="1"/>
          </p:nvPr>
        </p:nvSpPr>
        <p:spPr>
          <a:xfrm>
            <a:off x="4774636" y="2224775"/>
            <a:ext cx="3054900" cy="11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2" name="Google Shape;162;p32"/>
          <p:cNvSpPr txBox="1"/>
          <p:nvPr/>
        </p:nvSpPr>
        <p:spPr>
          <a:xfrm>
            <a:off x="2569325" y="4151400"/>
            <a:ext cx="40056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lang="en-GB" sz="1000" b="1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2"/>
              </a:rPr>
              <a:t>Slidesgo</a:t>
            </a:r>
            <a:r>
              <a:rPr lang="en-GB" sz="10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,</a:t>
            </a:r>
            <a:r>
              <a:rPr lang="en-GB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including icons by </a:t>
            </a:r>
            <a:r>
              <a:rPr lang="en-GB" sz="1000" b="1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Flaticon</a:t>
            </a:r>
            <a:r>
              <a:rPr lang="en-GB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, infographics &amp; images by </a:t>
            </a:r>
            <a:r>
              <a:rPr lang="en-GB" sz="1000" b="1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Freepik</a:t>
            </a:r>
            <a:r>
              <a:rPr lang="en-GB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3" name="Google Shape;163;p32"/>
          <p:cNvSpPr txBox="1"/>
          <p:nvPr>
            <p:ph type="subTitle" idx="2"/>
          </p:nvPr>
        </p:nvSpPr>
        <p:spPr>
          <a:xfrm>
            <a:off x="1314451" y="2224775"/>
            <a:ext cx="2550900" cy="9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5011588" y="2052650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type="body" idx="1"/>
          </p:nvPr>
        </p:nvSpPr>
        <p:spPr>
          <a:xfrm>
            <a:off x="5011592" y="2587250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type="body" idx="2"/>
          </p:nvPr>
        </p:nvSpPr>
        <p:spPr>
          <a:xfrm>
            <a:off x="2295767" y="2587250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title" idx="3"/>
          </p:nvPr>
        </p:nvSpPr>
        <p:spPr>
          <a:xfrm>
            <a:off x="2295763" y="2052650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/>
          <p:nvPr>
            <p:ph type="body" idx="1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720000" y="1570025"/>
            <a:ext cx="6387900" cy="19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title"/>
          </p:nvPr>
        </p:nvSpPr>
        <p:spPr>
          <a:xfrm>
            <a:off x="1205200" y="1689450"/>
            <a:ext cx="26172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" name="Google Shape;32;p9"/>
          <p:cNvSpPr txBox="1"/>
          <p:nvPr>
            <p:ph type="subTitle" idx="1"/>
          </p:nvPr>
        </p:nvSpPr>
        <p:spPr>
          <a:xfrm>
            <a:off x="1205200" y="2658641"/>
            <a:ext cx="2617200" cy="6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9"/>
          <p:cNvSpPr txBox="1"/>
          <p:nvPr>
            <p:ph type="body" idx="2"/>
          </p:nvPr>
        </p:nvSpPr>
        <p:spPr>
          <a:xfrm>
            <a:off x="4306275" y="1613250"/>
            <a:ext cx="3852000" cy="19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body" idx="1"/>
          </p:nvPr>
        </p:nvSpPr>
        <p:spPr>
          <a:xfrm>
            <a:off x="5182400" y="3089225"/>
            <a:ext cx="3241500" cy="147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3" Type="http://schemas.openxmlformats.org/officeDocument/2006/relationships/theme" Target="../theme/theme1.xml"/><Relationship Id="rId32" Type="http://schemas.openxmlformats.org/officeDocument/2006/relationships/image" Target="../media/image3.jpeg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2"/>
          <a:stretch>
            <a:fillRect/>
          </a:stretch>
        </a:blip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5"/>
          <p:cNvSpPr txBox="1"/>
          <p:nvPr>
            <p:ph type="ctrTitle"/>
          </p:nvPr>
        </p:nvSpPr>
        <p:spPr>
          <a:xfrm>
            <a:off x="1887750" y="948175"/>
            <a:ext cx="5368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APLICAȚIE DE TIP WEBSITE PENTRU OPTIMIZAREA</a:t>
            </a:r>
            <a:r>
              <a:rPr lang="ro-RO" altLang="en-GB" sz="3200"/>
              <a:t> </a:t>
            </a:r>
            <a:r>
              <a:rPr lang="en-GB" sz="3200"/>
              <a:t>RUTELOR</a:t>
            </a:r>
            <a:r>
              <a:rPr lang="en-GB" sz="4800"/>
              <a:t> </a:t>
            </a:r>
            <a:endParaRPr lang="en-GB" sz="4800"/>
          </a:p>
        </p:txBody>
      </p:sp>
      <p:grpSp>
        <p:nvGrpSpPr>
          <p:cNvPr id="174" name="Google Shape;174;p35"/>
          <p:cNvGrpSpPr/>
          <p:nvPr/>
        </p:nvGrpSpPr>
        <p:grpSpPr>
          <a:xfrm rot="-5400000">
            <a:off x="4531668" y="1145388"/>
            <a:ext cx="80672" cy="3791466"/>
            <a:chOff x="240800" y="2204795"/>
            <a:chExt cx="14075" cy="652105"/>
          </a:xfrm>
        </p:grpSpPr>
        <p:sp>
          <p:nvSpPr>
            <p:cNvPr id="175" name="Google Shape;175;p35"/>
            <p:cNvSpPr/>
            <p:nvPr/>
          </p:nvSpPr>
          <p:spPr>
            <a:xfrm>
              <a:off x="240801" y="2204795"/>
              <a:ext cx="11401" cy="545681"/>
            </a:xfrm>
            <a:custGeom>
              <a:avLst/>
              <a:gdLst/>
              <a:ahLst/>
              <a:cxnLst/>
              <a:rect l="l" t="t" r="r" b="b"/>
              <a:pathLst>
                <a:path w="456" h="16409" extrusionOk="0">
                  <a:moveTo>
                    <a:pt x="0" y="1"/>
                  </a:moveTo>
                  <a:lnTo>
                    <a:pt x="0" y="16408"/>
                  </a:lnTo>
                  <a:lnTo>
                    <a:pt x="455" y="16408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" name="Google Shape;176;p35"/>
            <p:cNvSpPr/>
            <p:nvPr/>
          </p:nvSpPr>
          <p:spPr>
            <a:xfrm>
              <a:off x="240800" y="2777525"/>
              <a:ext cx="13550" cy="9775"/>
            </a:xfrm>
            <a:custGeom>
              <a:avLst/>
              <a:gdLst/>
              <a:ahLst/>
              <a:cxnLst/>
              <a:rect l="l" t="t" r="r" b="b"/>
              <a:pathLst>
                <a:path w="542" h="391" extrusionOk="0">
                  <a:moveTo>
                    <a:pt x="215" y="1"/>
                  </a:moveTo>
                  <a:cubicBezTo>
                    <a:pt x="67" y="1"/>
                    <a:pt x="0" y="169"/>
                    <a:pt x="0" y="254"/>
                  </a:cubicBezTo>
                  <a:lnTo>
                    <a:pt x="107" y="361"/>
                  </a:lnTo>
                  <a:cubicBezTo>
                    <a:pt x="153" y="382"/>
                    <a:pt x="198" y="391"/>
                    <a:pt x="240" y="391"/>
                  </a:cubicBezTo>
                  <a:cubicBezTo>
                    <a:pt x="418" y="391"/>
                    <a:pt x="542" y="234"/>
                    <a:pt x="455" y="147"/>
                  </a:cubicBezTo>
                  <a:cubicBezTo>
                    <a:pt x="455" y="40"/>
                    <a:pt x="348" y="40"/>
                    <a:pt x="348" y="40"/>
                  </a:cubicBezTo>
                  <a:cubicBezTo>
                    <a:pt x="298" y="12"/>
                    <a:pt x="254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" name="Google Shape;177;p35"/>
            <p:cNvSpPr/>
            <p:nvPr/>
          </p:nvSpPr>
          <p:spPr>
            <a:xfrm>
              <a:off x="240800" y="2811975"/>
              <a:ext cx="14075" cy="10725"/>
            </a:xfrm>
            <a:custGeom>
              <a:avLst/>
              <a:gdLst/>
              <a:ahLst/>
              <a:cxnLst/>
              <a:rect l="l" t="t" r="r" b="b"/>
              <a:pathLst>
                <a:path w="563" h="429" extrusionOk="0">
                  <a:moveTo>
                    <a:pt x="348" y="0"/>
                  </a:moveTo>
                  <a:cubicBezTo>
                    <a:pt x="107" y="0"/>
                    <a:pt x="0" y="108"/>
                    <a:pt x="0" y="322"/>
                  </a:cubicBezTo>
                  <a:cubicBezTo>
                    <a:pt x="107" y="322"/>
                    <a:pt x="107" y="429"/>
                    <a:pt x="107" y="429"/>
                  </a:cubicBezTo>
                  <a:cubicBezTo>
                    <a:pt x="348" y="429"/>
                    <a:pt x="562" y="322"/>
                    <a:pt x="455" y="108"/>
                  </a:cubicBezTo>
                  <a:lnTo>
                    <a:pt x="3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" name="Google Shape;178;p35"/>
            <p:cNvSpPr/>
            <p:nvPr/>
          </p:nvSpPr>
          <p:spPr>
            <a:xfrm>
              <a:off x="240800" y="2847375"/>
              <a:ext cx="13550" cy="9525"/>
            </a:xfrm>
            <a:custGeom>
              <a:avLst/>
              <a:gdLst/>
              <a:ahLst/>
              <a:cxnLst/>
              <a:rect l="l" t="t" r="r" b="b"/>
              <a:pathLst>
                <a:path w="542" h="381" extrusionOk="0">
                  <a:moveTo>
                    <a:pt x="224" y="1"/>
                  </a:moveTo>
                  <a:cubicBezTo>
                    <a:pt x="70" y="1"/>
                    <a:pt x="0" y="157"/>
                    <a:pt x="0" y="244"/>
                  </a:cubicBezTo>
                  <a:lnTo>
                    <a:pt x="107" y="351"/>
                  </a:lnTo>
                  <a:cubicBezTo>
                    <a:pt x="153" y="371"/>
                    <a:pt x="198" y="380"/>
                    <a:pt x="240" y="380"/>
                  </a:cubicBezTo>
                  <a:cubicBezTo>
                    <a:pt x="418" y="380"/>
                    <a:pt x="542" y="223"/>
                    <a:pt x="455" y="137"/>
                  </a:cubicBezTo>
                  <a:cubicBezTo>
                    <a:pt x="455" y="30"/>
                    <a:pt x="348" y="30"/>
                    <a:pt x="348" y="30"/>
                  </a:cubicBezTo>
                  <a:cubicBezTo>
                    <a:pt x="302" y="9"/>
                    <a:pt x="261" y="1"/>
                    <a:pt x="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9" name="Google Shape;179;p35"/>
          <p:cNvGrpSpPr/>
          <p:nvPr/>
        </p:nvGrpSpPr>
        <p:grpSpPr>
          <a:xfrm>
            <a:off x="2278754" y="3912467"/>
            <a:ext cx="543432" cy="741197"/>
            <a:chOff x="2278754" y="3912467"/>
            <a:chExt cx="543432" cy="741197"/>
          </a:xfrm>
        </p:grpSpPr>
        <p:sp>
          <p:nvSpPr>
            <p:cNvPr id="180" name="Google Shape;180;p35"/>
            <p:cNvSpPr/>
            <p:nvPr/>
          </p:nvSpPr>
          <p:spPr>
            <a:xfrm>
              <a:off x="2278754" y="3912467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lnTo>
                    <a:pt x="1" y="107"/>
                  </a:lnTo>
                  <a:cubicBezTo>
                    <a:pt x="1" y="214"/>
                    <a:pt x="135" y="214"/>
                    <a:pt x="135" y="214"/>
                  </a:cubicBezTo>
                  <a:cubicBezTo>
                    <a:pt x="135" y="214"/>
                    <a:pt x="242" y="214"/>
                    <a:pt x="242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" name="Google Shape;181;p35"/>
            <p:cNvSpPr/>
            <p:nvPr/>
          </p:nvSpPr>
          <p:spPr>
            <a:xfrm>
              <a:off x="2456593" y="3912467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107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214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" name="Google Shape;182;p35"/>
            <p:cNvSpPr/>
            <p:nvPr/>
          </p:nvSpPr>
          <p:spPr>
            <a:xfrm>
              <a:off x="2624328" y="391246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lnTo>
                    <a:pt x="0" y="107"/>
                  </a:lnTo>
                  <a:lnTo>
                    <a:pt x="108" y="214"/>
                  </a:lnTo>
                  <a:cubicBezTo>
                    <a:pt x="215" y="214"/>
                    <a:pt x="215" y="214"/>
                    <a:pt x="215" y="107"/>
                  </a:cubicBezTo>
                  <a:cubicBezTo>
                    <a:pt x="215" y="107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" name="Google Shape;183;p35"/>
            <p:cNvSpPr/>
            <p:nvPr/>
          </p:nvSpPr>
          <p:spPr>
            <a:xfrm>
              <a:off x="2802073" y="391246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107"/>
                    <a:pt x="1" y="107"/>
                  </a:cubicBezTo>
                  <a:cubicBezTo>
                    <a:pt x="1" y="214"/>
                    <a:pt x="1" y="214"/>
                    <a:pt x="108" y="214"/>
                  </a:cubicBezTo>
                  <a:cubicBezTo>
                    <a:pt x="108" y="214"/>
                    <a:pt x="215" y="214"/>
                    <a:pt x="215" y="10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" name="Google Shape;184;p35"/>
            <p:cNvSpPr/>
            <p:nvPr/>
          </p:nvSpPr>
          <p:spPr>
            <a:xfrm>
              <a:off x="2278754" y="4057657"/>
              <a:ext cx="22639" cy="22639"/>
            </a:xfrm>
            <a:custGeom>
              <a:avLst/>
              <a:gdLst/>
              <a:ahLst/>
              <a:cxnLst/>
              <a:rect l="l" t="t" r="r" b="b"/>
              <a:pathLst>
                <a:path w="242" h="242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42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" name="Google Shape;185;p35"/>
            <p:cNvSpPr/>
            <p:nvPr/>
          </p:nvSpPr>
          <p:spPr>
            <a:xfrm>
              <a:off x="2456593" y="4057657"/>
              <a:ext cx="10103" cy="22639"/>
            </a:xfrm>
            <a:custGeom>
              <a:avLst/>
              <a:gdLst/>
              <a:ahLst/>
              <a:cxnLst/>
              <a:rect l="l" t="t" r="r" b="b"/>
              <a:pathLst>
                <a:path w="108" h="242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cubicBezTo>
                    <a:pt x="0" y="108"/>
                    <a:pt x="0" y="242"/>
                    <a:pt x="107" y="242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" name="Google Shape;186;p35"/>
            <p:cNvSpPr/>
            <p:nvPr/>
          </p:nvSpPr>
          <p:spPr>
            <a:xfrm>
              <a:off x="2624328" y="405765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0" y="108"/>
                  </a:lnTo>
                  <a:lnTo>
                    <a:pt x="108" y="242"/>
                  </a:lnTo>
                  <a:cubicBezTo>
                    <a:pt x="215" y="242"/>
                    <a:pt x="215" y="108"/>
                    <a:pt x="215" y="108"/>
                  </a:cubicBezTo>
                  <a:cubicBezTo>
                    <a:pt x="215" y="108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" name="Google Shape;187;p35"/>
            <p:cNvSpPr/>
            <p:nvPr/>
          </p:nvSpPr>
          <p:spPr>
            <a:xfrm>
              <a:off x="2802073" y="405765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42"/>
                    <a:pt x="108" y="242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" name="Google Shape;188;p35"/>
            <p:cNvSpPr/>
            <p:nvPr/>
          </p:nvSpPr>
          <p:spPr>
            <a:xfrm>
              <a:off x="2278754" y="4205372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15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" name="Google Shape;189;p35"/>
            <p:cNvSpPr/>
            <p:nvPr/>
          </p:nvSpPr>
          <p:spPr>
            <a:xfrm>
              <a:off x="2456593" y="4205372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lnTo>
                    <a:pt x="0" y="215"/>
                  </a:lnTo>
                  <a:cubicBezTo>
                    <a:pt x="107" y="215"/>
                    <a:pt x="107" y="108"/>
                    <a:pt x="107" y="108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" name="Google Shape;190;p35"/>
            <p:cNvSpPr/>
            <p:nvPr/>
          </p:nvSpPr>
          <p:spPr>
            <a:xfrm>
              <a:off x="2624328" y="420537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lnTo>
                    <a:pt x="0" y="108"/>
                  </a:lnTo>
                  <a:cubicBezTo>
                    <a:pt x="108" y="108"/>
                    <a:pt x="108" y="215"/>
                    <a:pt x="108" y="215"/>
                  </a:cubicBezTo>
                  <a:cubicBezTo>
                    <a:pt x="215" y="215"/>
                    <a:pt x="215" y="108"/>
                    <a:pt x="215" y="108"/>
                  </a:cubicBez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" name="Google Shape;191;p35"/>
            <p:cNvSpPr/>
            <p:nvPr/>
          </p:nvSpPr>
          <p:spPr>
            <a:xfrm>
              <a:off x="2802073" y="420537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15"/>
                    <a:pt x="108" y="215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" name="Google Shape;192;p35"/>
            <p:cNvSpPr/>
            <p:nvPr/>
          </p:nvSpPr>
          <p:spPr>
            <a:xfrm>
              <a:off x="2278754" y="4350656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cubicBezTo>
                    <a:pt x="135" y="0"/>
                    <a:pt x="1" y="0"/>
                    <a:pt x="1" y="107"/>
                  </a:cubicBezTo>
                  <a:lnTo>
                    <a:pt x="135" y="214"/>
                  </a:lnTo>
                  <a:lnTo>
                    <a:pt x="242" y="107"/>
                  </a:lnTo>
                  <a:cubicBezTo>
                    <a:pt x="242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" name="Google Shape;193;p35"/>
            <p:cNvSpPr/>
            <p:nvPr/>
          </p:nvSpPr>
          <p:spPr>
            <a:xfrm>
              <a:off x="2456593" y="4350656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107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" name="Google Shape;194;p35"/>
            <p:cNvSpPr/>
            <p:nvPr/>
          </p:nvSpPr>
          <p:spPr>
            <a:xfrm>
              <a:off x="2624328" y="4350656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08" y="0"/>
                    <a:pt x="0" y="0"/>
                    <a:pt x="0" y="107"/>
                  </a:cubicBezTo>
                  <a:cubicBezTo>
                    <a:pt x="108" y="107"/>
                    <a:pt x="108" y="107"/>
                    <a:pt x="108" y="214"/>
                  </a:cubicBezTo>
                  <a:cubicBezTo>
                    <a:pt x="215" y="214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" name="Google Shape;195;p35"/>
            <p:cNvSpPr/>
            <p:nvPr/>
          </p:nvSpPr>
          <p:spPr>
            <a:xfrm>
              <a:off x="2802073" y="4350656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08" y="214"/>
                  </a:cubicBezTo>
                  <a:lnTo>
                    <a:pt x="215" y="107"/>
                  </a:lnTo>
                  <a:cubicBezTo>
                    <a:pt x="215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" name="Google Shape;196;p35"/>
            <p:cNvSpPr/>
            <p:nvPr/>
          </p:nvSpPr>
          <p:spPr>
            <a:xfrm>
              <a:off x="2278754" y="4495845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" name="Google Shape;197;p35"/>
            <p:cNvSpPr/>
            <p:nvPr/>
          </p:nvSpPr>
          <p:spPr>
            <a:xfrm>
              <a:off x="2456593" y="4495845"/>
              <a:ext cx="10103" cy="15342"/>
            </a:xfrm>
            <a:custGeom>
              <a:avLst/>
              <a:gdLst/>
              <a:ahLst/>
              <a:cxnLst/>
              <a:rect l="l" t="t" r="r" b="b"/>
              <a:pathLst>
                <a:path w="108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cubicBezTo>
                    <a:pt x="32" y="148"/>
                    <a:pt x="55" y="164"/>
                    <a:pt x="70" y="164"/>
                  </a:cubicBezTo>
                  <a:cubicBezTo>
                    <a:pt x="107" y="164"/>
                    <a:pt x="107" y="76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" name="Google Shape;198;p35"/>
            <p:cNvSpPr/>
            <p:nvPr/>
          </p:nvSpPr>
          <p:spPr>
            <a:xfrm>
              <a:off x="2624328" y="4495845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" name="Google Shape;199;p35"/>
            <p:cNvSpPr/>
            <p:nvPr/>
          </p:nvSpPr>
          <p:spPr>
            <a:xfrm>
              <a:off x="2802073" y="4495845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" name="Google Shape;200;p35"/>
            <p:cNvSpPr/>
            <p:nvPr/>
          </p:nvSpPr>
          <p:spPr>
            <a:xfrm>
              <a:off x="2278754" y="4643561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" name="Google Shape;201;p35"/>
            <p:cNvSpPr/>
            <p:nvPr/>
          </p:nvSpPr>
          <p:spPr>
            <a:xfrm>
              <a:off x="2456593" y="4643561"/>
              <a:ext cx="10103" cy="10103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" name="Google Shape;202;p35"/>
            <p:cNvSpPr/>
            <p:nvPr/>
          </p:nvSpPr>
          <p:spPr>
            <a:xfrm>
              <a:off x="2624328" y="4643561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" name="Google Shape;203;p35"/>
            <p:cNvSpPr/>
            <p:nvPr/>
          </p:nvSpPr>
          <p:spPr>
            <a:xfrm>
              <a:off x="2802073" y="4643561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04" name="Google Shape;204;p35"/>
          <p:cNvGrpSpPr/>
          <p:nvPr/>
        </p:nvGrpSpPr>
        <p:grpSpPr>
          <a:xfrm>
            <a:off x="548547" y="2097130"/>
            <a:ext cx="541000" cy="741197"/>
            <a:chOff x="548547" y="2097130"/>
            <a:chExt cx="541000" cy="741197"/>
          </a:xfrm>
        </p:grpSpPr>
        <p:sp>
          <p:nvSpPr>
            <p:cNvPr id="205" name="Google Shape;205;p35"/>
            <p:cNvSpPr/>
            <p:nvPr/>
          </p:nvSpPr>
          <p:spPr>
            <a:xfrm>
              <a:off x="548547" y="2097130"/>
              <a:ext cx="20113" cy="14500"/>
            </a:xfrm>
            <a:custGeom>
              <a:avLst/>
              <a:gdLst/>
              <a:ahLst/>
              <a:cxnLst/>
              <a:rect l="l" t="t" r="r" b="b"/>
              <a:pathLst>
                <a:path w="215" h="155" extrusionOk="0">
                  <a:moveTo>
                    <a:pt x="108" y="0"/>
                  </a:moveTo>
                  <a:cubicBezTo>
                    <a:pt x="108" y="0"/>
                    <a:pt x="1" y="0"/>
                    <a:pt x="1" y="107"/>
                  </a:cubicBezTo>
                  <a:lnTo>
                    <a:pt x="108" y="107"/>
                  </a:lnTo>
                  <a:cubicBezTo>
                    <a:pt x="143" y="143"/>
                    <a:pt x="167" y="155"/>
                    <a:pt x="183" y="155"/>
                  </a:cubicBezTo>
                  <a:cubicBezTo>
                    <a:pt x="215" y="155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" name="Google Shape;206;p35"/>
            <p:cNvSpPr/>
            <p:nvPr/>
          </p:nvSpPr>
          <p:spPr>
            <a:xfrm>
              <a:off x="726386" y="2097130"/>
              <a:ext cx="20113" cy="14500"/>
            </a:xfrm>
            <a:custGeom>
              <a:avLst/>
              <a:gdLst/>
              <a:ahLst/>
              <a:cxnLst/>
              <a:rect l="l" t="t" r="r" b="b"/>
              <a:pathLst>
                <a:path w="215" h="15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107" y="107"/>
                  </a:lnTo>
                  <a:cubicBezTo>
                    <a:pt x="107" y="143"/>
                    <a:pt x="119" y="155"/>
                    <a:pt x="135" y="155"/>
                  </a:cubicBezTo>
                  <a:cubicBezTo>
                    <a:pt x="167" y="155"/>
                    <a:pt x="214" y="107"/>
                    <a:pt x="214" y="107"/>
                  </a:cubicBezTo>
                  <a:cubicBezTo>
                    <a:pt x="214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" name="Google Shape;207;p35"/>
            <p:cNvSpPr/>
            <p:nvPr/>
          </p:nvSpPr>
          <p:spPr>
            <a:xfrm>
              <a:off x="901605" y="2097130"/>
              <a:ext cx="12629" cy="20113"/>
            </a:xfrm>
            <a:custGeom>
              <a:avLst/>
              <a:gdLst/>
              <a:ahLst/>
              <a:cxnLst/>
              <a:rect l="l" t="t" r="r" b="b"/>
              <a:pathLst>
                <a:path w="135" h="215" extrusionOk="0">
                  <a:moveTo>
                    <a:pt x="135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35" y="214"/>
                  </a:cubicBezTo>
                  <a:lnTo>
                    <a:pt x="135" y="107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" name="Google Shape;208;p35"/>
            <p:cNvSpPr/>
            <p:nvPr/>
          </p:nvSpPr>
          <p:spPr>
            <a:xfrm>
              <a:off x="1069340" y="2097130"/>
              <a:ext cx="20207" cy="14500"/>
            </a:xfrm>
            <a:custGeom>
              <a:avLst/>
              <a:gdLst/>
              <a:ahLst/>
              <a:cxnLst/>
              <a:rect l="l" t="t" r="r" b="b"/>
              <a:pathLst>
                <a:path w="216" h="155" extrusionOk="0">
                  <a:moveTo>
                    <a:pt x="108" y="0"/>
                  </a:moveTo>
                  <a:cubicBezTo>
                    <a:pt x="108" y="0"/>
                    <a:pt x="1" y="0"/>
                    <a:pt x="1" y="107"/>
                  </a:cubicBezTo>
                  <a:lnTo>
                    <a:pt x="108" y="107"/>
                  </a:lnTo>
                  <a:cubicBezTo>
                    <a:pt x="144" y="143"/>
                    <a:pt x="168" y="155"/>
                    <a:pt x="183" y="155"/>
                  </a:cubicBezTo>
                  <a:cubicBezTo>
                    <a:pt x="215" y="155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" name="Google Shape;209;p35"/>
            <p:cNvSpPr/>
            <p:nvPr/>
          </p:nvSpPr>
          <p:spPr>
            <a:xfrm>
              <a:off x="548547" y="2242319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" name="Google Shape;210;p35"/>
            <p:cNvSpPr/>
            <p:nvPr/>
          </p:nvSpPr>
          <p:spPr>
            <a:xfrm>
              <a:off x="726386" y="2242319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cubicBezTo>
                    <a:pt x="107" y="148"/>
                    <a:pt x="117" y="164"/>
                    <a:pt x="130" y="164"/>
                  </a:cubicBezTo>
                  <a:cubicBezTo>
                    <a:pt x="162" y="164"/>
                    <a:pt x="214" y="76"/>
                    <a:pt x="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" name="Google Shape;211;p35"/>
            <p:cNvSpPr/>
            <p:nvPr/>
          </p:nvSpPr>
          <p:spPr>
            <a:xfrm>
              <a:off x="901605" y="2242319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35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135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" name="Google Shape;212;p35"/>
            <p:cNvSpPr/>
            <p:nvPr/>
          </p:nvSpPr>
          <p:spPr>
            <a:xfrm>
              <a:off x="1069340" y="2242319"/>
              <a:ext cx="20207" cy="15342"/>
            </a:xfrm>
            <a:custGeom>
              <a:avLst/>
              <a:gdLst/>
              <a:ahLst/>
              <a:cxnLst/>
              <a:rect l="l" t="t" r="r" b="b"/>
              <a:pathLst>
                <a:path w="216" h="164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108" y="108"/>
                  </a:lnTo>
                  <a:cubicBezTo>
                    <a:pt x="140" y="148"/>
                    <a:pt x="163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" name="Google Shape;213;p35"/>
            <p:cNvSpPr/>
            <p:nvPr/>
          </p:nvSpPr>
          <p:spPr>
            <a:xfrm>
              <a:off x="548547" y="2390035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" name="Google Shape;214;p35"/>
            <p:cNvSpPr/>
            <p:nvPr/>
          </p:nvSpPr>
          <p:spPr>
            <a:xfrm>
              <a:off x="726386" y="2390035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214" y="108"/>
                  </a:lnTo>
                  <a:cubicBezTo>
                    <a:pt x="214" y="1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" name="Google Shape;215;p35"/>
            <p:cNvSpPr/>
            <p:nvPr/>
          </p:nvSpPr>
          <p:spPr>
            <a:xfrm>
              <a:off x="901605" y="2390035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35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135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" name="Google Shape;216;p35"/>
            <p:cNvSpPr/>
            <p:nvPr/>
          </p:nvSpPr>
          <p:spPr>
            <a:xfrm>
              <a:off x="1069340" y="2390035"/>
              <a:ext cx="20207" cy="10103"/>
            </a:xfrm>
            <a:custGeom>
              <a:avLst/>
              <a:gdLst/>
              <a:ahLst/>
              <a:cxnLst/>
              <a:rect l="l" t="t" r="r" b="b"/>
              <a:pathLst>
                <a:path w="216" h="108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" name="Google Shape;217;p35"/>
            <p:cNvSpPr/>
            <p:nvPr/>
          </p:nvSpPr>
          <p:spPr>
            <a:xfrm>
              <a:off x="548547" y="2535318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" y="0"/>
                  </a:moveTo>
                  <a:cubicBezTo>
                    <a:pt x="1" y="107"/>
                    <a:pt x="108" y="107"/>
                    <a:pt x="108" y="107"/>
                  </a:cubicBezTo>
                  <a:cubicBezTo>
                    <a:pt x="215" y="107"/>
                    <a:pt x="215" y="107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" name="Google Shape;218;p35"/>
            <p:cNvSpPr/>
            <p:nvPr/>
          </p:nvSpPr>
          <p:spPr>
            <a:xfrm>
              <a:off x="726386" y="2535318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0" y="0"/>
                  </a:moveTo>
                  <a:cubicBezTo>
                    <a:pt x="0" y="107"/>
                    <a:pt x="0" y="107"/>
                    <a:pt x="107" y="107"/>
                  </a:cubicBezTo>
                  <a:cubicBezTo>
                    <a:pt x="107" y="107"/>
                    <a:pt x="214" y="107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" name="Google Shape;219;p35"/>
            <p:cNvSpPr/>
            <p:nvPr/>
          </p:nvSpPr>
          <p:spPr>
            <a:xfrm>
              <a:off x="901605" y="2535318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" y="0"/>
                  </a:moveTo>
                  <a:cubicBezTo>
                    <a:pt x="1" y="107"/>
                    <a:pt x="1" y="107"/>
                    <a:pt x="135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" name="Google Shape;220;p35"/>
            <p:cNvSpPr/>
            <p:nvPr/>
          </p:nvSpPr>
          <p:spPr>
            <a:xfrm>
              <a:off x="1069340" y="2535318"/>
              <a:ext cx="20207" cy="10103"/>
            </a:xfrm>
            <a:custGeom>
              <a:avLst/>
              <a:gdLst/>
              <a:ahLst/>
              <a:cxnLst/>
              <a:rect l="l" t="t" r="r" b="b"/>
              <a:pathLst>
                <a:path w="216" h="108" extrusionOk="0">
                  <a:moveTo>
                    <a:pt x="1" y="0"/>
                  </a:moveTo>
                  <a:cubicBezTo>
                    <a:pt x="1" y="107"/>
                    <a:pt x="108" y="107"/>
                    <a:pt x="108" y="107"/>
                  </a:cubicBezTo>
                  <a:cubicBezTo>
                    <a:pt x="215" y="107"/>
                    <a:pt x="215" y="107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" name="Google Shape;221;p35"/>
            <p:cNvSpPr/>
            <p:nvPr/>
          </p:nvSpPr>
          <p:spPr>
            <a:xfrm>
              <a:off x="548547" y="2676391"/>
              <a:ext cx="20113" cy="14220"/>
            </a:xfrm>
            <a:custGeom>
              <a:avLst/>
              <a:gdLst/>
              <a:ahLst/>
              <a:cxnLst/>
              <a:rect l="l" t="t" r="r" b="b"/>
              <a:pathLst>
                <a:path w="215" h="152" extrusionOk="0">
                  <a:moveTo>
                    <a:pt x="86" y="0"/>
                  </a:moveTo>
                  <a:cubicBezTo>
                    <a:pt x="54" y="0"/>
                    <a:pt x="1" y="76"/>
                    <a:pt x="1" y="152"/>
                  </a:cubicBezTo>
                  <a:lnTo>
                    <a:pt x="108" y="152"/>
                  </a:lnTo>
                  <a:cubicBezTo>
                    <a:pt x="215" y="152"/>
                    <a:pt x="215" y="152"/>
                    <a:pt x="215" y="45"/>
                  </a:cubicBezTo>
                  <a:lnTo>
                    <a:pt x="108" y="45"/>
                  </a:lnTo>
                  <a:cubicBezTo>
                    <a:pt x="108" y="13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" name="Google Shape;222;p35"/>
            <p:cNvSpPr/>
            <p:nvPr/>
          </p:nvSpPr>
          <p:spPr>
            <a:xfrm>
              <a:off x="726386" y="2676391"/>
              <a:ext cx="20113" cy="14220"/>
            </a:xfrm>
            <a:custGeom>
              <a:avLst/>
              <a:gdLst/>
              <a:ahLst/>
              <a:cxnLst/>
              <a:rect l="l" t="t" r="r" b="b"/>
              <a:pathLst>
                <a:path w="215" h="152" extrusionOk="0">
                  <a:moveTo>
                    <a:pt x="38" y="0"/>
                  </a:moveTo>
                  <a:cubicBezTo>
                    <a:pt x="0" y="0"/>
                    <a:pt x="0" y="76"/>
                    <a:pt x="0" y="152"/>
                  </a:cubicBezTo>
                  <a:lnTo>
                    <a:pt x="107" y="152"/>
                  </a:lnTo>
                  <a:cubicBezTo>
                    <a:pt x="107" y="152"/>
                    <a:pt x="214" y="152"/>
                    <a:pt x="214" y="45"/>
                  </a:cubicBezTo>
                  <a:lnTo>
                    <a:pt x="107" y="45"/>
                  </a:lnTo>
                  <a:cubicBezTo>
                    <a:pt x="76" y="13"/>
                    <a:pt x="54" y="0"/>
                    <a:pt x="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" name="Google Shape;223;p35"/>
            <p:cNvSpPr/>
            <p:nvPr/>
          </p:nvSpPr>
          <p:spPr>
            <a:xfrm>
              <a:off x="901605" y="2680507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" y="1"/>
                  </a:moveTo>
                  <a:cubicBezTo>
                    <a:pt x="1" y="108"/>
                    <a:pt x="1" y="108"/>
                    <a:pt x="135" y="108"/>
                  </a:cubicBez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" name="Google Shape;224;p35"/>
            <p:cNvSpPr/>
            <p:nvPr/>
          </p:nvSpPr>
          <p:spPr>
            <a:xfrm>
              <a:off x="1069340" y="2676391"/>
              <a:ext cx="20207" cy="14220"/>
            </a:xfrm>
            <a:custGeom>
              <a:avLst/>
              <a:gdLst/>
              <a:ahLst/>
              <a:cxnLst/>
              <a:rect l="l" t="t" r="r" b="b"/>
              <a:pathLst>
                <a:path w="216" h="152" extrusionOk="0">
                  <a:moveTo>
                    <a:pt x="86" y="0"/>
                  </a:moveTo>
                  <a:cubicBezTo>
                    <a:pt x="55" y="0"/>
                    <a:pt x="1" y="76"/>
                    <a:pt x="1" y="152"/>
                  </a:cubicBezTo>
                  <a:lnTo>
                    <a:pt x="108" y="152"/>
                  </a:lnTo>
                  <a:cubicBezTo>
                    <a:pt x="215" y="152"/>
                    <a:pt x="215" y="152"/>
                    <a:pt x="215" y="45"/>
                  </a:cubicBezTo>
                  <a:lnTo>
                    <a:pt x="108" y="45"/>
                  </a:lnTo>
                  <a:cubicBezTo>
                    <a:pt x="108" y="13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" name="Google Shape;225;p35"/>
            <p:cNvSpPr/>
            <p:nvPr/>
          </p:nvSpPr>
          <p:spPr>
            <a:xfrm>
              <a:off x="548547" y="281568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1" y="135"/>
                  </a:lnTo>
                  <a:lnTo>
                    <a:pt x="108" y="242"/>
                  </a:lnTo>
                  <a:cubicBezTo>
                    <a:pt x="215" y="242"/>
                    <a:pt x="215" y="242"/>
                    <a:pt x="215" y="135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" name="Google Shape;226;p35"/>
            <p:cNvSpPr/>
            <p:nvPr/>
          </p:nvSpPr>
          <p:spPr>
            <a:xfrm>
              <a:off x="726386" y="281568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7" y="1"/>
                  </a:moveTo>
                  <a:cubicBezTo>
                    <a:pt x="0" y="1"/>
                    <a:pt x="0" y="135"/>
                    <a:pt x="0" y="135"/>
                  </a:cubicBezTo>
                  <a:cubicBezTo>
                    <a:pt x="0" y="242"/>
                    <a:pt x="0" y="242"/>
                    <a:pt x="107" y="242"/>
                  </a:cubicBezTo>
                  <a:cubicBezTo>
                    <a:pt x="107" y="242"/>
                    <a:pt x="214" y="242"/>
                    <a:pt x="214" y="135"/>
                  </a:cubicBezTo>
                  <a:cubicBezTo>
                    <a:pt x="214" y="135"/>
                    <a:pt x="107" y="135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" name="Google Shape;227;p35"/>
            <p:cNvSpPr/>
            <p:nvPr/>
          </p:nvSpPr>
          <p:spPr>
            <a:xfrm>
              <a:off x="901605" y="2815687"/>
              <a:ext cx="12629" cy="22639"/>
            </a:xfrm>
            <a:custGeom>
              <a:avLst/>
              <a:gdLst/>
              <a:ahLst/>
              <a:cxnLst/>
              <a:rect l="l" t="t" r="r" b="b"/>
              <a:pathLst>
                <a:path w="135" h="242" extrusionOk="0">
                  <a:moveTo>
                    <a:pt x="135" y="1"/>
                  </a:moveTo>
                  <a:cubicBezTo>
                    <a:pt x="1" y="1"/>
                    <a:pt x="1" y="135"/>
                    <a:pt x="1" y="135"/>
                  </a:cubicBezTo>
                  <a:cubicBezTo>
                    <a:pt x="1" y="242"/>
                    <a:pt x="1" y="242"/>
                    <a:pt x="135" y="242"/>
                  </a:cubicBezTo>
                  <a:lnTo>
                    <a:pt x="135" y="1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" name="Google Shape;228;p35"/>
            <p:cNvSpPr/>
            <p:nvPr/>
          </p:nvSpPr>
          <p:spPr>
            <a:xfrm>
              <a:off x="1069340" y="2815687"/>
              <a:ext cx="20207" cy="22639"/>
            </a:xfrm>
            <a:custGeom>
              <a:avLst/>
              <a:gdLst/>
              <a:ahLst/>
              <a:cxnLst/>
              <a:rect l="l" t="t" r="r" b="b"/>
              <a:pathLst>
                <a:path w="216" h="242" extrusionOk="0">
                  <a:moveTo>
                    <a:pt x="108" y="1"/>
                  </a:moveTo>
                  <a:lnTo>
                    <a:pt x="1" y="135"/>
                  </a:lnTo>
                  <a:cubicBezTo>
                    <a:pt x="1" y="242"/>
                    <a:pt x="108" y="242"/>
                    <a:pt x="108" y="242"/>
                  </a:cubicBezTo>
                  <a:cubicBezTo>
                    <a:pt x="215" y="242"/>
                    <a:pt x="215" y="242"/>
                    <a:pt x="215" y="135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720000" y="58000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>
                <a:sym typeface="+mn-ea"/>
              </a:rPr>
              <a:t>Aplicații concurente din domeniu</a:t>
            </a:r>
            <a:endParaRPr lang="ro-RO" sz="2400"/>
          </a:p>
        </p:txBody>
      </p:sp>
      <p:sp>
        <p:nvSpPr>
          <p:cNvPr id="238" name="Google Shape;238;p36"/>
          <p:cNvSpPr txBox="1"/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+mj-lt"/>
              <a:buAutoNum type="arabicPeriod"/>
            </a:pPr>
            <a:r>
              <a:rPr sz="1800">
                <a:sym typeface="+mn-ea"/>
              </a:rPr>
              <a:t>Verizon Connect:</a:t>
            </a:r>
            <a:endParaRPr sz="1800">
              <a:sym typeface="+mn-ea"/>
            </a:endParaRP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+mj-lt"/>
              <a:buAutoNum type="arabicPeriod"/>
            </a:pPr>
            <a:endParaRPr sz="1800">
              <a:sym typeface="+mn-ea"/>
            </a:endParaRPr>
          </a:p>
          <a:p>
            <a:pPr lvl="1" indent="-457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</a:pPr>
            <a:r>
              <a:rPr sz="1800">
                <a:sym typeface="+mn-ea"/>
              </a:rPr>
              <a:t>Oferă urmărirea flotelor de mașini și monitorizarea performanței logisticii</a:t>
            </a:r>
            <a:endParaRPr sz="1800"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+mj-lt"/>
              <a:buNone/>
            </a:pPr>
            <a:endParaRPr sz="1800">
              <a:sym typeface="+mn-ea"/>
            </a:endParaRP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+mj-lt"/>
              <a:buAutoNum type="arabicPeriod" startAt="2"/>
            </a:pPr>
            <a:r>
              <a:rPr sz="1800">
                <a:sym typeface="+mn-ea"/>
              </a:rPr>
              <a:t>Route4Me:</a:t>
            </a:r>
            <a:endParaRPr sz="1800">
              <a:sym typeface="+mn-ea"/>
            </a:endParaRP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+mj-lt"/>
              <a:buAutoNum type="arabicPeriod" startAt="2"/>
            </a:pPr>
            <a:endParaRPr sz="1800">
              <a:sym typeface="+mn-ea"/>
            </a:endParaRPr>
          </a:p>
          <a:p>
            <a:pPr lvl="1" indent="-457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</a:pPr>
            <a:r>
              <a:rPr sz="1800">
                <a:sym typeface="+mn-ea"/>
              </a:rPr>
              <a:t>Permite crearea de rute optime pentru economisirea de timp și combustibil</a:t>
            </a:r>
            <a:endParaRPr sz="1800">
              <a:sym typeface="+mn-ea"/>
            </a:endParaRPr>
          </a:p>
          <a:p>
            <a:pPr lvl="1" indent="-457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</a:pPr>
            <a:r>
              <a:rPr sz="1800">
                <a:sym typeface="+mn-ea"/>
              </a:rPr>
              <a:t>Utilizează informații despre clienți și numărul de șoferi disponibili</a:t>
            </a:r>
            <a:endParaRPr sz="1800">
              <a:sym typeface="+mn-ea"/>
            </a:endParaRPr>
          </a:p>
        </p:txBody>
      </p:sp>
      <p:grpSp>
        <p:nvGrpSpPr>
          <p:cNvPr id="239" name="Google Shape;239;p36"/>
          <p:cNvGrpSpPr/>
          <p:nvPr/>
        </p:nvGrpSpPr>
        <p:grpSpPr>
          <a:xfrm>
            <a:off x="396318" y="1376775"/>
            <a:ext cx="8426679" cy="2929625"/>
            <a:chOff x="1890971" y="1788200"/>
            <a:chExt cx="2169979" cy="754416"/>
          </a:xfrm>
        </p:grpSpPr>
        <p:sp>
          <p:nvSpPr>
            <p:cNvPr id="240" name="Google Shape;240;p36"/>
            <p:cNvSpPr/>
            <p:nvPr/>
          </p:nvSpPr>
          <p:spPr>
            <a:xfrm>
              <a:off x="4038175" y="1788200"/>
              <a:ext cx="22775" cy="22775"/>
            </a:xfrm>
            <a:custGeom>
              <a:avLst/>
              <a:gdLst/>
              <a:ahLst/>
              <a:cxnLst/>
              <a:rect l="l" t="t" r="r" b="b"/>
              <a:pathLst>
                <a:path w="911" h="911" fill="none" extrusionOk="0">
                  <a:moveTo>
                    <a:pt x="910" y="455"/>
                  </a:moveTo>
                  <a:cubicBezTo>
                    <a:pt x="910" y="669"/>
                    <a:pt x="669" y="910"/>
                    <a:pt x="455" y="910"/>
                  </a:cubicBezTo>
                  <a:cubicBezTo>
                    <a:pt x="241" y="910"/>
                    <a:pt x="0" y="669"/>
                    <a:pt x="0" y="455"/>
                  </a:cubicBezTo>
                  <a:cubicBezTo>
                    <a:pt x="0" y="241"/>
                    <a:pt x="241" y="0"/>
                    <a:pt x="455" y="0"/>
                  </a:cubicBezTo>
                  <a:cubicBezTo>
                    <a:pt x="669" y="0"/>
                    <a:pt x="910" y="241"/>
                    <a:pt x="910" y="455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" name="Google Shape;241;p36"/>
            <p:cNvSpPr/>
            <p:nvPr/>
          </p:nvSpPr>
          <p:spPr>
            <a:xfrm>
              <a:off x="3968012" y="2520516"/>
              <a:ext cx="22125" cy="22100"/>
            </a:xfrm>
            <a:custGeom>
              <a:avLst/>
              <a:gdLst/>
              <a:ahLst/>
              <a:cxnLst/>
              <a:rect l="l" t="t" r="r" b="b"/>
              <a:pathLst>
                <a:path w="885" h="884" fill="none" extrusionOk="0">
                  <a:moveTo>
                    <a:pt x="884" y="429"/>
                  </a:moveTo>
                  <a:cubicBezTo>
                    <a:pt x="884" y="777"/>
                    <a:pt x="777" y="884"/>
                    <a:pt x="456" y="884"/>
                  </a:cubicBezTo>
                  <a:cubicBezTo>
                    <a:pt x="215" y="884"/>
                    <a:pt x="1" y="777"/>
                    <a:pt x="1" y="429"/>
                  </a:cubicBezTo>
                  <a:cubicBezTo>
                    <a:pt x="1" y="214"/>
                    <a:pt x="215" y="0"/>
                    <a:pt x="456" y="0"/>
                  </a:cubicBezTo>
                  <a:cubicBezTo>
                    <a:pt x="777" y="0"/>
                    <a:pt x="884" y="214"/>
                    <a:pt x="884" y="429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" name="Google Shape;242;p36"/>
            <p:cNvSpPr/>
            <p:nvPr/>
          </p:nvSpPr>
          <p:spPr>
            <a:xfrm>
              <a:off x="1890971" y="2312797"/>
              <a:ext cx="52875" cy="50200"/>
            </a:xfrm>
            <a:custGeom>
              <a:avLst/>
              <a:gdLst/>
              <a:ahLst/>
              <a:cxnLst/>
              <a:rect l="l" t="t" r="r" b="b"/>
              <a:pathLst>
                <a:path w="2115" h="2008" fill="none" extrusionOk="0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720000" y="58000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>
                <a:sym typeface="+mn-ea"/>
              </a:rPr>
              <a:t>Aplicații concurente din domeniu</a:t>
            </a:r>
            <a:endParaRPr lang="ro-RO" sz="2400"/>
          </a:p>
        </p:txBody>
      </p:sp>
      <p:sp>
        <p:nvSpPr>
          <p:cNvPr id="238" name="Google Shape;238;p36"/>
          <p:cNvSpPr txBox="1"/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+mj-lt"/>
              <a:buAutoNum type="arabicPeriod" startAt="3"/>
            </a:pPr>
            <a:r>
              <a:rPr sz="1800">
                <a:sym typeface="+mn-ea"/>
              </a:rPr>
              <a:t>Onfleet:</a:t>
            </a:r>
            <a:endParaRPr sz="1800"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+mj-lt"/>
              <a:buNone/>
            </a:pPr>
            <a:endParaRPr sz="1800">
              <a:sym typeface="+mn-ea"/>
            </a:endParaRPr>
          </a:p>
          <a:p>
            <a:pPr lvl="1" indent="-457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</a:pPr>
            <a:r>
              <a:rPr sz="1800">
                <a:sym typeface="+mn-ea"/>
              </a:rPr>
              <a:t>Oferă integrare eficientă prin intermediul API-urilor</a:t>
            </a:r>
            <a:endParaRPr sz="1800">
              <a:sym typeface="+mn-ea"/>
            </a:endParaRPr>
          </a:p>
          <a:p>
            <a:pPr lvl="1" indent="-457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</a:pPr>
            <a:r>
              <a:rPr sz="1800">
                <a:sym typeface="+mn-ea"/>
              </a:rPr>
              <a:t>Monitorizează și optimizează rutele în cadrul firmei</a:t>
            </a:r>
            <a:endParaRPr sz="1800">
              <a:sym typeface="+mn-ea"/>
            </a:endParaRPr>
          </a:p>
        </p:txBody>
      </p:sp>
      <p:grpSp>
        <p:nvGrpSpPr>
          <p:cNvPr id="239" name="Google Shape;239;p36"/>
          <p:cNvGrpSpPr/>
          <p:nvPr/>
        </p:nvGrpSpPr>
        <p:grpSpPr>
          <a:xfrm>
            <a:off x="396318" y="1376775"/>
            <a:ext cx="8426679" cy="2929625"/>
            <a:chOff x="1890971" y="1788200"/>
            <a:chExt cx="2169979" cy="754416"/>
          </a:xfrm>
        </p:grpSpPr>
        <p:sp>
          <p:nvSpPr>
            <p:cNvPr id="240" name="Google Shape;240;p36"/>
            <p:cNvSpPr/>
            <p:nvPr/>
          </p:nvSpPr>
          <p:spPr>
            <a:xfrm>
              <a:off x="4038175" y="1788200"/>
              <a:ext cx="22775" cy="22775"/>
            </a:xfrm>
            <a:custGeom>
              <a:avLst/>
              <a:gdLst/>
              <a:ahLst/>
              <a:cxnLst/>
              <a:rect l="l" t="t" r="r" b="b"/>
              <a:pathLst>
                <a:path w="911" h="911" fill="none" extrusionOk="0">
                  <a:moveTo>
                    <a:pt x="910" y="455"/>
                  </a:moveTo>
                  <a:cubicBezTo>
                    <a:pt x="910" y="669"/>
                    <a:pt x="669" y="910"/>
                    <a:pt x="455" y="910"/>
                  </a:cubicBezTo>
                  <a:cubicBezTo>
                    <a:pt x="241" y="910"/>
                    <a:pt x="0" y="669"/>
                    <a:pt x="0" y="455"/>
                  </a:cubicBezTo>
                  <a:cubicBezTo>
                    <a:pt x="0" y="241"/>
                    <a:pt x="241" y="0"/>
                    <a:pt x="455" y="0"/>
                  </a:cubicBezTo>
                  <a:cubicBezTo>
                    <a:pt x="669" y="0"/>
                    <a:pt x="910" y="241"/>
                    <a:pt x="910" y="455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" name="Google Shape;241;p36"/>
            <p:cNvSpPr/>
            <p:nvPr/>
          </p:nvSpPr>
          <p:spPr>
            <a:xfrm>
              <a:off x="3968012" y="2520516"/>
              <a:ext cx="22125" cy="22100"/>
            </a:xfrm>
            <a:custGeom>
              <a:avLst/>
              <a:gdLst/>
              <a:ahLst/>
              <a:cxnLst/>
              <a:rect l="l" t="t" r="r" b="b"/>
              <a:pathLst>
                <a:path w="885" h="884" fill="none" extrusionOk="0">
                  <a:moveTo>
                    <a:pt x="884" y="429"/>
                  </a:moveTo>
                  <a:cubicBezTo>
                    <a:pt x="884" y="777"/>
                    <a:pt x="777" y="884"/>
                    <a:pt x="456" y="884"/>
                  </a:cubicBezTo>
                  <a:cubicBezTo>
                    <a:pt x="215" y="884"/>
                    <a:pt x="1" y="777"/>
                    <a:pt x="1" y="429"/>
                  </a:cubicBezTo>
                  <a:cubicBezTo>
                    <a:pt x="1" y="214"/>
                    <a:pt x="215" y="0"/>
                    <a:pt x="456" y="0"/>
                  </a:cubicBezTo>
                  <a:cubicBezTo>
                    <a:pt x="777" y="0"/>
                    <a:pt x="884" y="214"/>
                    <a:pt x="884" y="429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" name="Google Shape;242;p36"/>
            <p:cNvSpPr/>
            <p:nvPr/>
          </p:nvSpPr>
          <p:spPr>
            <a:xfrm>
              <a:off x="1890971" y="2312797"/>
              <a:ext cx="52875" cy="50200"/>
            </a:xfrm>
            <a:custGeom>
              <a:avLst/>
              <a:gdLst/>
              <a:ahLst/>
              <a:cxnLst/>
              <a:rect l="l" t="t" r="r" b="b"/>
              <a:pathLst>
                <a:path w="2115" h="2008" fill="none" extrusionOk="0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720000" y="58000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>
                <a:sym typeface="+mn-ea"/>
              </a:rPr>
              <a:t>Contribuții aduse </a:t>
            </a:r>
            <a:endParaRPr lang="ro-RO" sz="2400">
              <a:sym typeface="+mn-ea"/>
            </a:endParaRPr>
          </a:p>
        </p:txBody>
      </p:sp>
      <p:sp>
        <p:nvSpPr>
          <p:cNvPr id="238" name="Google Shape;238;p36"/>
          <p:cNvSpPr txBox="1"/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</a:pPr>
            <a:r>
              <a:rPr sz="2000">
                <a:sym typeface="+mn-ea"/>
              </a:rPr>
              <a:t>Optimizarea rutelor în funcție de specializarea echipelor</a:t>
            </a:r>
            <a:endParaRPr sz="2000">
              <a:sym typeface="+mn-ea"/>
            </a:endParaRP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</a:pPr>
            <a:endParaRPr sz="2000">
              <a:sym typeface="+mn-ea"/>
            </a:endParaRP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</a:pPr>
            <a:r>
              <a:rPr sz="2000">
                <a:sym typeface="+mn-ea"/>
              </a:rPr>
              <a:t>Evaluarea nivelului de pregătire și complexității echipamentelor</a:t>
            </a:r>
            <a:endParaRPr sz="2000"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</a:pPr>
            <a:endParaRPr sz="2000">
              <a:sym typeface="+mn-ea"/>
            </a:endParaRP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</a:pPr>
            <a:r>
              <a:rPr sz="2000">
                <a:sym typeface="+mn-ea"/>
              </a:rPr>
              <a:t>Prioritizarea sarcinilor complexe pentru echipele specializate</a:t>
            </a:r>
            <a:endParaRPr sz="2000">
              <a:sym typeface="+mn-ea"/>
            </a:endParaRPr>
          </a:p>
        </p:txBody>
      </p:sp>
      <p:grpSp>
        <p:nvGrpSpPr>
          <p:cNvPr id="239" name="Google Shape;239;p36"/>
          <p:cNvGrpSpPr/>
          <p:nvPr/>
        </p:nvGrpSpPr>
        <p:grpSpPr>
          <a:xfrm>
            <a:off x="396318" y="1376775"/>
            <a:ext cx="8426679" cy="2929625"/>
            <a:chOff x="1890971" y="1788200"/>
            <a:chExt cx="2169979" cy="754416"/>
          </a:xfrm>
        </p:grpSpPr>
        <p:sp>
          <p:nvSpPr>
            <p:cNvPr id="240" name="Google Shape;240;p36"/>
            <p:cNvSpPr/>
            <p:nvPr/>
          </p:nvSpPr>
          <p:spPr>
            <a:xfrm>
              <a:off x="4038175" y="1788200"/>
              <a:ext cx="22775" cy="22775"/>
            </a:xfrm>
            <a:custGeom>
              <a:avLst/>
              <a:gdLst/>
              <a:ahLst/>
              <a:cxnLst/>
              <a:rect l="l" t="t" r="r" b="b"/>
              <a:pathLst>
                <a:path w="911" h="911" fill="none" extrusionOk="0">
                  <a:moveTo>
                    <a:pt x="910" y="455"/>
                  </a:moveTo>
                  <a:cubicBezTo>
                    <a:pt x="910" y="669"/>
                    <a:pt x="669" y="910"/>
                    <a:pt x="455" y="910"/>
                  </a:cubicBezTo>
                  <a:cubicBezTo>
                    <a:pt x="241" y="910"/>
                    <a:pt x="0" y="669"/>
                    <a:pt x="0" y="455"/>
                  </a:cubicBezTo>
                  <a:cubicBezTo>
                    <a:pt x="0" y="241"/>
                    <a:pt x="241" y="0"/>
                    <a:pt x="455" y="0"/>
                  </a:cubicBezTo>
                  <a:cubicBezTo>
                    <a:pt x="669" y="0"/>
                    <a:pt x="910" y="241"/>
                    <a:pt x="910" y="455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" name="Google Shape;241;p36"/>
            <p:cNvSpPr/>
            <p:nvPr/>
          </p:nvSpPr>
          <p:spPr>
            <a:xfrm>
              <a:off x="3968012" y="2520516"/>
              <a:ext cx="22125" cy="22100"/>
            </a:xfrm>
            <a:custGeom>
              <a:avLst/>
              <a:gdLst/>
              <a:ahLst/>
              <a:cxnLst/>
              <a:rect l="l" t="t" r="r" b="b"/>
              <a:pathLst>
                <a:path w="885" h="884" fill="none" extrusionOk="0">
                  <a:moveTo>
                    <a:pt x="884" y="429"/>
                  </a:moveTo>
                  <a:cubicBezTo>
                    <a:pt x="884" y="777"/>
                    <a:pt x="777" y="884"/>
                    <a:pt x="456" y="884"/>
                  </a:cubicBezTo>
                  <a:cubicBezTo>
                    <a:pt x="215" y="884"/>
                    <a:pt x="1" y="777"/>
                    <a:pt x="1" y="429"/>
                  </a:cubicBezTo>
                  <a:cubicBezTo>
                    <a:pt x="1" y="214"/>
                    <a:pt x="215" y="0"/>
                    <a:pt x="456" y="0"/>
                  </a:cubicBezTo>
                  <a:cubicBezTo>
                    <a:pt x="777" y="0"/>
                    <a:pt x="884" y="214"/>
                    <a:pt x="884" y="429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" name="Google Shape;242;p36"/>
            <p:cNvSpPr/>
            <p:nvPr/>
          </p:nvSpPr>
          <p:spPr>
            <a:xfrm>
              <a:off x="1890971" y="2312797"/>
              <a:ext cx="52875" cy="50200"/>
            </a:xfrm>
            <a:custGeom>
              <a:avLst/>
              <a:gdLst/>
              <a:ahLst/>
              <a:cxnLst/>
              <a:rect l="l" t="t" r="r" b="b"/>
              <a:pathLst>
                <a:path w="2115" h="2008" fill="none" extrusionOk="0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720000" y="58000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>
                <a:sym typeface="+mn-ea"/>
              </a:rPr>
              <a:t>Beneficiile optimizării rutelor în funcție de specializare</a:t>
            </a:r>
            <a:endParaRPr lang="ro-RO" sz="2400">
              <a:sym typeface="+mn-ea"/>
            </a:endParaRPr>
          </a:p>
        </p:txBody>
      </p:sp>
      <p:sp>
        <p:nvSpPr>
          <p:cNvPr id="238" name="Google Shape;238;p36"/>
          <p:cNvSpPr txBox="1"/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AutoNum type="arabicPeriod"/>
            </a:pPr>
            <a:r>
              <a:rPr sz="1800">
                <a:sym typeface="+mn-ea"/>
              </a:rPr>
              <a:t>Reducerea pierderilor de timp și bani:</a:t>
            </a:r>
            <a:endParaRPr sz="1800">
              <a:sym typeface="+mn-ea"/>
            </a:endParaRP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</a:pPr>
            <a:endParaRPr sz="1800">
              <a:sym typeface="+mn-ea"/>
            </a:endParaRPr>
          </a:p>
          <a:p>
            <a:pPr lvl="1" indent="-457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</a:pPr>
            <a:r>
              <a:rPr sz="1800">
                <a:sym typeface="+mn-ea"/>
              </a:rPr>
              <a:t>Asignarea eficientă a sarcinilor în funcție de nivelul de pregătire necesar</a:t>
            </a:r>
            <a:endParaRPr sz="1800">
              <a:sym typeface="+mn-ea"/>
            </a:endParaRPr>
          </a:p>
          <a:p>
            <a:pPr lvl="1" indent="-457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</a:pPr>
            <a:r>
              <a:rPr sz="1800">
                <a:sym typeface="+mn-ea"/>
              </a:rPr>
              <a:t>Evitarea suprapunerilor în organizarea echipelor</a:t>
            </a:r>
            <a:endParaRPr sz="1800">
              <a:sym typeface="+mn-ea"/>
            </a:endParaRPr>
          </a:p>
          <a:p>
            <a:pPr lvl="1" indent="-457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</a:pPr>
            <a:endParaRPr sz="1800">
              <a:sym typeface="+mn-ea"/>
            </a:endParaRP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+mj-lt"/>
              <a:buAutoNum type="arabicPeriod" startAt="2"/>
            </a:pPr>
            <a:r>
              <a:rPr sz="1800">
                <a:sym typeface="+mn-ea"/>
              </a:rPr>
              <a:t>Asigurarea disponibilității echipelor cu nivel de pregătire ridicat:</a:t>
            </a:r>
            <a:endParaRPr sz="1800"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+mj-lt"/>
              <a:buNone/>
            </a:pPr>
            <a:endParaRPr sz="1800">
              <a:sym typeface="+mn-ea"/>
            </a:endParaRPr>
          </a:p>
          <a:p>
            <a:pPr lvl="1" indent="-457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</a:pPr>
            <a:r>
              <a:rPr sz="1800">
                <a:sym typeface="+mn-ea"/>
              </a:rPr>
              <a:t>Posibilitatea de a accepta contracte cu cerințe </a:t>
            </a:r>
            <a:r>
              <a:rPr lang="ro-RO" sz="1800">
                <a:sym typeface="+mn-ea"/>
              </a:rPr>
              <a:t>mai complexe</a:t>
            </a:r>
            <a:endParaRPr lang="ro-RO" sz="1800">
              <a:sym typeface="+mn-ea"/>
            </a:endParaRPr>
          </a:p>
        </p:txBody>
      </p:sp>
      <p:grpSp>
        <p:nvGrpSpPr>
          <p:cNvPr id="239" name="Google Shape;239;p36"/>
          <p:cNvGrpSpPr/>
          <p:nvPr/>
        </p:nvGrpSpPr>
        <p:grpSpPr>
          <a:xfrm>
            <a:off x="396318" y="1376775"/>
            <a:ext cx="8426679" cy="2929625"/>
            <a:chOff x="1890971" y="1788200"/>
            <a:chExt cx="2169979" cy="754416"/>
          </a:xfrm>
        </p:grpSpPr>
        <p:sp>
          <p:nvSpPr>
            <p:cNvPr id="240" name="Google Shape;240;p36"/>
            <p:cNvSpPr/>
            <p:nvPr/>
          </p:nvSpPr>
          <p:spPr>
            <a:xfrm>
              <a:off x="4038175" y="1788200"/>
              <a:ext cx="22775" cy="22775"/>
            </a:xfrm>
            <a:custGeom>
              <a:avLst/>
              <a:gdLst/>
              <a:ahLst/>
              <a:cxnLst/>
              <a:rect l="l" t="t" r="r" b="b"/>
              <a:pathLst>
                <a:path w="911" h="911" fill="none" extrusionOk="0">
                  <a:moveTo>
                    <a:pt x="910" y="455"/>
                  </a:moveTo>
                  <a:cubicBezTo>
                    <a:pt x="910" y="669"/>
                    <a:pt x="669" y="910"/>
                    <a:pt x="455" y="910"/>
                  </a:cubicBezTo>
                  <a:cubicBezTo>
                    <a:pt x="241" y="910"/>
                    <a:pt x="0" y="669"/>
                    <a:pt x="0" y="455"/>
                  </a:cubicBezTo>
                  <a:cubicBezTo>
                    <a:pt x="0" y="241"/>
                    <a:pt x="241" y="0"/>
                    <a:pt x="455" y="0"/>
                  </a:cubicBezTo>
                  <a:cubicBezTo>
                    <a:pt x="669" y="0"/>
                    <a:pt x="910" y="241"/>
                    <a:pt x="910" y="455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" name="Google Shape;241;p36"/>
            <p:cNvSpPr/>
            <p:nvPr/>
          </p:nvSpPr>
          <p:spPr>
            <a:xfrm>
              <a:off x="3968012" y="2520516"/>
              <a:ext cx="22125" cy="22100"/>
            </a:xfrm>
            <a:custGeom>
              <a:avLst/>
              <a:gdLst/>
              <a:ahLst/>
              <a:cxnLst/>
              <a:rect l="l" t="t" r="r" b="b"/>
              <a:pathLst>
                <a:path w="885" h="884" fill="none" extrusionOk="0">
                  <a:moveTo>
                    <a:pt x="884" y="429"/>
                  </a:moveTo>
                  <a:cubicBezTo>
                    <a:pt x="884" y="777"/>
                    <a:pt x="777" y="884"/>
                    <a:pt x="456" y="884"/>
                  </a:cubicBezTo>
                  <a:cubicBezTo>
                    <a:pt x="215" y="884"/>
                    <a:pt x="1" y="777"/>
                    <a:pt x="1" y="429"/>
                  </a:cubicBezTo>
                  <a:cubicBezTo>
                    <a:pt x="1" y="214"/>
                    <a:pt x="215" y="0"/>
                    <a:pt x="456" y="0"/>
                  </a:cubicBezTo>
                  <a:cubicBezTo>
                    <a:pt x="777" y="0"/>
                    <a:pt x="884" y="214"/>
                    <a:pt x="884" y="429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" name="Google Shape;242;p36"/>
            <p:cNvSpPr/>
            <p:nvPr/>
          </p:nvSpPr>
          <p:spPr>
            <a:xfrm>
              <a:off x="1890971" y="2312797"/>
              <a:ext cx="52875" cy="50200"/>
            </a:xfrm>
            <a:custGeom>
              <a:avLst/>
              <a:gdLst/>
              <a:ahLst/>
              <a:cxnLst/>
              <a:rect l="l" t="t" r="r" b="b"/>
              <a:pathLst>
                <a:path w="2115" h="2008" fill="none" extrusionOk="0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720000" y="58000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>
                <a:sym typeface="+mn-ea"/>
              </a:rPr>
              <a:t>Beneficiile optimizării rutelor în funcție de specializare</a:t>
            </a:r>
            <a:endParaRPr lang="ro-RO" sz="2400">
              <a:sym typeface="+mn-ea"/>
            </a:endParaRPr>
          </a:p>
        </p:txBody>
      </p:sp>
      <p:sp>
        <p:nvSpPr>
          <p:cNvPr id="238" name="Google Shape;238;p36"/>
          <p:cNvSpPr txBox="1"/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+mj-lt"/>
              <a:buAutoNum type="arabicPeriod" startAt="3"/>
            </a:pPr>
            <a:r>
              <a:rPr lang="ro-RO" sz="1800">
                <a:sym typeface="+mn-ea"/>
              </a:rPr>
              <a:t>Reducerea </a:t>
            </a:r>
            <a:r>
              <a:rPr sz="1800">
                <a:sym typeface="+mn-ea"/>
              </a:rPr>
              <a:t>timpului </a:t>
            </a:r>
            <a:r>
              <a:rPr lang="ro-RO" sz="1800">
                <a:sym typeface="+mn-ea"/>
              </a:rPr>
              <a:t>neproductiv</a:t>
            </a:r>
            <a:r>
              <a:rPr sz="1800">
                <a:sym typeface="+mn-ea"/>
              </a:rPr>
              <a:t> și creșterea profitului:</a:t>
            </a:r>
            <a:endParaRPr sz="1800">
              <a:sym typeface="+mn-ea"/>
            </a:endParaRP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AutoNum type="arabicPeriod" startAt="3"/>
            </a:pPr>
            <a:endParaRPr sz="1800">
              <a:sym typeface="+mn-ea"/>
            </a:endParaRPr>
          </a:p>
          <a:p>
            <a:pPr lvl="1" indent="-457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</a:pPr>
            <a:r>
              <a:rPr sz="1800">
                <a:sym typeface="+mn-ea"/>
              </a:rPr>
              <a:t>Eficientizarea logisticii firmei</a:t>
            </a:r>
            <a:endParaRPr sz="1800">
              <a:sym typeface="+mn-ea"/>
            </a:endParaRPr>
          </a:p>
          <a:p>
            <a:pPr lvl="1" indent="-457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</a:pPr>
            <a:r>
              <a:rPr sz="1800">
                <a:sym typeface="+mn-ea"/>
              </a:rPr>
              <a:t>Asigurarea disponibilității echipelor pentru orice sarcină apărută</a:t>
            </a:r>
            <a:endParaRPr sz="1800">
              <a:sym typeface="+mn-ea"/>
            </a:endParaRPr>
          </a:p>
        </p:txBody>
      </p:sp>
      <p:grpSp>
        <p:nvGrpSpPr>
          <p:cNvPr id="239" name="Google Shape;239;p36"/>
          <p:cNvGrpSpPr/>
          <p:nvPr/>
        </p:nvGrpSpPr>
        <p:grpSpPr>
          <a:xfrm>
            <a:off x="396318" y="1376775"/>
            <a:ext cx="8426679" cy="2929625"/>
            <a:chOff x="1890971" y="1788200"/>
            <a:chExt cx="2169979" cy="754416"/>
          </a:xfrm>
        </p:grpSpPr>
        <p:sp>
          <p:nvSpPr>
            <p:cNvPr id="240" name="Google Shape;240;p36"/>
            <p:cNvSpPr/>
            <p:nvPr/>
          </p:nvSpPr>
          <p:spPr>
            <a:xfrm>
              <a:off x="4038175" y="1788200"/>
              <a:ext cx="22775" cy="22775"/>
            </a:xfrm>
            <a:custGeom>
              <a:avLst/>
              <a:gdLst/>
              <a:ahLst/>
              <a:cxnLst/>
              <a:rect l="l" t="t" r="r" b="b"/>
              <a:pathLst>
                <a:path w="911" h="911" fill="none" extrusionOk="0">
                  <a:moveTo>
                    <a:pt x="910" y="455"/>
                  </a:moveTo>
                  <a:cubicBezTo>
                    <a:pt x="910" y="669"/>
                    <a:pt x="669" y="910"/>
                    <a:pt x="455" y="910"/>
                  </a:cubicBezTo>
                  <a:cubicBezTo>
                    <a:pt x="241" y="910"/>
                    <a:pt x="0" y="669"/>
                    <a:pt x="0" y="455"/>
                  </a:cubicBezTo>
                  <a:cubicBezTo>
                    <a:pt x="0" y="241"/>
                    <a:pt x="241" y="0"/>
                    <a:pt x="455" y="0"/>
                  </a:cubicBezTo>
                  <a:cubicBezTo>
                    <a:pt x="669" y="0"/>
                    <a:pt x="910" y="241"/>
                    <a:pt x="910" y="455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" name="Google Shape;241;p36"/>
            <p:cNvSpPr/>
            <p:nvPr/>
          </p:nvSpPr>
          <p:spPr>
            <a:xfrm>
              <a:off x="3968012" y="2520516"/>
              <a:ext cx="22125" cy="22100"/>
            </a:xfrm>
            <a:custGeom>
              <a:avLst/>
              <a:gdLst/>
              <a:ahLst/>
              <a:cxnLst/>
              <a:rect l="l" t="t" r="r" b="b"/>
              <a:pathLst>
                <a:path w="885" h="884" fill="none" extrusionOk="0">
                  <a:moveTo>
                    <a:pt x="884" y="429"/>
                  </a:moveTo>
                  <a:cubicBezTo>
                    <a:pt x="884" y="777"/>
                    <a:pt x="777" y="884"/>
                    <a:pt x="456" y="884"/>
                  </a:cubicBezTo>
                  <a:cubicBezTo>
                    <a:pt x="215" y="884"/>
                    <a:pt x="1" y="777"/>
                    <a:pt x="1" y="429"/>
                  </a:cubicBezTo>
                  <a:cubicBezTo>
                    <a:pt x="1" y="214"/>
                    <a:pt x="215" y="0"/>
                    <a:pt x="456" y="0"/>
                  </a:cubicBezTo>
                  <a:cubicBezTo>
                    <a:pt x="777" y="0"/>
                    <a:pt x="884" y="214"/>
                    <a:pt x="884" y="429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" name="Google Shape;242;p36"/>
            <p:cNvSpPr/>
            <p:nvPr/>
          </p:nvSpPr>
          <p:spPr>
            <a:xfrm>
              <a:off x="1890971" y="2312797"/>
              <a:ext cx="52875" cy="50200"/>
            </a:xfrm>
            <a:custGeom>
              <a:avLst/>
              <a:gdLst/>
              <a:ahLst/>
              <a:cxnLst/>
              <a:rect l="l" t="t" r="r" b="b"/>
              <a:pathLst>
                <a:path w="2115" h="2008" fill="none" extrusionOk="0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720000" y="58000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>
                <a:sym typeface="+mn-ea"/>
              </a:rPr>
              <a:t>Concluzii</a:t>
            </a:r>
            <a:endParaRPr lang="ro-RO" sz="2400">
              <a:sym typeface="+mn-ea"/>
            </a:endParaRPr>
          </a:p>
        </p:txBody>
      </p:sp>
      <p:sp>
        <p:nvSpPr>
          <p:cNvPr id="238" name="Google Shape;238;p36"/>
          <p:cNvSpPr txBox="1"/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</a:pPr>
            <a:r>
              <a:rPr lang="ro-RO" sz="1800">
                <a:sym typeface="+mn-ea"/>
              </a:rPr>
              <a:t>Aplicația </a:t>
            </a:r>
            <a:r>
              <a:rPr sz="1800">
                <a:sym typeface="+mn-ea"/>
              </a:rPr>
              <a:t>se concentrează pe alocarea eficientă a echipelor </a:t>
            </a:r>
            <a:endParaRPr sz="1800"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</a:pPr>
            <a:endParaRPr sz="1800">
              <a:sym typeface="+mn-ea"/>
            </a:endParaRP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</a:pPr>
            <a:r>
              <a:rPr sz="1800">
                <a:sym typeface="+mn-ea"/>
              </a:rPr>
              <a:t>Optimizarea rutelor</a:t>
            </a:r>
            <a:r>
              <a:rPr lang="ro-RO" sz="1800">
                <a:sym typeface="+mn-ea"/>
              </a:rPr>
              <a:t> pentru</a:t>
            </a:r>
            <a:r>
              <a:rPr sz="1800">
                <a:sym typeface="+mn-ea"/>
              </a:rPr>
              <a:t> minimiz</a:t>
            </a:r>
            <a:r>
              <a:rPr lang="ro-RO" sz="1800">
                <a:sym typeface="+mn-ea"/>
              </a:rPr>
              <a:t>area</a:t>
            </a:r>
            <a:r>
              <a:rPr sz="1800">
                <a:sym typeface="+mn-ea"/>
              </a:rPr>
              <a:t> pierderil</a:t>
            </a:r>
            <a:r>
              <a:rPr lang="ro-RO" sz="1800">
                <a:sym typeface="+mn-ea"/>
              </a:rPr>
              <a:t>or</a:t>
            </a:r>
            <a:r>
              <a:rPr sz="1800">
                <a:sym typeface="+mn-ea"/>
              </a:rPr>
              <a:t> de timp și bani</a:t>
            </a:r>
            <a:endParaRPr sz="1800">
              <a:sym typeface="+mn-ea"/>
            </a:endParaRP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</a:pPr>
            <a:endParaRPr sz="1800">
              <a:sym typeface="+mn-ea"/>
            </a:endParaRP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</a:pPr>
            <a:r>
              <a:rPr lang="ro-RO" sz="1800">
                <a:sym typeface="+mn-ea"/>
              </a:rPr>
              <a:t>E</a:t>
            </a:r>
            <a:r>
              <a:rPr sz="1800">
                <a:sym typeface="+mn-ea"/>
              </a:rPr>
              <a:t>ficientiz</a:t>
            </a:r>
            <a:r>
              <a:rPr lang="ro-RO" sz="1800">
                <a:sym typeface="+mn-ea"/>
              </a:rPr>
              <a:t>area </a:t>
            </a:r>
            <a:r>
              <a:rPr sz="1800">
                <a:sym typeface="+mn-ea"/>
              </a:rPr>
              <a:t>logistic</a:t>
            </a:r>
            <a:r>
              <a:rPr lang="ro-RO" sz="1800">
                <a:sym typeface="+mn-ea"/>
              </a:rPr>
              <a:t>ii</a:t>
            </a:r>
            <a:r>
              <a:rPr sz="1800">
                <a:sym typeface="+mn-ea"/>
              </a:rPr>
              <a:t> și crește</a:t>
            </a:r>
            <a:r>
              <a:rPr lang="ro-RO" sz="1800">
                <a:sym typeface="+mn-ea"/>
              </a:rPr>
              <a:t>rea</a:t>
            </a:r>
            <a:r>
              <a:rPr sz="1800">
                <a:sym typeface="+mn-ea"/>
              </a:rPr>
              <a:t> profitul</a:t>
            </a:r>
            <a:r>
              <a:rPr lang="ro-RO" sz="1800">
                <a:sym typeface="+mn-ea"/>
              </a:rPr>
              <a:t>ui</a:t>
            </a:r>
            <a:r>
              <a:rPr sz="1800">
                <a:sym typeface="+mn-ea"/>
              </a:rPr>
              <a:t> companiei</a:t>
            </a:r>
            <a:endParaRPr sz="1800">
              <a:sym typeface="+mn-ea"/>
            </a:endParaRPr>
          </a:p>
        </p:txBody>
      </p:sp>
      <p:grpSp>
        <p:nvGrpSpPr>
          <p:cNvPr id="239" name="Google Shape;239;p36"/>
          <p:cNvGrpSpPr/>
          <p:nvPr/>
        </p:nvGrpSpPr>
        <p:grpSpPr>
          <a:xfrm>
            <a:off x="396318" y="1376775"/>
            <a:ext cx="8426679" cy="2929625"/>
            <a:chOff x="1890971" y="1788200"/>
            <a:chExt cx="2169979" cy="754416"/>
          </a:xfrm>
        </p:grpSpPr>
        <p:sp>
          <p:nvSpPr>
            <p:cNvPr id="240" name="Google Shape;240;p36"/>
            <p:cNvSpPr/>
            <p:nvPr/>
          </p:nvSpPr>
          <p:spPr>
            <a:xfrm>
              <a:off x="4038175" y="1788200"/>
              <a:ext cx="22775" cy="22775"/>
            </a:xfrm>
            <a:custGeom>
              <a:avLst/>
              <a:gdLst/>
              <a:ahLst/>
              <a:cxnLst/>
              <a:rect l="l" t="t" r="r" b="b"/>
              <a:pathLst>
                <a:path w="911" h="911" fill="none" extrusionOk="0">
                  <a:moveTo>
                    <a:pt x="910" y="455"/>
                  </a:moveTo>
                  <a:cubicBezTo>
                    <a:pt x="910" y="669"/>
                    <a:pt x="669" y="910"/>
                    <a:pt x="455" y="910"/>
                  </a:cubicBezTo>
                  <a:cubicBezTo>
                    <a:pt x="241" y="910"/>
                    <a:pt x="0" y="669"/>
                    <a:pt x="0" y="455"/>
                  </a:cubicBezTo>
                  <a:cubicBezTo>
                    <a:pt x="0" y="241"/>
                    <a:pt x="241" y="0"/>
                    <a:pt x="455" y="0"/>
                  </a:cubicBezTo>
                  <a:cubicBezTo>
                    <a:pt x="669" y="0"/>
                    <a:pt x="910" y="241"/>
                    <a:pt x="910" y="455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" name="Google Shape;241;p36"/>
            <p:cNvSpPr/>
            <p:nvPr/>
          </p:nvSpPr>
          <p:spPr>
            <a:xfrm>
              <a:off x="3968012" y="2520516"/>
              <a:ext cx="22125" cy="22100"/>
            </a:xfrm>
            <a:custGeom>
              <a:avLst/>
              <a:gdLst/>
              <a:ahLst/>
              <a:cxnLst/>
              <a:rect l="l" t="t" r="r" b="b"/>
              <a:pathLst>
                <a:path w="885" h="884" fill="none" extrusionOk="0">
                  <a:moveTo>
                    <a:pt x="884" y="429"/>
                  </a:moveTo>
                  <a:cubicBezTo>
                    <a:pt x="884" y="777"/>
                    <a:pt x="777" y="884"/>
                    <a:pt x="456" y="884"/>
                  </a:cubicBezTo>
                  <a:cubicBezTo>
                    <a:pt x="215" y="884"/>
                    <a:pt x="1" y="777"/>
                    <a:pt x="1" y="429"/>
                  </a:cubicBezTo>
                  <a:cubicBezTo>
                    <a:pt x="1" y="214"/>
                    <a:pt x="215" y="0"/>
                    <a:pt x="456" y="0"/>
                  </a:cubicBezTo>
                  <a:cubicBezTo>
                    <a:pt x="777" y="0"/>
                    <a:pt x="884" y="214"/>
                    <a:pt x="884" y="429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" name="Google Shape;242;p36"/>
            <p:cNvSpPr/>
            <p:nvPr/>
          </p:nvSpPr>
          <p:spPr>
            <a:xfrm>
              <a:off x="1890971" y="2312797"/>
              <a:ext cx="52875" cy="50200"/>
            </a:xfrm>
            <a:custGeom>
              <a:avLst/>
              <a:gdLst/>
              <a:ahLst/>
              <a:cxnLst/>
              <a:rect l="l" t="t" r="r" b="b"/>
              <a:pathLst>
                <a:path w="2115" h="2008" fill="none" extrusionOk="0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720000" y="58000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/>
              <a:t>Dom</a:t>
            </a:r>
            <a:r>
              <a:rPr lang="ro-RO" sz="2400"/>
              <a:t>enii</a:t>
            </a:r>
            <a:r>
              <a:rPr sz="2400"/>
              <a:t> </a:t>
            </a:r>
            <a:r>
              <a:rPr lang="ro-RO" sz="2400"/>
              <a:t>în care aplicația poate fii folosită</a:t>
            </a:r>
            <a:endParaRPr lang="ro-RO" sz="2400"/>
          </a:p>
        </p:txBody>
      </p:sp>
      <p:sp>
        <p:nvSpPr>
          <p:cNvPr id="238" name="Google Shape;238;p36"/>
          <p:cNvSpPr txBox="1"/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/>
              <a:t>Optimizarea </a:t>
            </a:r>
            <a:r>
              <a:rPr lang="ro-RO" altLang="en-GB" sz="2000"/>
              <a:t>activității </a:t>
            </a:r>
            <a:r>
              <a:rPr lang="en-GB" sz="2000"/>
              <a:t>firmelor de curățenie</a:t>
            </a:r>
            <a:endParaRPr lang="en-GB"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GB"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/>
              <a:t>Aplicabilă și în alte tipuri de afaceri:</a:t>
            </a:r>
            <a:endParaRPr lang="en-GB" sz="20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</a:pPr>
            <a:r>
              <a:rPr lang="en-GB" sz="2000"/>
              <a:t>Companii de livrare</a:t>
            </a:r>
            <a:endParaRPr lang="en-GB" sz="20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</a:pPr>
            <a:r>
              <a:rPr lang="en-GB" sz="2000"/>
              <a:t>Firme de construcții</a:t>
            </a:r>
            <a:endParaRPr lang="en-GB" sz="2000"/>
          </a:p>
        </p:txBody>
      </p:sp>
      <p:grpSp>
        <p:nvGrpSpPr>
          <p:cNvPr id="239" name="Google Shape;239;p36"/>
          <p:cNvGrpSpPr/>
          <p:nvPr/>
        </p:nvGrpSpPr>
        <p:grpSpPr>
          <a:xfrm>
            <a:off x="396318" y="1376775"/>
            <a:ext cx="8426679" cy="2929625"/>
            <a:chOff x="1890971" y="1788200"/>
            <a:chExt cx="2169979" cy="754416"/>
          </a:xfrm>
        </p:grpSpPr>
        <p:sp>
          <p:nvSpPr>
            <p:cNvPr id="240" name="Google Shape;240;p36"/>
            <p:cNvSpPr/>
            <p:nvPr/>
          </p:nvSpPr>
          <p:spPr>
            <a:xfrm>
              <a:off x="4038175" y="1788200"/>
              <a:ext cx="22775" cy="22775"/>
            </a:xfrm>
            <a:custGeom>
              <a:avLst/>
              <a:gdLst/>
              <a:ahLst/>
              <a:cxnLst/>
              <a:rect l="l" t="t" r="r" b="b"/>
              <a:pathLst>
                <a:path w="911" h="911" fill="none" extrusionOk="0">
                  <a:moveTo>
                    <a:pt x="910" y="455"/>
                  </a:moveTo>
                  <a:cubicBezTo>
                    <a:pt x="910" y="669"/>
                    <a:pt x="669" y="910"/>
                    <a:pt x="455" y="910"/>
                  </a:cubicBezTo>
                  <a:cubicBezTo>
                    <a:pt x="241" y="910"/>
                    <a:pt x="0" y="669"/>
                    <a:pt x="0" y="455"/>
                  </a:cubicBezTo>
                  <a:cubicBezTo>
                    <a:pt x="0" y="241"/>
                    <a:pt x="241" y="0"/>
                    <a:pt x="455" y="0"/>
                  </a:cubicBezTo>
                  <a:cubicBezTo>
                    <a:pt x="669" y="0"/>
                    <a:pt x="910" y="241"/>
                    <a:pt x="910" y="455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" name="Google Shape;241;p36"/>
            <p:cNvSpPr/>
            <p:nvPr/>
          </p:nvSpPr>
          <p:spPr>
            <a:xfrm>
              <a:off x="3968012" y="2520516"/>
              <a:ext cx="22125" cy="22100"/>
            </a:xfrm>
            <a:custGeom>
              <a:avLst/>
              <a:gdLst/>
              <a:ahLst/>
              <a:cxnLst/>
              <a:rect l="l" t="t" r="r" b="b"/>
              <a:pathLst>
                <a:path w="885" h="884" fill="none" extrusionOk="0">
                  <a:moveTo>
                    <a:pt x="884" y="429"/>
                  </a:moveTo>
                  <a:cubicBezTo>
                    <a:pt x="884" y="777"/>
                    <a:pt x="777" y="884"/>
                    <a:pt x="456" y="884"/>
                  </a:cubicBezTo>
                  <a:cubicBezTo>
                    <a:pt x="215" y="884"/>
                    <a:pt x="1" y="777"/>
                    <a:pt x="1" y="429"/>
                  </a:cubicBezTo>
                  <a:cubicBezTo>
                    <a:pt x="1" y="214"/>
                    <a:pt x="215" y="0"/>
                    <a:pt x="456" y="0"/>
                  </a:cubicBezTo>
                  <a:cubicBezTo>
                    <a:pt x="777" y="0"/>
                    <a:pt x="884" y="214"/>
                    <a:pt x="884" y="429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" name="Google Shape;242;p36"/>
            <p:cNvSpPr/>
            <p:nvPr/>
          </p:nvSpPr>
          <p:spPr>
            <a:xfrm>
              <a:off x="1890971" y="2312797"/>
              <a:ext cx="52875" cy="50200"/>
            </a:xfrm>
            <a:custGeom>
              <a:avLst/>
              <a:gdLst/>
              <a:ahLst/>
              <a:cxnLst/>
              <a:rect l="l" t="t" r="r" b="b"/>
              <a:pathLst>
                <a:path w="2115" h="2008" fill="none" extrusionOk="0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5"/>
          <p:cNvSpPr txBox="1"/>
          <p:nvPr>
            <p:ph type="ctrTitle"/>
          </p:nvPr>
        </p:nvSpPr>
        <p:spPr>
          <a:xfrm>
            <a:off x="1887750" y="948175"/>
            <a:ext cx="5368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3200"/>
              <a:t>VĂ MULȚUMESC PENTRU ATENȚIE !</a:t>
            </a:r>
            <a:endParaRPr lang="ro-RO" sz="4800"/>
          </a:p>
        </p:txBody>
      </p:sp>
      <p:grpSp>
        <p:nvGrpSpPr>
          <p:cNvPr id="174" name="Google Shape;174;p35"/>
          <p:cNvGrpSpPr/>
          <p:nvPr/>
        </p:nvGrpSpPr>
        <p:grpSpPr>
          <a:xfrm rot="-5400000">
            <a:off x="4531668" y="1145388"/>
            <a:ext cx="80672" cy="3791466"/>
            <a:chOff x="240800" y="2204795"/>
            <a:chExt cx="14075" cy="652105"/>
          </a:xfrm>
        </p:grpSpPr>
        <p:sp>
          <p:nvSpPr>
            <p:cNvPr id="175" name="Google Shape;175;p35"/>
            <p:cNvSpPr/>
            <p:nvPr/>
          </p:nvSpPr>
          <p:spPr>
            <a:xfrm>
              <a:off x="240801" y="2204795"/>
              <a:ext cx="11401" cy="545681"/>
            </a:xfrm>
            <a:custGeom>
              <a:avLst/>
              <a:gdLst/>
              <a:ahLst/>
              <a:cxnLst/>
              <a:rect l="l" t="t" r="r" b="b"/>
              <a:pathLst>
                <a:path w="456" h="16409" extrusionOk="0">
                  <a:moveTo>
                    <a:pt x="0" y="1"/>
                  </a:moveTo>
                  <a:lnTo>
                    <a:pt x="0" y="16408"/>
                  </a:lnTo>
                  <a:lnTo>
                    <a:pt x="455" y="16408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" name="Google Shape;176;p35"/>
            <p:cNvSpPr/>
            <p:nvPr/>
          </p:nvSpPr>
          <p:spPr>
            <a:xfrm>
              <a:off x="240800" y="2777525"/>
              <a:ext cx="13550" cy="9775"/>
            </a:xfrm>
            <a:custGeom>
              <a:avLst/>
              <a:gdLst/>
              <a:ahLst/>
              <a:cxnLst/>
              <a:rect l="l" t="t" r="r" b="b"/>
              <a:pathLst>
                <a:path w="542" h="391" extrusionOk="0">
                  <a:moveTo>
                    <a:pt x="215" y="1"/>
                  </a:moveTo>
                  <a:cubicBezTo>
                    <a:pt x="67" y="1"/>
                    <a:pt x="0" y="169"/>
                    <a:pt x="0" y="254"/>
                  </a:cubicBezTo>
                  <a:lnTo>
                    <a:pt x="107" y="361"/>
                  </a:lnTo>
                  <a:cubicBezTo>
                    <a:pt x="153" y="382"/>
                    <a:pt x="198" y="391"/>
                    <a:pt x="240" y="391"/>
                  </a:cubicBezTo>
                  <a:cubicBezTo>
                    <a:pt x="418" y="391"/>
                    <a:pt x="542" y="234"/>
                    <a:pt x="455" y="147"/>
                  </a:cubicBezTo>
                  <a:cubicBezTo>
                    <a:pt x="455" y="40"/>
                    <a:pt x="348" y="40"/>
                    <a:pt x="348" y="40"/>
                  </a:cubicBezTo>
                  <a:cubicBezTo>
                    <a:pt x="298" y="12"/>
                    <a:pt x="254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" name="Google Shape;177;p35"/>
            <p:cNvSpPr/>
            <p:nvPr/>
          </p:nvSpPr>
          <p:spPr>
            <a:xfrm>
              <a:off x="240800" y="2811975"/>
              <a:ext cx="14075" cy="10725"/>
            </a:xfrm>
            <a:custGeom>
              <a:avLst/>
              <a:gdLst/>
              <a:ahLst/>
              <a:cxnLst/>
              <a:rect l="l" t="t" r="r" b="b"/>
              <a:pathLst>
                <a:path w="563" h="429" extrusionOk="0">
                  <a:moveTo>
                    <a:pt x="348" y="0"/>
                  </a:moveTo>
                  <a:cubicBezTo>
                    <a:pt x="107" y="0"/>
                    <a:pt x="0" y="108"/>
                    <a:pt x="0" y="322"/>
                  </a:cubicBezTo>
                  <a:cubicBezTo>
                    <a:pt x="107" y="322"/>
                    <a:pt x="107" y="429"/>
                    <a:pt x="107" y="429"/>
                  </a:cubicBezTo>
                  <a:cubicBezTo>
                    <a:pt x="348" y="429"/>
                    <a:pt x="562" y="322"/>
                    <a:pt x="455" y="108"/>
                  </a:cubicBezTo>
                  <a:lnTo>
                    <a:pt x="3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" name="Google Shape;178;p35"/>
            <p:cNvSpPr/>
            <p:nvPr/>
          </p:nvSpPr>
          <p:spPr>
            <a:xfrm>
              <a:off x="240800" y="2847375"/>
              <a:ext cx="13550" cy="9525"/>
            </a:xfrm>
            <a:custGeom>
              <a:avLst/>
              <a:gdLst/>
              <a:ahLst/>
              <a:cxnLst/>
              <a:rect l="l" t="t" r="r" b="b"/>
              <a:pathLst>
                <a:path w="542" h="381" extrusionOk="0">
                  <a:moveTo>
                    <a:pt x="224" y="1"/>
                  </a:moveTo>
                  <a:cubicBezTo>
                    <a:pt x="70" y="1"/>
                    <a:pt x="0" y="157"/>
                    <a:pt x="0" y="244"/>
                  </a:cubicBezTo>
                  <a:lnTo>
                    <a:pt x="107" y="351"/>
                  </a:lnTo>
                  <a:cubicBezTo>
                    <a:pt x="153" y="371"/>
                    <a:pt x="198" y="380"/>
                    <a:pt x="240" y="380"/>
                  </a:cubicBezTo>
                  <a:cubicBezTo>
                    <a:pt x="418" y="380"/>
                    <a:pt x="542" y="223"/>
                    <a:pt x="455" y="137"/>
                  </a:cubicBezTo>
                  <a:cubicBezTo>
                    <a:pt x="455" y="30"/>
                    <a:pt x="348" y="30"/>
                    <a:pt x="348" y="30"/>
                  </a:cubicBezTo>
                  <a:cubicBezTo>
                    <a:pt x="302" y="9"/>
                    <a:pt x="261" y="1"/>
                    <a:pt x="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9" name="Google Shape;179;p35"/>
          <p:cNvGrpSpPr/>
          <p:nvPr/>
        </p:nvGrpSpPr>
        <p:grpSpPr>
          <a:xfrm>
            <a:off x="2278754" y="3912467"/>
            <a:ext cx="543432" cy="741197"/>
            <a:chOff x="2278754" y="3912467"/>
            <a:chExt cx="543432" cy="741197"/>
          </a:xfrm>
        </p:grpSpPr>
        <p:sp>
          <p:nvSpPr>
            <p:cNvPr id="180" name="Google Shape;180;p35"/>
            <p:cNvSpPr/>
            <p:nvPr/>
          </p:nvSpPr>
          <p:spPr>
            <a:xfrm>
              <a:off x="2278754" y="3912467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lnTo>
                    <a:pt x="1" y="107"/>
                  </a:lnTo>
                  <a:cubicBezTo>
                    <a:pt x="1" y="214"/>
                    <a:pt x="135" y="214"/>
                    <a:pt x="135" y="214"/>
                  </a:cubicBezTo>
                  <a:cubicBezTo>
                    <a:pt x="135" y="214"/>
                    <a:pt x="242" y="214"/>
                    <a:pt x="242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" name="Google Shape;181;p35"/>
            <p:cNvSpPr/>
            <p:nvPr/>
          </p:nvSpPr>
          <p:spPr>
            <a:xfrm>
              <a:off x="2456593" y="3912467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107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214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" name="Google Shape;182;p35"/>
            <p:cNvSpPr/>
            <p:nvPr/>
          </p:nvSpPr>
          <p:spPr>
            <a:xfrm>
              <a:off x="2624328" y="391246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lnTo>
                    <a:pt x="0" y="107"/>
                  </a:lnTo>
                  <a:lnTo>
                    <a:pt x="108" y="214"/>
                  </a:lnTo>
                  <a:cubicBezTo>
                    <a:pt x="215" y="214"/>
                    <a:pt x="215" y="214"/>
                    <a:pt x="215" y="107"/>
                  </a:cubicBezTo>
                  <a:cubicBezTo>
                    <a:pt x="215" y="107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" name="Google Shape;183;p35"/>
            <p:cNvSpPr/>
            <p:nvPr/>
          </p:nvSpPr>
          <p:spPr>
            <a:xfrm>
              <a:off x="2802073" y="391246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107"/>
                    <a:pt x="1" y="107"/>
                  </a:cubicBezTo>
                  <a:cubicBezTo>
                    <a:pt x="1" y="214"/>
                    <a:pt x="1" y="214"/>
                    <a:pt x="108" y="214"/>
                  </a:cubicBezTo>
                  <a:cubicBezTo>
                    <a:pt x="108" y="214"/>
                    <a:pt x="215" y="214"/>
                    <a:pt x="215" y="10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" name="Google Shape;184;p35"/>
            <p:cNvSpPr/>
            <p:nvPr/>
          </p:nvSpPr>
          <p:spPr>
            <a:xfrm>
              <a:off x="2278754" y="4057657"/>
              <a:ext cx="22639" cy="22639"/>
            </a:xfrm>
            <a:custGeom>
              <a:avLst/>
              <a:gdLst/>
              <a:ahLst/>
              <a:cxnLst/>
              <a:rect l="l" t="t" r="r" b="b"/>
              <a:pathLst>
                <a:path w="242" h="242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42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" name="Google Shape;185;p35"/>
            <p:cNvSpPr/>
            <p:nvPr/>
          </p:nvSpPr>
          <p:spPr>
            <a:xfrm>
              <a:off x="2456593" y="4057657"/>
              <a:ext cx="10103" cy="22639"/>
            </a:xfrm>
            <a:custGeom>
              <a:avLst/>
              <a:gdLst/>
              <a:ahLst/>
              <a:cxnLst/>
              <a:rect l="l" t="t" r="r" b="b"/>
              <a:pathLst>
                <a:path w="108" h="242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cubicBezTo>
                    <a:pt x="0" y="108"/>
                    <a:pt x="0" y="242"/>
                    <a:pt x="107" y="242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" name="Google Shape;186;p35"/>
            <p:cNvSpPr/>
            <p:nvPr/>
          </p:nvSpPr>
          <p:spPr>
            <a:xfrm>
              <a:off x="2624328" y="405765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0" y="108"/>
                  </a:lnTo>
                  <a:lnTo>
                    <a:pt x="108" y="242"/>
                  </a:lnTo>
                  <a:cubicBezTo>
                    <a:pt x="215" y="242"/>
                    <a:pt x="215" y="108"/>
                    <a:pt x="215" y="108"/>
                  </a:cubicBezTo>
                  <a:cubicBezTo>
                    <a:pt x="215" y="108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" name="Google Shape;187;p35"/>
            <p:cNvSpPr/>
            <p:nvPr/>
          </p:nvSpPr>
          <p:spPr>
            <a:xfrm>
              <a:off x="2802073" y="405765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42"/>
                    <a:pt x="108" y="242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" name="Google Shape;188;p35"/>
            <p:cNvSpPr/>
            <p:nvPr/>
          </p:nvSpPr>
          <p:spPr>
            <a:xfrm>
              <a:off x="2278754" y="4205372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15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" name="Google Shape;189;p35"/>
            <p:cNvSpPr/>
            <p:nvPr/>
          </p:nvSpPr>
          <p:spPr>
            <a:xfrm>
              <a:off x="2456593" y="4205372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lnTo>
                    <a:pt x="0" y="215"/>
                  </a:lnTo>
                  <a:cubicBezTo>
                    <a:pt x="107" y="215"/>
                    <a:pt x="107" y="108"/>
                    <a:pt x="107" y="108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" name="Google Shape;190;p35"/>
            <p:cNvSpPr/>
            <p:nvPr/>
          </p:nvSpPr>
          <p:spPr>
            <a:xfrm>
              <a:off x="2624328" y="420537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lnTo>
                    <a:pt x="0" y="108"/>
                  </a:lnTo>
                  <a:cubicBezTo>
                    <a:pt x="108" y="108"/>
                    <a:pt x="108" y="215"/>
                    <a:pt x="108" y="215"/>
                  </a:cubicBezTo>
                  <a:cubicBezTo>
                    <a:pt x="215" y="215"/>
                    <a:pt x="215" y="108"/>
                    <a:pt x="215" y="108"/>
                  </a:cubicBez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" name="Google Shape;191;p35"/>
            <p:cNvSpPr/>
            <p:nvPr/>
          </p:nvSpPr>
          <p:spPr>
            <a:xfrm>
              <a:off x="2802073" y="420537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15"/>
                    <a:pt x="108" y="215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" name="Google Shape;192;p35"/>
            <p:cNvSpPr/>
            <p:nvPr/>
          </p:nvSpPr>
          <p:spPr>
            <a:xfrm>
              <a:off x="2278754" y="4350656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cubicBezTo>
                    <a:pt x="135" y="0"/>
                    <a:pt x="1" y="0"/>
                    <a:pt x="1" y="107"/>
                  </a:cubicBezTo>
                  <a:lnTo>
                    <a:pt x="135" y="214"/>
                  </a:lnTo>
                  <a:lnTo>
                    <a:pt x="242" y="107"/>
                  </a:lnTo>
                  <a:cubicBezTo>
                    <a:pt x="242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" name="Google Shape;193;p35"/>
            <p:cNvSpPr/>
            <p:nvPr/>
          </p:nvSpPr>
          <p:spPr>
            <a:xfrm>
              <a:off x="2456593" y="4350656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107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" name="Google Shape;194;p35"/>
            <p:cNvSpPr/>
            <p:nvPr/>
          </p:nvSpPr>
          <p:spPr>
            <a:xfrm>
              <a:off x="2624328" y="4350656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08" y="0"/>
                    <a:pt x="0" y="0"/>
                    <a:pt x="0" y="107"/>
                  </a:cubicBezTo>
                  <a:cubicBezTo>
                    <a:pt x="108" y="107"/>
                    <a:pt x="108" y="107"/>
                    <a:pt x="108" y="214"/>
                  </a:cubicBezTo>
                  <a:cubicBezTo>
                    <a:pt x="215" y="214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" name="Google Shape;195;p35"/>
            <p:cNvSpPr/>
            <p:nvPr/>
          </p:nvSpPr>
          <p:spPr>
            <a:xfrm>
              <a:off x="2802073" y="4350656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08" y="214"/>
                  </a:cubicBezTo>
                  <a:lnTo>
                    <a:pt x="215" y="107"/>
                  </a:lnTo>
                  <a:cubicBezTo>
                    <a:pt x="215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" name="Google Shape;196;p35"/>
            <p:cNvSpPr/>
            <p:nvPr/>
          </p:nvSpPr>
          <p:spPr>
            <a:xfrm>
              <a:off x="2278754" y="4495845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" name="Google Shape;197;p35"/>
            <p:cNvSpPr/>
            <p:nvPr/>
          </p:nvSpPr>
          <p:spPr>
            <a:xfrm>
              <a:off x="2456593" y="4495845"/>
              <a:ext cx="10103" cy="15342"/>
            </a:xfrm>
            <a:custGeom>
              <a:avLst/>
              <a:gdLst/>
              <a:ahLst/>
              <a:cxnLst/>
              <a:rect l="l" t="t" r="r" b="b"/>
              <a:pathLst>
                <a:path w="108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cubicBezTo>
                    <a:pt x="32" y="148"/>
                    <a:pt x="55" y="164"/>
                    <a:pt x="70" y="164"/>
                  </a:cubicBezTo>
                  <a:cubicBezTo>
                    <a:pt x="107" y="164"/>
                    <a:pt x="107" y="76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" name="Google Shape;198;p35"/>
            <p:cNvSpPr/>
            <p:nvPr/>
          </p:nvSpPr>
          <p:spPr>
            <a:xfrm>
              <a:off x="2624328" y="4495845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" name="Google Shape;199;p35"/>
            <p:cNvSpPr/>
            <p:nvPr/>
          </p:nvSpPr>
          <p:spPr>
            <a:xfrm>
              <a:off x="2802073" y="4495845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" name="Google Shape;200;p35"/>
            <p:cNvSpPr/>
            <p:nvPr/>
          </p:nvSpPr>
          <p:spPr>
            <a:xfrm>
              <a:off x="2278754" y="4643561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" name="Google Shape;201;p35"/>
            <p:cNvSpPr/>
            <p:nvPr/>
          </p:nvSpPr>
          <p:spPr>
            <a:xfrm>
              <a:off x="2456593" y="4643561"/>
              <a:ext cx="10103" cy="10103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" name="Google Shape;202;p35"/>
            <p:cNvSpPr/>
            <p:nvPr/>
          </p:nvSpPr>
          <p:spPr>
            <a:xfrm>
              <a:off x="2624328" y="4643561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" name="Google Shape;203;p35"/>
            <p:cNvSpPr/>
            <p:nvPr/>
          </p:nvSpPr>
          <p:spPr>
            <a:xfrm>
              <a:off x="2802073" y="4643561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04" name="Google Shape;204;p35"/>
          <p:cNvGrpSpPr/>
          <p:nvPr/>
        </p:nvGrpSpPr>
        <p:grpSpPr>
          <a:xfrm>
            <a:off x="548547" y="2097130"/>
            <a:ext cx="541000" cy="741197"/>
            <a:chOff x="548547" y="2097130"/>
            <a:chExt cx="541000" cy="741197"/>
          </a:xfrm>
        </p:grpSpPr>
        <p:sp>
          <p:nvSpPr>
            <p:cNvPr id="205" name="Google Shape;205;p35"/>
            <p:cNvSpPr/>
            <p:nvPr/>
          </p:nvSpPr>
          <p:spPr>
            <a:xfrm>
              <a:off x="548547" y="2097130"/>
              <a:ext cx="20113" cy="14500"/>
            </a:xfrm>
            <a:custGeom>
              <a:avLst/>
              <a:gdLst/>
              <a:ahLst/>
              <a:cxnLst/>
              <a:rect l="l" t="t" r="r" b="b"/>
              <a:pathLst>
                <a:path w="215" h="155" extrusionOk="0">
                  <a:moveTo>
                    <a:pt x="108" y="0"/>
                  </a:moveTo>
                  <a:cubicBezTo>
                    <a:pt x="108" y="0"/>
                    <a:pt x="1" y="0"/>
                    <a:pt x="1" y="107"/>
                  </a:cubicBezTo>
                  <a:lnTo>
                    <a:pt x="108" y="107"/>
                  </a:lnTo>
                  <a:cubicBezTo>
                    <a:pt x="143" y="143"/>
                    <a:pt x="167" y="155"/>
                    <a:pt x="183" y="155"/>
                  </a:cubicBezTo>
                  <a:cubicBezTo>
                    <a:pt x="215" y="155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" name="Google Shape;206;p35"/>
            <p:cNvSpPr/>
            <p:nvPr/>
          </p:nvSpPr>
          <p:spPr>
            <a:xfrm>
              <a:off x="726386" y="2097130"/>
              <a:ext cx="20113" cy="14500"/>
            </a:xfrm>
            <a:custGeom>
              <a:avLst/>
              <a:gdLst/>
              <a:ahLst/>
              <a:cxnLst/>
              <a:rect l="l" t="t" r="r" b="b"/>
              <a:pathLst>
                <a:path w="215" h="15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107" y="107"/>
                  </a:lnTo>
                  <a:cubicBezTo>
                    <a:pt x="107" y="143"/>
                    <a:pt x="119" y="155"/>
                    <a:pt x="135" y="155"/>
                  </a:cubicBezTo>
                  <a:cubicBezTo>
                    <a:pt x="167" y="155"/>
                    <a:pt x="214" y="107"/>
                    <a:pt x="214" y="107"/>
                  </a:cubicBezTo>
                  <a:cubicBezTo>
                    <a:pt x="214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" name="Google Shape;207;p35"/>
            <p:cNvSpPr/>
            <p:nvPr/>
          </p:nvSpPr>
          <p:spPr>
            <a:xfrm>
              <a:off x="901605" y="2097130"/>
              <a:ext cx="12629" cy="20113"/>
            </a:xfrm>
            <a:custGeom>
              <a:avLst/>
              <a:gdLst/>
              <a:ahLst/>
              <a:cxnLst/>
              <a:rect l="l" t="t" r="r" b="b"/>
              <a:pathLst>
                <a:path w="135" h="215" extrusionOk="0">
                  <a:moveTo>
                    <a:pt x="135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35" y="214"/>
                  </a:cubicBezTo>
                  <a:lnTo>
                    <a:pt x="135" y="107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" name="Google Shape;208;p35"/>
            <p:cNvSpPr/>
            <p:nvPr/>
          </p:nvSpPr>
          <p:spPr>
            <a:xfrm>
              <a:off x="1069340" y="2097130"/>
              <a:ext cx="20207" cy="14500"/>
            </a:xfrm>
            <a:custGeom>
              <a:avLst/>
              <a:gdLst/>
              <a:ahLst/>
              <a:cxnLst/>
              <a:rect l="l" t="t" r="r" b="b"/>
              <a:pathLst>
                <a:path w="216" h="155" extrusionOk="0">
                  <a:moveTo>
                    <a:pt x="108" y="0"/>
                  </a:moveTo>
                  <a:cubicBezTo>
                    <a:pt x="108" y="0"/>
                    <a:pt x="1" y="0"/>
                    <a:pt x="1" y="107"/>
                  </a:cubicBezTo>
                  <a:lnTo>
                    <a:pt x="108" y="107"/>
                  </a:lnTo>
                  <a:cubicBezTo>
                    <a:pt x="144" y="143"/>
                    <a:pt x="168" y="155"/>
                    <a:pt x="183" y="155"/>
                  </a:cubicBezTo>
                  <a:cubicBezTo>
                    <a:pt x="215" y="155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" name="Google Shape;209;p35"/>
            <p:cNvSpPr/>
            <p:nvPr/>
          </p:nvSpPr>
          <p:spPr>
            <a:xfrm>
              <a:off x="548547" y="2242319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" name="Google Shape;210;p35"/>
            <p:cNvSpPr/>
            <p:nvPr/>
          </p:nvSpPr>
          <p:spPr>
            <a:xfrm>
              <a:off x="726386" y="2242319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cubicBezTo>
                    <a:pt x="107" y="148"/>
                    <a:pt x="117" y="164"/>
                    <a:pt x="130" y="164"/>
                  </a:cubicBezTo>
                  <a:cubicBezTo>
                    <a:pt x="162" y="164"/>
                    <a:pt x="214" y="76"/>
                    <a:pt x="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" name="Google Shape;211;p35"/>
            <p:cNvSpPr/>
            <p:nvPr/>
          </p:nvSpPr>
          <p:spPr>
            <a:xfrm>
              <a:off x="901605" y="2242319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35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135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" name="Google Shape;212;p35"/>
            <p:cNvSpPr/>
            <p:nvPr/>
          </p:nvSpPr>
          <p:spPr>
            <a:xfrm>
              <a:off x="1069340" y="2242319"/>
              <a:ext cx="20207" cy="15342"/>
            </a:xfrm>
            <a:custGeom>
              <a:avLst/>
              <a:gdLst/>
              <a:ahLst/>
              <a:cxnLst/>
              <a:rect l="l" t="t" r="r" b="b"/>
              <a:pathLst>
                <a:path w="216" h="164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108" y="108"/>
                  </a:lnTo>
                  <a:cubicBezTo>
                    <a:pt x="140" y="148"/>
                    <a:pt x="163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" name="Google Shape;213;p35"/>
            <p:cNvSpPr/>
            <p:nvPr/>
          </p:nvSpPr>
          <p:spPr>
            <a:xfrm>
              <a:off x="548547" y="2390035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" name="Google Shape;214;p35"/>
            <p:cNvSpPr/>
            <p:nvPr/>
          </p:nvSpPr>
          <p:spPr>
            <a:xfrm>
              <a:off x="726386" y="2390035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214" y="108"/>
                  </a:lnTo>
                  <a:cubicBezTo>
                    <a:pt x="214" y="1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" name="Google Shape;215;p35"/>
            <p:cNvSpPr/>
            <p:nvPr/>
          </p:nvSpPr>
          <p:spPr>
            <a:xfrm>
              <a:off x="901605" y="2390035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35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135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" name="Google Shape;216;p35"/>
            <p:cNvSpPr/>
            <p:nvPr/>
          </p:nvSpPr>
          <p:spPr>
            <a:xfrm>
              <a:off x="1069340" y="2390035"/>
              <a:ext cx="20207" cy="10103"/>
            </a:xfrm>
            <a:custGeom>
              <a:avLst/>
              <a:gdLst/>
              <a:ahLst/>
              <a:cxnLst/>
              <a:rect l="l" t="t" r="r" b="b"/>
              <a:pathLst>
                <a:path w="216" h="108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" name="Google Shape;217;p35"/>
            <p:cNvSpPr/>
            <p:nvPr/>
          </p:nvSpPr>
          <p:spPr>
            <a:xfrm>
              <a:off x="548547" y="2535318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" y="0"/>
                  </a:moveTo>
                  <a:cubicBezTo>
                    <a:pt x="1" y="107"/>
                    <a:pt x="108" y="107"/>
                    <a:pt x="108" y="107"/>
                  </a:cubicBezTo>
                  <a:cubicBezTo>
                    <a:pt x="215" y="107"/>
                    <a:pt x="215" y="107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" name="Google Shape;218;p35"/>
            <p:cNvSpPr/>
            <p:nvPr/>
          </p:nvSpPr>
          <p:spPr>
            <a:xfrm>
              <a:off x="726386" y="2535318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0" y="0"/>
                  </a:moveTo>
                  <a:cubicBezTo>
                    <a:pt x="0" y="107"/>
                    <a:pt x="0" y="107"/>
                    <a:pt x="107" y="107"/>
                  </a:cubicBezTo>
                  <a:cubicBezTo>
                    <a:pt x="107" y="107"/>
                    <a:pt x="214" y="107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" name="Google Shape;219;p35"/>
            <p:cNvSpPr/>
            <p:nvPr/>
          </p:nvSpPr>
          <p:spPr>
            <a:xfrm>
              <a:off x="901605" y="2535318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" y="0"/>
                  </a:moveTo>
                  <a:cubicBezTo>
                    <a:pt x="1" y="107"/>
                    <a:pt x="1" y="107"/>
                    <a:pt x="135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" name="Google Shape;220;p35"/>
            <p:cNvSpPr/>
            <p:nvPr/>
          </p:nvSpPr>
          <p:spPr>
            <a:xfrm>
              <a:off x="1069340" y="2535318"/>
              <a:ext cx="20207" cy="10103"/>
            </a:xfrm>
            <a:custGeom>
              <a:avLst/>
              <a:gdLst/>
              <a:ahLst/>
              <a:cxnLst/>
              <a:rect l="l" t="t" r="r" b="b"/>
              <a:pathLst>
                <a:path w="216" h="108" extrusionOk="0">
                  <a:moveTo>
                    <a:pt x="1" y="0"/>
                  </a:moveTo>
                  <a:cubicBezTo>
                    <a:pt x="1" y="107"/>
                    <a:pt x="108" y="107"/>
                    <a:pt x="108" y="107"/>
                  </a:cubicBezTo>
                  <a:cubicBezTo>
                    <a:pt x="215" y="107"/>
                    <a:pt x="215" y="107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" name="Google Shape;221;p35"/>
            <p:cNvSpPr/>
            <p:nvPr/>
          </p:nvSpPr>
          <p:spPr>
            <a:xfrm>
              <a:off x="548547" y="2676391"/>
              <a:ext cx="20113" cy="14220"/>
            </a:xfrm>
            <a:custGeom>
              <a:avLst/>
              <a:gdLst/>
              <a:ahLst/>
              <a:cxnLst/>
              <a:rect l="l" t="t" r="r" b="b"/>
              <a:pathLst>
                <a:path w="215" h="152" extrusionOk="0">
                  <a:moveTo>
                    <a:pt x="86" y="0"/>
                  </a:moveTo>
                  <a:cubicBezTo>
                    <a:pt x="54" y="0"/>
                    <a:pt x="1" y="76"/>
                    <a:pt x="1" y="152"/>
                  </a:cubicBezTo>
                  <a:lnTo>
                    <a:pt x="108" y="152"/>
                  </a:lnTo>
                  <a:cubicBezTo>
                    <a:pt x="215" y="152"/>
                    <a:pt x="215" y="152"/>
                    <a:pt x="215" y="45"/>
                  </a:cubicBezTo>
                  <a:lnTo>
                    <a:pt x="108" y="45"/>
                  </a:lnTo>
                  <a:cubicBezTo>
                    <a:pt x="108" y="13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" name="Google Shape;222;p35"/>
            <p:cNvSpPr/>
            <p:nvPr/>
          </p:nvSpPr>
          <p:spPr>
            <a:xfrm>
              <a:off x="726386" y="2676391"/>
              <a:ext cx="20113" cy="14220"/>
            </a:xfrm>
            <a:custGeom>
              <a:avLst/>
              <a:gdLst/>
              <a:ahLst/>
              <a:cxnLst/>
              <a:rect l="l" t="t" r="r" b="b"/>
              <a:pathLst>
                <a:path w="215" h="152" extrusionOk="0">
                  <a:moveTo>
                    <a:pt x="38" y="0"/>
                  </a:moveTo>
                  <a:cubicBezTo>
                    <a:pt x="0" y="0"/>
                    <a:pt x="0" y="76"/>
                    <a:pt x="0" y="152"/>
                  </a:cubicBezTo>
                  <a:lnTo>
                    <a:pt x="107" y="152"/>
                  </a:lnTo>
                  <a:cubicBezTo>
                    <a:pt x="107" y="152"/>
                    <a:pt x="214" y="152"/>
                    <a:pt x="214" y="45"/>
                  </a:cubicBezTo>
                  <a:lnTo>
                    <a:pt x="107" y="45"/>
                  </a:lnTo>
                  <a:cubicBezTo>
                    <a:pt x="76" y="13"/>
                    <a:pt x="54" y="0"/>
                    <a:pt x="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" name="Google Shape;223;p35"/>
            <p:cNvSpPr/>
            <p:nvPr/>
          </p:nvSpPr>
          <p:spPr>
            <a:xfrm>
              <a:off x="901605" y="2680507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" y="1"/>
                  </a:moveTo>
                  <a:cubicBezTo>
                    <a:pt x="1" y="108"/>
                    <a:pt x="1" y="108"/>
                    <a:pt x="135" y="108"/>
                  </a:cubicBez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" name="Google Shape;224;p35"/>
            <p:cNvSpPr/>
            <p:nvPr/>
          </p:nvSpPr>
          <p:spPr>
            <a:xfrm>
              <a:off x="1069340" y="2676391"/>
              <a:ext cx="20207" cy="14220"/>
            </a:xfrm>
            <a:custGeom>
              <a:avLst/>
              <a:gdLst/>
              <a:ahLst/>
              <a:cxnLst/>
              <a:rect l="l" t="t" r="r" b="b"/>
              <a:pathLst>
                <a:path w="216" h="152" extrusionOk="0">
                  <a:moveTo>
                    <a:pt x="86" y="0"/>
                  </a:moveTo>
                  <a:cubicBezTo>
                    <a:pt x="55" y="0"/>
                    <a:pt x="1" y="76"/>
                    <a:pt x="1" y="152"/>
                  </a:cubicBezTo>
                  <a:lnTo>
                    <a:pt x="108" y="152"/>
                  </a:lnTo>
                  <a:cubicBezTo>
                    <a:pt x="215" y="152"/>
                    <a:pt x="215" y="152"/>
                    <a:pt x="215" y="45"/>
                  </a:cubicBezTo>
                  <a:lnTo>
                    <a:pt x="108" y="45"/>
                  </a:lnTo>
                  <a:cubicBezTo>
                    <a:pt x="108" y="13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" name="Google Shape;225;p35"/>
            <p:cNvSpPr/>
            <p:nvPr/>
          </p:nvSpPr>
          <p:spPr>
            <a:xfrm>
              <a:off x="548547" y="281568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1" y="135"/>
                  </a:lnTo>
                  <a:lnTo>
                    <a:pt x="108" y="242"/>
                  </a:lnTo>
                  <a:cubicBezTo>
                    <a:pt x="215" y="242"/>
                    <a:pt x="215" y="242"/>
                    <a:pt x="215" y="135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" name="Google Shape;226;p35"/>
            <p:cNvSpPr/>
            <p:nvPr/>
          </p:nvSpPr>
          <p:spPr>
            <a:xfrm>
              <a:off x="726386" y="281568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7" y="1"/>
                  </a:moveTo>
                  <a:cubicBezTo>
                    <a:pt x="0" y="1"/>
                    <a:pt x="0" y="135"/>
                    <a:pt x="0" y="135"/>
                  </a:cubicBezTo>
                  <a:cubicBezTo>
                    <a:pt x="0" y="242"/>
                    <a:pt x="0" y="242"/>
                    <a:pt x="107" y="242"/>
                  </a:cubicBezTo>
                  <a:cubicBezTo>
                    <a:pt x="107" y="242"/>
                    <a:pt x="214" y="242"/>
                    <a:pt x="214" y="135"/>
                  </a:cubicBezTo>
                  <a:cubicBezTo>
                    <a:pt x="214" y="135"/>
                    <a:pt x="107" y="135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" name="Google Shape;227;p35"/>
            <p:cNvSpPr/>
            <p:nvPr/>
          </p:nvSpPr>
          <p:spPr>
            <a:xfrm>
              <a:off x="901605" y="2815687"/>
              <a:ext cx="12629" cy="22639"/>
            </a:xfrm>
            <a:custGeom>
              <a:avLst/>
              <a:gdLst/>
              <a:ahLst/>
              <a:cxnLst/>
              <a:rect l="l" t="t" r="r" b="b"/>
              <a:pathLst>
                <a:path w="135" h="242" extrusionOk="0">
                  <a:moveTo>
                    <a:pt x="135" y="1"/>
                  </a:moveTo>
                  <a:cubicBezTo>
                    <a:pt x="1" y="1"/>
                    <a:pt x="1" y="135"/>
                    <a:pt x="1" y="135"/>
                  </a:cubicBezTo>
                  <a:cubicBezTo>
                    <a:pt x="1" y="242"/>
                    <a:pt x="1" y="242"/>
                    <a:pt x="135" y="242"/>
                  </a:cubicBezTo>
                  <a:lnTo>
                    <a:pt x="135" y="1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" name="Google Shape;228;p35"/>
            <p:cNvSpPr/>
            <p:nvPr/>
          </p:nvSpPr>
          <p:spPr>
            <a:xfrm>
              <a:off x="1069340" y="2815687"/>
              <a:ext cx="20207" cy="22639"/>
            </a:xfrm>
            <a:custGeom>
              <a:avLst/>
              <a:gdLst/>
              <a:ahLst/>
              <a:cxnLst/>
              <a:rect l="l" t="t" r="r" b="b"/>
              <a:pathLst>
                <a:path w="216" h="242" extrusionOk="0">
                  <a:moveTo>
                    <a:pt x="108" y="1"/>
                  </a:moveTo>
                  <a:lnTo>
                    <a:pt x="1" y="135"/>
                  </a:lnTo>
                  <a:cubicBezTo>
                    <a:pt x="1" y="242"/>
                    <a:pt x="108" y="242"/>
                    <a:pt x="108" y="242"/>
                  </a:cubicBezTo>
                  <a:cubicBezTo>
                    <a:pt x="215" y="242"/>
                    <a:pt x="215" y="242"/>
                    <a:pt x="215" y="135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720000" y="5558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Optimizarea </a:t>
            </a:r>
            <a:r>
              <a:rPr lang="ro-RO" altLang="en-GB" sz="2400"/>
              <a:t>o</a:t>
            </a:r>
            <a:r>
              <a:rPr lang="en-GB" sz="2400"/>
              <a:t>rganizării într-o </a:t>
            </a:r>
            <a:r>
              <a:rPr lang="ro-RO" altLang="en-GB" sz="2400"/>
              <a:t>f</a:t>
            </a:r>
            <a:r>
              <a:rPr lang="en-GB" sz="2400"/>
              <a:t>irmă </a:t>
            </a:r>
            <a:r>
              <a:rPr lang="en-US" altLang="en-GB" sz="2400"/>
              <a:t>care ofer</a:t>
            </a:r>
            <a:r>
              <a:rPr lang="ro-RO" altLang="en-GB" sz="2400"/>
              <a:t>ă</a:t>
            </a:r>
            <a:r>
              <a:rPr lang="en-US" altLang="en-GB" sz="2400"/>
              <a:t> servicii de cur</a:t>
            </a:r>
            <a:r>
              <a:rPr lang="ro-RO" altLang="en-US" sz="2400"/>
              <a:t>ățenie</a:t>
            </a:r>
            <a:endParaRPr lang="ro-RO" altLang="en-US" sz="2400"/>
          </a:p>
        </p:txBody>
      </p:sp>
      <p:sp>
        <p:nvSpPr>
          <p:cNvPr id="238" name="Google Shape;238;p36"/>
          <p:cNvSpPr txBox="1"/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/>
              <a:t>Context: Mediul de Afaceri</a:t>
            </a:r>
            <a:r>
              <a:rPr lang="en-US" altLang="en-GB" sz="1600"/>
              <a:t>, </a:t>
            </a:r>
            <a:r>
              <a:rPr lang="en-GB" sz="1600">
                <a:sym typeface="+mn-ea"/>
              </a:rPr>
              <a:t>Firmă </a:t>
            </a:r>
            <a:r>
              <a:rPr lang="en-US" altLang="en-GB" sz="1600">
                <a:sym typeface="+mn-ea"/>
              </a:rPr>
              <a:t>care ofer</a:t>
            </a:r>
            <a:r>
              <a:rPr lang="ro-RO" altLang="en-US" sz="1600">
                <a:sym typeface="+mn-ea"/>
              </a:rPr>
              <a:t>ă servicii de curățenie</a:t>
            </a:r>
            <a:endParaRPr lang="en-GB"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GB"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/>
              <a:t>Scop: Dezvoltarea unei aplicații pentru optimizarea organizării</a:t>
            </a:r>
            <a:r>
              <a:rPr lang="ro-RO" altLang="en-GB" sz="1600"/>
              <a:t> deplasărilor echipelor din cadrul</a:t>
            </a:r>
            <a:r>
              <a:rPr lang="en-GB" sz="1600"/>
              <a:t> unei firme </a:t>
            </a:r>
            <a:r>
              <a:rPr lang="ro-RO" altLang="en-GB" sz="1600"/>
              <a:t>care oferă servicii de curățenie</a:t>
            </a:r>
            <a:endParaRPr lang="en-GB"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GB" sz="16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Wingdings" panose="05000000000000000000" charset="0"/>
              <a:buChar char="l"/>
            </a:pPr>
            <a:r>
              <a:rPr lang="en-GB" sz="1600"/>
              <a:t>Repartizarea eficientă a echipelor de curăț</a:t>
            </a:r>
            <a:r>
              <a:rPr lang="ro-RO" altLang="en-GB" sz="1600"/>
              <a:t>enie</a:t>
            </a:r>
            <a:r>
              <a:rPr lang="en-GB" sz="1600"/>
              <a:t> este crucială</a:t>
            </a:r>
            <a:endParaRPr lang="en-GB" sz="16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Wingdings" panose="05000000000000000000" charset="0"/>
              <a:buChar char="l"/>
            </a:pPr>
            <a:endParaRPr lang="en-GB" sz="16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Wingdings" panose="05000000000000000000" charset="0"/>
              <a:buChar char="l"/>
            </a:pPr>
            <a:r>
              <a:rPr lang="en-GB" sz="1600"/>
              <a:t>Există echipe </a:t>
            </a:r>
            <a:r>
              <a:rPr lang="ro-RO" altLang="en-GB" sz="1600"/>
              <a:t>instruite </a:t>
            </a:r>
            <a:r>
              <a:rPr lang="en-GB" sz="1600"/>
              <a:t>în curăț</a:t>
            </a:r>
            <a:r>
              <a:rPr lang="ro-RO" altLang="en-GB" sz="1600"/>
              <a:t>enie</a:t>
            </a:r>
            <a:r>
              <a:rPr lang="en-GB" sz="1600"/>
              <a:t> general</a:t>
            </a:r>
            <a:r>
              <a:rPr lang="ro-RO" altLang="en-GB" sz="1600"/>
              <a:t>ă</a:t>
            </a:r>
            <a:r>
              <a:rPr lang="en-GB" sz="1600"/>
              <a:t> și curăț</a:t>
            </a:r>
            <a:r>
              <a:rPr lang="ro-RO" altLang="en-GB" sz="1600"/>
              <a:t>enie</a:t>
            </a:r>
            <a:r>
              <a:rPr lang="en-GB" sz="1600"/>
              <a:t> special</a:t>
            </a:r>
            <a:r>
              <a:rPr lang="ro-RO" altLang="en-GB" sz="1600"/>
              <a:t>ă</a:t>
            </a:r>
            <a:endParaRPr lang="en-GB" sz="16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Wingdings" panose="05000000000000000000" charset="0"/>
              <a:buChar char="l"/>
            </a:pPr>
            <a:endParaRPr lang="en-GB" sz="16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Wingdings" panose="05000000000000000000" charset="0"/>
              <a:buChar char="l"/>
            </a:pPr>
            <a:r>
              <a:rPr lang="en-GB" sz="1600"/>
              <a:t>Diferențele const</a:t>
            </a:r>
            <a:r>
              <a:rPr lang="ro-RO" altLang="en-GB" sz="1600"/>
              <a:t>ă</a:t>
            </a:r>
            <a:r>
              <a:rPr lang="en-GB" sz="1600"/>
              <a:t> în complexitatea echipamentelor și </a:t>
            </a:r>
            <a:r>
              <a:rPr lang="ro-RO" altLang="en-GB" sz="1600"/>
              <a:t>a </a:t>
            </a:r>
            <a:r>
              <a:rPr lang="en-GB" sz="1600"/>
              <a:t>nivelul</a:t>
            </a:r>
            <a:r>
              <a:rPr lang="ro-RO" altLang="en-GB" sz="1600"/>
              <a:t>ui</a:t>
            </a:r>
            <a:r>
              <a:rPr lang="en-GB" sz="1600"/>
              <a:t> de instruire</a:t>
            </a:r>
            <a:endParaRPr lang="en-GB" sz="16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Wingdings" panose="05000000000000000000" charset="0"/>
              <a:buChar char="l"/>
            </a:pPr>
            <a:endParaRPr lang="en-GB" sz="16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Wingdings" panose="05000000000000000000" charset="0"/>
              <a:buChar char="l"/>
            </a:pPr>
            <a:r>
              <a:rPr lang="en-GB" sz="1600"/>
              <a:t>Numărul de echipe specializate este mai mic decât cel al echipelor de curățenie generală</a:t>
            </a:r>
            <a:endParaRPr lang="en-GB" sz="1600"/>
          </a:p>
        </p:txBody>
      </p:sp>
      <p:grpSp>
        <p:nvGrpSpPr>
          <p:cNvPr id="239" name="Google Shape;239;p36"/>
          <p:cNvGrpSpPr/>
          <p:nvPr/>
        </p:nvGrpSpPr>
        <p:grpSpPr>
          <a:xfrm>
            <a:off x="396318" y="1376775"/>
            <a:ext cx="8426679" cy="2929625"/>
            <a:chOff x="1890971" y="1788200"/>
            <a:chExt cx="2169979" cy="754416"/>
          </a:xfrm>
        </p:grpSpPr>
        <p:sp>
          <p:nvSpPr>
            <p:cNvPr id="240" name="Google Shape;240;p36"/>
            <p:cNvSpPr/>
            <p:nvPr/>
          </p:nvSpPr>
          <p:spPr>
            <a:xfrm>
              <a:off x="4038175" y="1788200"/>
              <a:ext cx="22775" cy="22775"/>
            </a:xfrm>
            <a:custGeom>
              <a:avLst/>
              <a:gdLst/>
              <a:ahLst/>
              <a:cxnLst/>
              <a:rect l="l" t="t" r="r" b="b"/>
              <a:pathLst>
                <a:path w="911" h="911" fill="none" extrusionOk="0">
                  <a:moveTo>
                    <a:pt x="910" y="455"/>
                  </a:moveTo>
                  <a:cubicBezTo>
                    <a:pt x="910" y="669"/>
                    <a:pt x="669" y="910"/>
                    <a:pt x="455" y="910"/>
                  </a:cubicBezTo>
                  <a:cubicBezTo>
                    <a:pt x="241" y="910"/>
                    <a:pt x="0" y="669"/>
                    <a:pt x="0" y="455"/>
                  </a:cubicBezTo>
                  <a:cubicBezTo>
                    <a:pt x="0" y="241"/>
                    <a:pt x="241" y="0"/>
                    <a:pt x="455" y="0"/>
                  </a:cubicBezTo>
                  <a:cubicBezTo>
                    <a:pt x="669" y="0"/>
                    <a:pt x="910" y="241"/>
                    <a:pt x="910" y="455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" name="Google Shape;241;p36"/>
            <p:cNvSpPr/>
            <p:nvPr/>
          </p:nvSpPr>
          <p:spPr>
            <a:xfrm>
              <a:off x="3968012" y="2520516"/>
              <a:ext cx="22125" cy="22100"/>
            </a:xfrm>
            <a:custGeom>
              <a:avLst/>
              <a:gdLst/>
              <a:ahLst/>
              <a:cxnLst/>
              <a:rect l="l" t="t" r="r" b="b"/>
              <a:pathLst>
                <a:path w="885" h="884" fill="none" extrusionOk="0">
                  <a:moveTo>
                    <a:pt x="884" y="429"/>
                  </a:moveTo>
                  <a:cubicBezTo>
                    <a:pt x="884" y="777"/>
                    <a:pt x="777" y="884"/>
                    <a:pt x="456" y="884"/>
                  </a:cubicBezTo>
                  <a:cubicBezTo>
                    <a:pt x="215" y="884"/>
                    <a:pt x="1" y="777"/>
                    <a:pt x="1" y="429"/>
                  </a:cubicBezTo>
                  <a:cubicBezTo>
                    <a:pt x="1" y="214"/>
                    <a:pt x="215" y="0"/>
                    <a:pt x="456" y="0"/>
                  </a:cubicBezTo>
                  <a:cubicBezTo>
                    <a:pt x="777" y="0"/>
                    <a:pt x="884" y="214"/>
                    <a:pt x="884" y="429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" name="Google Shape;242;p36"/>
            <p:cNvSpPr/>
            <p:nvPr/>
          </p:nvSpPr>
          <p:spPr>
            <a:xfrm>
              <a:off x="1890971" y="2312797"/>
              <a:ext cx="52875" cy="50200"/>
            </a:xfrm>
            <a:custGeom>
              <a:avLst/>
              <a:gdLst/>
              <a:ahLst/>
              <a:cxnLst/>
              <a:rect l="l" t="t" r="r" b="b"/>
              <a:pathLst>
                <a:path w="2115" h="2008" fill="none" extrusionOk="0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720000" y="5558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/>
              <a:t>Provocări</a:t>
            </a:r>
            <a:endParaRPr sz="2400"/>
          </a:p>
        </p:txBody>
      </p:sp>
      <p:sp>
        <p:nvSpPr>
          <p:cNvPr id="238" name="Google Shape;238;p36"/>
          <p:cNvSpPr txBox="1"/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+mj-lt"/>
              <a:buAutoNum type="arabicPeriod"/>
            </a:pPr>
            <a:r>
              <a:rPr lang="en-GB" sz="2000"/>
              <a:t>Repartizare</a:t>
            </a:r>
            <a:r>
              <a:rPr lang="ro-RO" altLang="en-GB" sz="2000"/>
              <a:t>a</a:t>
            </a:r>
            <a:r>
              <a:rPr lang="en-GB" sz="2000"/>
              <a:t> Eficientă a Echipe</a:t>
            </a:r>
            <a:r>
              <a:rPr lang="ro-RO" altLang="en-GB" sz="2000"/>
              <a:t>lor</a:t>
            </a:r>
            <a:endParaRPr lang="en-GB"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+mj-lt"/>
              <a:buNone/>
            </a:pPr>
            <a:endParaRPr lang="en-GB" sz="20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+mj-lt"/>
              <a:buAutoNum type="arabicPeriod" startAt="2"/>
            </a:pPr>
            <a:r>
              <a:rPr lang="en-GB" sz="2000"/>
              <a:t>Minimizarea Timpului Pierdut pe Drum</a:t>
            </a:r>
            <a:endParaRPr lang="en-GB"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+mj-lt"/>
              <a:buNone/>
            </a:pPr>
            <a:endParaRPr lang="en-GB" sz="20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+mj-lt"/>
              <a:buAutoNum type="arabicPeriod" startAt="3"/>
            </a:pPr>
            <a:r>
              <a:rPr lang="en-GB" sz="2000">
                <a:sym typeface="+mn-ea"/>
              </a:rPr>
              <a:t>Maximizarea Profitului</a:t>
            </a:r>
            <a:endParaRPr lang="en-GB" sz="2000">
              <a:sym typeface="+mn-ea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+mj-lt"/>
              <a:buAutoNum type="arabicPeriod" startAt="3"/>
            </a:pPr>
            <a:endParaRPr lang="en-GB" sz="2000">
              <a:sym typeface="+mn-ea"/>
            </a:endParaRPr>
          </a:p>
        </p:txBody>
      </p:sp>
      <p:grpSp>
        <p:nvGrpSpPr>
          <p:cNvPr id="239" name="Google Shape;239;p36"/>
          <p:cNvGrpSpPr/>
          <p:nvPr/>
        </p:nvGrpSpPr>
        <p:grpSpPr>
          <a:xfrm>
            <a:off x="396318" y="1376775"/>
            <a:ext cx="8426679" cy="2929625"/>
            <a:chOff x="1890971" y="1788200"/>
            <a:chExt cx="2169979" cy="754416"/>
          </a:xfrm>
        </p:grpSpPr>
        <p:sp>
          <p:nvSpPr>
            <p:cNvPr id="240" name="Google Shape;240;p36"/>
            <p:cNvSpPr/>
            <p:nvPr/>
          </p:nvSpPr>
          <p:spPr>
            <a:xfrm>
              <a:off x="4038175" y="1788200"/>
              <a:ext cx="22775" cy="22775"/>
            </a:xfrm>
            <a:custGeom>
              <a:avLst/>
              <a:gdLst/>
              <a:ahLst/>
              <a:cxnLst/>
              <a:rect l="l" t="t" r="r" b="b"/>
              <a:pathLst>
                <a:path w="911" h="911" fill="none" extrusionOk="0">
                  <a:moveTo>
                    <a:pt x="910" y="455"/>
                  </a:moveTo>
                  <a:cubicBezTo>
                    <a:pt x="910" y="669"/>
                    <a:pt x="669" y="910"/>
                    <a:pt x="455" y="910"/>
                  </a:cubicBezTo>
                  <a:cubicBezTo>
                    <a:pt x="241" y="910"/>
                    <a:pt x="0" y="669"/>
                    <a:pt x="0" y="455"/>
                  </a:cubicBezTo>
                  <a:cubicBezTo>
                    <a:pt x="0" y="241"/>
                    <a:pt x="241" y="0"/>
                    <a:pt x="455" y="0"/>
                  </a:cubicBezTo>
                  <a:cubicBezTo>
                    <a:pt x="669" y="0"/>
                    <a:pt x="910" y="241"/>
                    <a:pt x="910" y="455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" name="Google Shape;241;p36"/>
            <p:cNvSpPr/>
            <p:nvPr/>
          </p:nvSpPr>
          <p:spPr>
            <a:xfrm>
              <a:off x="3968012" y="2520516"/>
              <a:ext cx="22125" cy="22100"/>
            </a:xfrm>
            <a:custGeom>
              <a:avLst/>
              <a:gdLst/>
              <a:ahLst/>
              <a:cxnLst/>
              <a:rect l="l" t="t" r="r" b="b"/>
              <a:pathLst>
                <a:path w="885" h="884" fill="none" extrusionOk="0">
                  <a:moveTo>
                    <a:pt x="884" y="429"/>
                  </a:moveTo>
                  <a:cubicBezTo>
                    <a:pt x="884" y="777"/>
                    <a:pt x="777" y="884"/>
                    <a:pt x="456" y="884"/>
                  </a:cubicBezTo>
                  <a:cubicBezTo>
                    <a:pt x="215" y="884"/>
                    <a:pt x="1" y="777"/>
                    <a:pt x="1" y="429"/>
                  </a:cubicBezTo>
                  <a:cubicBezTo>
                    <a:pt x="1" y="214"/>
                    <a:pt x="215" y="0"/>
                    <a:pt x="456" y="0"/>
                  </a:cubicBezTo>
                  <a:cubicBezTo>
                    <a:pt x="777" y="0"/>
                    <a:pt x="884" y="214"/>
                    <a:pt x="884" y="429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" name="Google Shape;242;p36"/>
            <p:cNvSpPr/>
            <p:nvPr/>
          </p:nvSpPr>
          <p:spPr>
            <a:xfrm>
              <a:off x="1890971" y="2312797"/>
              <a:ext cx="52875" cy="50200"/>
            </a:xfrm>
            <a:custGeom>
              <a:avLst/>
              <a:gdLst/>
              <a:ahLst/>
              <a:cxnLst/>
              <a:rect l="l" t="t" r="r" b="b"/>
              <a:pathLst>
                <a:path w="2115" h="2008" fill="none" extrusionOk="0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720000" y="58000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/>
              <a:t>Beneficii</a:t>
            </a:r>
            <a:endParaRPr sz="2400"/>
          </a:p>
        </p:txBody>
      </p:sp>
      <p:sp>
        <p:nvSpPr>
          <p:cNvPr id="238" name="Google Shape;238;p36"/>
          <p:cNvSpPr txBox="1"/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+mj-lt"/>
              <a:buAutoNum type="arabicPeriod"/>
            </a:pPr>
            <a:r>
              <a:rPr lang="en-GB" sz="2000"/>
              <a:t>Repartizare</a:t>
            </a:r>
            <a:r>
              <a:rPr lang="ro-RO" altLang="en-GB" sz="2000"/>
              <a:t>a</a:t>
            </a:r>
            <a:r>
              <a:rPr lang="en-GB" sz="2000"/>
              <a:t> Eficientă a Echipe</a:t>
            </a:r>
            <a:r>
              <a:rPr lang="ro-RO" altLang="en-GB" sz="2000"/>
              <a:t>lor</a:t>
            </a:r>
            <a:endParaRPr lang="en-GB" sz="200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+mj-lt"/>
              <a:buAutoNum type="arabicPeriod"/>
            </a:pPr>
            <a:endParaRPr lang="en-GB" sz="2000"/>
          </a:p>
          <a:p>
            <a:pPr lvl="1" indent="-457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</a:pPr>
            <a:r>
              <a:rPr lang="en-GB" sz="2000"/>
              <a:t>Echipele specializate se concentrează pe sarcini complexe</a:t>
            </a:r>
            <a:endParaRPr lang="en-GB" sz="2000"/>
          </a:p>
          <a:p>
            <a:pPr lvl="1" indent="-457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</a:pPr>
            <a:r>
              <a:rPr lang="en-GB" sz="2000"/>
              <a:t>Timpul nu este pierdut cu sarcini mai simple</a:t>
            </a:r>
            <a:endParaRPr lang="en-GB" sz="200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+mj-lt"/>
              <a:buAutoNum type="arabicPeriod"/>
            </a:pPr>
            <a:endParaRPr lang="en-GB" sz="200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+mj-lt"/>
              <a:buAutoNum type="arabicPeriod" startAt="2"/>
            </a:pPr>
            <a:r>
              <a:rPr lang="en-GB" sz="2000"/>
              <a:t>Minimizarea Timpului Pierdut pe Drum</a:t>
            </a:r>
            <a:endParaRPr lang="en-GB" sz="200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+mj-lt"/>
              <a:buAutoNum type="arabicPeriod" startAt="2"/>
            </a:pPr>
            <a:endParaRPr lang="en-GB" sz="2000"/>
          </a:p>
          <a:p>
            <a:pPr lvl="1" indent="-457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</a:pPr>
            <a:r>
              <a:rPr lang="en-GB" sz="2000"/>
              <a:t>Reducerea timpului pierdut în deplas</a:t>
            </a:r>
            <a:r>
              <a:rPr lang="ro-RO" altLang="en-GB" sz="2000"/>
              <a:t>ări</a:t>
            </a:r>
            <a:endParaRPr lang="en-GB" sz="2000"/>
          </a:p>
          <a:p>
            <a:pPr lvl="1" indent="-457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</a:pPr>
            <a:r>
              <a:rPr lang="en-GB" sz="2000"/>
              <a:t>Finalizarea unui număr mai mare de sarcini</a:t>
            </a:r>
            <a:endParaRPr lang="en-GB" sz="2000"/>
          </a:p>
        </p:txBody>
      </p:sp>
      <p:grpSp>
        <p:nvGrpSpPr>
          <p:cNvPr id="239" name="Google Shape;239;p36"/>
          <p:cNvGrpSpPr/>
          <p:nvPr/>
        </p:nvGrpSpPr>
        <p:grpSpPr>
          <a:xfrm>
            <a:off x="396318" y="1376775"/>
            <a:ext cx="8426679" cy="2929625"/>
            <a:chOff x="1890971" y="1788200"/>
            <a:chExt cx="2169979" cy="754416"/>
          </a:xfrm>
        </p:grpSpPr>
        <p:sp>
          <p:nvSpPr>
            <p:cNvPr id="240" name="Google Shape;240;p36"/>
            <p:cNvSpPr/>
            <p:nvPr/>
          </p:nvSpPr>
          <p:spPr>
            <a:xfrm>
              <a:off x="4038175" y="1788200"/>
              <a:ext cx="22775" cy="22775"/>
            </a:xfrm>
            <a:custGeom>
              <a:avLst/>
              <a:gdLst/>
              <a:ahLst/>
              <a:cxnLst/>
              <a:rect l="l" t="t" r="r" b="b"/>
              <a:pathLst>
                <a:path w="911" h="911" fill="none" extrusionOk="0">
                  <a:moveTo>
                    <a:pt x="910" y="455"/>
                  </a:moveTo>
                  <a:cubicBezTo>
                    <a:pt x="910" y="669"/>
                    <a:pt x="669" y="910"/>
                    <a:pt x="455" y="910"/>
                  </a:cubicBezTo>
                  <a:cubicBezTo>
                    <a:pt x="241" y="910"/>
                    <a:pt x="0" y="669"/>
                    <a:pt x="0" y="455"/>
                  </a:cubicBezTo>
                  <a:cubicBezTo>
                    <a:pt x="0" y="241"/>
                    <a:pt x="241" y="0"/>
                    <a:pt x="455" y="0"/>
                  </a:cubicBezTo>
                  <a:cubicBezTo>
                    <a:pt x="669" y="0"/>
                    <a:pt x="910" y="241"/>
                    <a:pt x="910" y="455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" name="Google Shape;241;p36"/>
            <p:cNvSpPr/>
            <p:nvPr/>
          </p:nvSpPr>
          <p:spPr>
            <a:xfrm>
              <a:off x="3968012" y="2520516"/>
              <a:ext cx="22125" cy="22100"/>
            </a:xfrm>
            <a:custGeom>
              <a:avLst/>
              <a:gdLst/>
              <a:ahLst/>
              <a:cxnLst/>
              <a:rect l="l" t="t" r="r" b="b"/>
              <a:pathLst>
                <a:path w="885" h="884" fill="none" extrusionOk="0">
                  <a:moveTo>
                    <a:pt x="884" y="429"/>
                  </a:moveTo>
                  <a:cubicBezTo>
                    <a:pt x="884" y="777"/>
                    <a:pt x="777" y="884"/>
                    <a:pt x="456" y="884"/>
                  </a:cubicBezTo>
                  <a:cubicBezTo>
                    <a:pt x="215" y="884"/>
                    <a:pt x="1" y="777"/>
                    <a:pt x="1" y="429"/>
                  </a:cubicBezTo>
                  <a:cubicBezTo>
                    <a:pt x="1" y="214"/>
                    <a:pt x="215" y="0"/>
                    <a:pt x="456" y="0"/>
                  </a:cubicBezTo>
                  <a:cubicBezTo>
                    <a:pt x="777" y="0"/>
                    <a:pt x="884" y="214"/>
                    <a:pt x="884" y="429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" name="Google Shape;242;p36"/>
            <p:cNvSpPr/>
            <p:nvPr/>
          </p:nvSpPr>
          <p:spPr>
            <a:xfrm>
              <a:off x="1890971" y="2312797"/>
              <a:ext cx="52875" cy="50200"/>
            </a:xfrm>
            <a:custGeom>
              <a:avLst/>
              <a:gdLst/>
              <a:ahLst/>
              <a:cxnLst/>
              <a:rect l="l" t="t" r="r" b="b"/>
              <a:pathLst>
                <a:path w="2115" h="2008" fill="none" extrusionOk="0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720000" y="58000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/>
              <a:t>Beneficii</a:t>
            </a:r>
            <a:endParaRPr sz="2400"/>
          </a:p>
        </p:txBody>
      </p:sp>
      <p:sp>
        <p:nvSpPr>
          <p:cNvPr id="238" name="Google Shape;238;p36"/>
          <p:cNvSpPr txBox="1"/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+mj-lt"/>
              <a:buAutoNum type="arabicPeriod" startAt="3"/>
            </a:pPr>
            <a:r>
              <a:rPr lang="en-GB" sz="2000"/>
              <a:t>Creșterea Profitului</a:t>
            </a:r>
            <a:endParaRPr lang="en-GB"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+mj-lt"/>
              <a:buNone/>
            </a:pPr>
            <a:endParaRPr lang="en-GB" sz="2000"/>
          </a:p>
          <a:p>
            <a:pPr lvl="1" indent="-457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</a:pPr>
            <a:r>
              <a:rPr lang="en-GB" sz="2000"/>
              <a:t>Finalizarea mai multor sarcini datorită </a:t>
            </a:r>
            <a:r>
              <a:rPr lang="ro-RO" altLang="en-GB" sz="2000"/>
              <a:t>reducerii </a:t>
            </a:r>
            <a:r>
              <a:rPr lang="en-GB" sz="2000"/>
              <a:t>timpului pierdut pe drum</a:t>
            </a:r>
            <a:endParaRPr lang="en-GB" sz="2000"/>
          </a:p>
          <a:p>
            <a:pPr lvl="1" indent="-457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</a:pPr>
            <a:r>
              <a:rPr lang="en-GB" sz="2000"/>
              <a:t>Repartizarea eficientă a echipelor specializate în </a:t>
            </a:r>
            <a:r>
              <a:rPr lang="ro-RO" altLang="en-GB" sz="2000"/>
              <a:t>operațiuni complexe și</a:t>
            </a:r>
            <a:r>
              <a:rPr lang="en-GB" sz="2000"/>
              <a:t> profitabile</a:t>
            </a:r>
            <a:endParaRPr lang="en-GB" sz="2000"/>
          </a:p>
          <a:p>
            <a:pPr lvl="1" indent="-457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</a:pPr>
            <a:r>
              <a:rPr lang="ro-RO" altLang="en-GB" sz="2000"/>
              <a:t>Aceste elemente genereză creșterea cifrei de afaceri și profitului</a:t>
            </a:r>
            <a:endParaRPr lang="en-GB" sz="2000"/>
          </a:p>
          <a:p>
            <a:pPr lvl="1" indent="-457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</a:pPr>
            <a:endParaRPr lang="en-GB" sz="2000"/>
          </a:p>
        </p:txBody>
      </p:sp>
      <p:grpSp>
        <p:nvGrpSpPr>
          <p:cNvPr id="239" name="Google Shape;239;p36"/>
          <p:cNvGrpSpPr/>
          <p:nvPr/>
        </p:nvGrpSpPr>
        <p:grpSpPr>
          <a:xfrm>
            <a:off x="396318" y="1376775"/>
            <a:ext cx="8426679" cy="2929625"/>
            <a:chOff x="1890971" y="1788200"/>
            <a:chExt cx="2169979" cy="754416"/>
          </a:xfrm>
        </p:grpSpPr>
        <p:sp>
          <p:nvSpPr>
            <p:cNvPr id="240" name="Google Shape;240;p36"/>
            <p:cNvSpPr/>
            <p:nvPr/>
          </p:nvSpPr>
          <p:spPr>
            <a:xfrm>
              <a:off x="4038175" y="1788200"/>
              <a:ext cx="22775" cy="22775"/>
            </a:xfrm>
            <a:custGeom>
              <a:avLst/>
              <a:gdLst/>
              <a:ahLst/>
              <a:cxnLst/>
              <a:rect l="l" t="t" r="r" b="b"/>
              <a:pathLst>
                <a:path w="911" h="911" fill="none" extrusionOk="0">
                  <a:moveTo>
                    <a:pt x="910" y="455"/>
                  </a:moveTo>
                  <a:cubicBezTo>
                    <a:pt x="910" y="669"/>
                    <a:pt x="669" y="910"/>
                    <a:pt x="455" y="910"/>
                  </a:cubicBezTo>
                  <a:cubicBezTo>
                    <a:pt x="241" y="910"/>
                    <a:pt x="0" y="669"/>
                    <a:pt x="0" y="455"/>
                  </a:cubicBezTo>
                  <a:cubicBezTo>
                    <a:pt x="0" y="241"/>
                    <a:pt x="241" y="0"/>
                    <a:pt x="455" y="0"/>
                  </a:cubicBezTo>
                  <a:cubicBezTo>
                    <a:pt x="669" y="0"/>
                    <a:pt x="910" y="241"/>
                    <a:pt x="910" y="455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" name="Google Shape;241;p36"/>
            <p:cNvSpPr/>
            <p:nvPr/>
          </p:nvSpPr>
          <p:spPr>
            <a:xfrm>
              <a:off x="3968012" y="2520516"/>
              <a:ext cx="22125" cy="22100"/>
            </a:xfrm>
            <a:custGeom>
              <a:avLst/>
              <a:gdLst/>
              <a:ahLst/>
              <a:cxnLst/>
              <a:rect l="l" t="t" r="r" b="b"/>
              <a:pathLst>
                <a:path w="885" h="884" fill="none" extrusionOk="0">
                  <a:moveTo>
                    <a:pt x="884" y="429"/>
                  </a:moveTo>
                  <a:cubicBezTo>
                    <a:pt x="884" y="777"/>
                    <a:pt x="777" y="884"/>
                    <a:pt x="456" y="884"/>
                  </a:cubicBezTo>
                  <a:cubicBezTo>
                    <a:pt x="215" y="884"/>
                    <a:pt x="1" y="777"/>
                    <a:pt x="1" y="429"/>
                  </a:cubicBezTo>
                  <a:cubicBezTo>
                    <a:pt x="1" y="214"/>
                    <a:pt x="215" y="0"/>
                    <a:pt x="456" y="0"/>
                  </a:cubicBezTo>
                  <a:cubicBezTo>
                    <a:pt x="777" y="0"/>
                    <a:pt x="884" y="214"/>
                    <a:pt x="884" y="429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" name="Google Shape;242;p36"/>
            <p:cNvSpPr/>
            <p:nvPr/>
          </p:nvSpPr>
          <p:spPr>
            <a:xfrm>
              <a:off x="1890971" y="2312797"/>
              <a:ext cx="52875" cy="50200"/>
            </a:xfrm>
            <a:custGeom>
              <a:avLst/>
              <a:gdLst/>
              <a:ahLst/>
              <a:cxnLst/>
              <a:rect l="l" t="t" r="r" b="b"/>
              <a:pathLst>
                <a:path w="2115" h="2008" fill="none" extrusionOk="0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720000" y="58000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/>
              <a:t>Caracteristici</a:t>
            </a:r>
            <a:r>
              <a:rPr lang="ro-RO" sz="2400"/>
              <a:t>le</a:t>
            </a:r>
            <a:r>
              <a:rPr sz="2400"/>
              <a:t> Aplicației</a:t>
            </a:r>
            <a:endParaRPr sz="2400"/>
          </a:p>
        </p:txBody>
      </p:sp>
      <p:sp>
        <p:nvSpPr>
          <p:cNvPr id="238" name="Google Shape;238;p36"/>
          <p:cNvSpPr txBox="1"/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+mj-lt"/>
              <a:buAutoNum type="arabicPeriod"/>
            </a:pPr>
            <a:r>
              <a:rPr lang="en-GB" sz="1800"/>
              <a:t>Managementul Contractelor și al Echipelor</a:t>
            </a:r>
            <a:endParaRPr lang="en-GB"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+mj-lt"/>
              <a:buNone/>
            </a:pPr>
            <a:endParaRPr lang="en-GB" sz="1800"/>
          </a:p>
          <a:p>
            <a:pPr lvl="1" indent="-457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</a:pPr>
            <a:r>
              <a:rPr lang="en-GB" sz="1800"/>
              <a:t>Managerii pot introduce contracte și echipe disponibile</a:t>
            </a:r>
            <a:endParaRPr lang="en-GB" sz="1800"/>
          </a:p>
          <a:p>
            <a:pPr lvl="1" indent="-457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</a:pPr>
            <a:r>
              <a:rPr lang="en-GB" sz="1800"/>
              <a:t>Datele formează baza pentru optimizare</a:t>
            </a:r>
            <a:endParaRPr lang="en-GB" sz="18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+mj-lt"/>
              <a:buNone/>
            </a:pPr>
            <a:endParaRPr lang="en-GB" sz="180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+mj-lt"/>
              <a:buAutoNum type="arabicPeriod" startAt="2"/>
            </a:pPr>
            <a:r>
              <a:rPr lang="en-GB" sz="1800"/>
              <a:t>Algoritm de Optimizare</a:t>
            </a:r>
            <a:endParaRPr lang="en-GB" sz="180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+mj-lt"/>
              <a:buAutoNum type="arabicPeriod" startAt="2"/>
            </a:pPr>
            <a:endParaRPr lang="en-GB" sz="1800"/>
          </a:p>
          <a:p>
            <a:pPr lvl="1" indent="-457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</a:pPr>
            <a:r>
              <a:rPr lang="en-GB" sz="1800"/>
              <a:t>Analizează detaliile contractelor și capacitățile echipelor</a:t>
            </a:r>
            <a:endParaRPr lang="en-GB" sz="1800"/>
          </a:p>
          <a:p>
            <a:pPr lvl="1" indent="-457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</a:pPr>
            <a:r>
              <a:rPr lang="en-GB" sz="1800"/>
              <a:t>Stabilește rutele și repartizările optime ale echipelor</a:t>
            </a:r>
            <a:endParaRPr lang="en-GB" sz="180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+mj-lt"/>
              <a:buAutoNum type="arabicPeriod" startAt="2"/>
            </a:pPr>
            <a:endParaRPr lang="en-GB" sz="180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+mj-lt"/>
              <a:buAutoNum type="arabicPeriod" startAt="3"/>
            </a:pPr>
            <a:r>
              <a:rPr lang="en-GB" sz="1800"/>
              <a:t>Vizualizare</a:t>
            </a:r>
            <a:r>
              <a:rPr lang="ro-RO" altLang="en-GB" sz="1800"/>
              <a:t>a</a:t>
            </a:r>
            <a:r>
              <a:rPr lang="en-GB" sz="1800"/>
              <a:t> </a:t>
            </a:r>
            <a:r>
              <a:rPr lang="ro-RO" altLang="en-GB" sz="1800"/>
              <a:t>Rutelor</a:t>
            </a:r>
            <a:endParaRPr lang="en-GB" sz="180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+mj-lt"/>
              <a:buAutoNum type="arabicPeriod" startAt="3"/>
            </a:pPr>
            <a:endParaRPr lang="en-GB" sz="1800"/>
          </a:p>
          <a:p>
            <a:pPr lvl="1" indent="-457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</a:pPr>
            <a:r>
              <a:rPr lang="en-GB" sz="1800"/>
              <a:t>Prezintă managerului rutele optim</a:t>
            </a:r>
            <a:r>
              <a:rPr lang="ro-RO" altLang="en-GB" sz="1800"/>
              <a:t>izate</a:t>
            </a:r>
            <a:endParaRPr lang="ro-RO" altLang="en-GB" sz="1800"/>
          </a:p>
        </p:txBody>
      </p:sp>
      <p:grpSp>
        <p:nvGrpSpPr>
          <p:cNvPr id="239" name="Google Shape;239;p36"/>
          <p:cNvGrpSpPr/>
          <p:nvPr/>
        </p:nvGrpSpPr>
        <p:grpSpPr>
          <a:xfrm>
            <a:off x="396318" y="1376775"/>
            <a:ext cx="8426679" cy="2929625"/>
            <a:chOff x="1890971" y="1788200"/>
            <a:chExt cx="2169979" cy="754416"/>
          </a:xfrm>
        </p:grpSpPr>
        <p:sp>
          <p:nvSpPr>
            <p:cNvPr id="240" name="Google Shape;240;p36"/>
            <p:cNvSpPr/>
            <p:nvPr/>
          </p:nvSpPr>
          <p:spPr>
            <a:xfrm>
              <a:off x="4038175" y="1788200"/>
              <a:ext cx="22775" cy="22775"/>
            </a:xfrm>
            <a:custGeom>
              <a:avLst/>
              <a:gdLst/>
              <a:ahLst/>
              <a:cxnLst/>
              <a:rect l="l" t="t" r="r" b="b"/>
              <a:pathLst>
                <a:path w="911" h="911" fill="none" extrusionOk="0">
                  <a:moveTo>
                    <a:pt x="910" y="455"/>
                  </a:moveTo>
                  <a:cubicBezTo>
                    <a:pt x="910" y="669"/>
                    <a:pt x="669" y="910"/>
                    <a:pt x="455" y="910"/>
                  </a:cubicBezTo>
                  <a:cubicBezTo>
                    <a:pt x="241" y="910"/>
                    <a:pt x="0" y="669"/>
                    <a:pt x="0" y="455"/>
                  </a:cubicBezTo>
                  <a:cubicBezTo>
                    <a:pt x="0" y="241"/>
                    <a:pt x="241" y="0"/>
                    <a:pt x="455" y="0"/>
                  </a:cubicBezTo>
                  <a:cubicBezTo>
                    <a:pt x="669" y="0"/>
                    <a:pt x="910" y="241"/>
                    <a:pt x="910" y="455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" name="Google Shape;241;p36"/>
            <p:cNvSpPr/>
            <p:nvPr/>
          </p:nvSpPr>
          <p:spPr>
            <a:xfrm>
              <a:off x="3968012" y="2520516"/>
              <a:ext cx="22125" cy="22100"/>
            </a:xfrm>
            <a:custGeom>
              <a:avLst/>
              <a:gdLst/>
              <a:ahLst/>
              <a:cxnLst/>
              <a:rect l="l" t="t" r="r" b="b"/>
              <a:pathLst>
                <a:path w="885" h="884" fill="none" extrusionOk="0">
                  <a:moveTo>
                    <a:pt x="884" y="429"/>
                  </a:moveTo>
                  <a:cubicBezTo>
                    <a:pt x="884" y="777"/>
                    <a:pt x="777" y="884"/>
                    <a:pt x="456" y="884"/>
                  </a:cubicBezTo>
                  <a:cubicBezTo>
                    <a:pt x="215" y="884"/>
                    <a:pt x="1" y="777"/>
                    <a:pt x="1" y="429"/>
                  </a:cubicBezTo>
                  <a:cubicBezTo>
                    <a:pt x="1" y="214"/>
                    <a:pt x="215" y="0"/>
                    <a:pt x="456" y="0"/>
                  </a:cubicBezTo>
                  <a:cubicBezTo>
                    <a:pt x="777" y="0"/>
                    <a:pt x="884" y="214"/>
                    <a:pt x="884" y="429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" name="Google Shape;242;p36"/>
            <p:cNvSpPr/>
            <p:nvPr/>
          </p:nvSpPr>
          <p:spPr>
            <a:xfrm>
              <a:off x="1890971" y="2312797"/>
              <a:ext cx="52875" cy="50200"/>
            </a:xfrm>
            <a:custGeom>
              <a:avLst/>
              <a:gdLst/>
              <a:ahLst/>
              <a:cxnLst/>
              <a:rect l="l" t="t" r="r" b="b"/>
              <a:pathLst>
                <a:path w="2115" h="2008" fill="none" extrusionOk="0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720000" y="58000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/>
              <a:t>Cum funcționează</a:t>
            </a:r>
            <a:r>
              <a:rPr sz="2400"/>
              <a:t> Aplicați</a:t>
            </a:r>
            <a:r>
              <a:rPr lang="ro-RO" sz="2400"/>
              <a:t>a</a:t>
            </a:r>
            <a:br>
              <a:rPr sz="2400"/>
            </a:br>
            <a:endParaRPr sz="2400"/>
          </a:p>
        </p:txBody>
      </p:sp>
      <p:sp>
        <p:nvSpPr>
          <p:cNvPr id="238" name="Google Shape;238;p36"/>
          <p:cNvSpPr txBox="1"/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</a:pPr>
            <a:r>
              <a:rPr lang="en-GB" sz="1800"/>
              <a:t>Analizează contractele firmei, valoarea lor și data</a:t>
            </a:r>
            <a:r>
              <a:rPr lang="ro-RO" altLang="en-GB" sz="1800"/>
              <a:t> de început și</a:t>
            </a:r>
            <a:r>
              <a:rPr lang="en-GB" sz="1800"/>
              <a:t> de expirare</a:t>
            </a:r>
            <a:endParaRPr lang="en-GB" sz="180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</a:pPr>
            <a:endParaRPr lang="en-GB" sz="180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</a:pPr>
            <a:r>
              <a:rPr lang="en-GB" sz="1800"/>
              <a:t>Evaluarea distanței către locațiile contractelor</a:t>
            </a:r>
            <a:endParaRPr lang="en-GB" sz="180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</a:pPr>
            <a:endParaRPr lang="en-GB" sz="180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</a:pPr>
            <a:r>
              <a:rPr lang="en-GB" sz="1800"/>
              <a:t>Luarea în considerare a numărului de angajați/echipe și specializarea acestora</a:t>
            </a:r>
            <a:endParaRPr lang="en-GB" sz="180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</a:pPr>
            <a:endParaRPr lang="en-GB" sz="180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</a:pPr>
            <a:r>
              <a:rPr lang="en-GB" sz="1800"/>
              <a:t>Alocarea eficientă a angajaților/echipelor pentru onorarea contractelor</a:t>
            </a:r>
            <a:endParaRPr lang="en-GB" sz="180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</a:pPr>
            <a:endParaRPr lang="en-GB" sz="1800"/>
          </a:p>
          <a:p>
            <a:pPr marL="0" lvl="0" indent="-457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</a:pPr>
            <a:r>
              <a:rPr lang="en-GB" sz="1800">
                <a:sym typeface="+mn-ea"/>
              </a:rPr>
              <a:t>Determinarea rutelor care maximizează eficiența și profitabilitatea</a:t>
            </a:r>
            <a:endParaRPr lang="en-GB" sz="180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</a:pPr>
            <a:endParaRPr lang="en-GB" sz="1800"/>
          </a:p>
        </p:txBody>
      </p:sp>
      <p:grpSp>
        <p:nvGrpSpPr>
          <p:cNvPr id="239" name="Google Shape;239;p36"/>
          <p:cNvGrpSpPr/>
          <p:nvPr/>
        </p:nvGrpSpPr>
        <p:grpSpPr>
          <a:xfrm>
            <a:off x="396318" y="1376775"/>
            <a:ext cx="8426679" cy="2929625"/>
            <a:chOff x="1890971" y="1788200"/>
            <a:chExt cx="2169979" cy="754416"/>
          </a:xfrm>
        </p:grpSpPr>
        <p:sp>
          <p:nvSpPr>
            <p:cNvPr id="240" name="Google Shape;240;p36"/>
            <p:cNvSpPr/>
            <p:nvPr/>
          </p:nvSpPr>
          <p:spPr>
            <a:xfrm>
              <a:off x="4038175" y="1788200"/>
              <a:ext cx="22775" cy="22775"/>
            </a:xfrm>
            <a:custGeom>
              <a:avLst/>
              <a:gdLst/>
              <a:ahLst/>
              <a:cxnLst/>
              <a:rect l="l" t="t" r="r" b="b"/>
              <a:pathLst>
                <a:path w="911" h="911" fill="none" extrusionOk="0">
                  <a:moveTo>
                    <a:pt x="910" y="455"/>
                  </a:moveTo>
                  <a:cubicBezTo>
                    <a:pt x="910" y="669"/>
                    <a:pt x="669" y="910"/>
                    <a:pt x="455" y="910"/>
                  </a:cubicBezTo>
                  <a:cubicBezTo>
                    <a:pt x="241" y="910"/>
                    <a:pt x="0" y="669"/>
                    <a:pt x="0" y="455"/>
                  </a:cubicBezTo>
                  <a:cubicBezTo>
                    <a:pt x="0" y="241"/>
                    <a:pt x="241" y="0"/>
                    <a:pt x="455" y="0"/>
                  </a:cubicBezTo>
                  <a:cubicBezTo>
                    <a:pt x="669" y="0"/>
                    <a:pt x="910" y="241"/>
                    <a:pt x="910" y="455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" name="Google Shape;241;p36"/>
            <p:cNvSpPr/>
            <p:nvPr/>
          </p:nvSpPr>
          <p:spPr>
            <a:xfrm>
              <a:off x="3968012" y="2520516"/>
              <a:ext cx="22125" cy="22100"/>
            </a:xfrm>
            <a:custGeom>
              <a:avLst/>
              <a:gdLst/>
              <a:ahLst/>
              <a:cxnLst/>
              <a:rect l="l" t="t" r="r" b="b"/>
              <a:pathLst>
                <a:path w="885" h="884" fill="none" extrusionOk="0">
                  <a:moveTo>
                    <a:pt x="884" y="429"/>
                  </a:moveTo>
                  <a:cubicBezTo>
                    <a:pt x="884" y="777"/>
                    <a:pt x="777" y="884"/>
                    <a:pt x="456" y="884"/>
                  </a:cubicBezTo>
                  <a:cubicBezTo>
                    <a:pt x="215" y="884"/>
                    <a:pt x="1" y="777"/>
                    <a:pt x="1" y="429"/>
                  </a:cubicBezTo>
                  <a:cubicBezTo>
                    <a:pt x="1" y="214"/>
                    <a:pt x="215" y="0"/>
                    <a:pt x="456" y="0"/>
                  </a:cubicBezTo>
                  <a:cubicBezTo>
                    <a:pt x="777" y="0"/>
                    <a:pt x="884" y="214"/>
                    <a:pt x="884" y="429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" name="Google Shape;242;p36"/>
            <p:cNvSpPr/>
            <p:nvPr/>
          </p:nvSpPr>
          <p:spPr>
            <a:xfrm>
              <a:off x="1890971" y="2312797"/>
              <a:ext cx="52875" cy="50200"/>
            </a:xfrm>
            <a:custGeom>
              <a:avLst/>
              <a:gdLst/>
              <a:ahLst/>
              <a:cxnLst/>
              <a:rect l="l" t="t" r="r" b="b"/>
              <a:pathLst>
                <a:path w="2115" h="2008" fill="none" extrusionOk="0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720000" y="58000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/>
              <a:t>Elemente Analizate</a:t>
            </a:r>
            <a:br>
              <a:rPr sz="2400"/>
            </a:br>
            <a:endParaRPr sz="2400"/>
          </a:p>
        </p:txBody>
      </p:sp>
      <p:sp>
        <p:nvSpPr>
          <p:cNvPr id="238" name="Google Shape;238;p36"/>
          <p:cNvSpPr txBox="1"/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AutoNum type="arabicPeriod"/>
            </a:pPr>
            <a:r>
              <a:rPr lang="en-GB" sz="2000"/>
              <a:t>Valoarea Contractelor:</a:t>
            </a:r>
            <a:endParaRPr lang="en-GB" sz="200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</a:pPr>
            <a:endParaRPr lang="en-GB" sz="2000"/>
          </a:p>
          <a:p>
            <a:pPr lvl="1" indent="-457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</a:pPr>
            <a:r>
              <a:rPr lang="ro-RO" altLang="en-GB" sz="2000"/>
              <a:t>Stabilirea </a:t>
            </a:r>
            <a:r>
              <a:rPr lang="en-GB" sz="2000"/>
              <a:t>importanței</a:t>
            </a:r>
            <a:r>
              <a:rPr lang="ro-RO" sz="2000"/>
              <a:t> </a:t>
            </a:r>
            <a:r>
              <a:rPr lang="en-GB" sz="2000"/>
              <a:t>acestora</a:t>
            </a:r>
            <a:endParaRPr lang="en-GB" sz="200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</a:pPr>
            <a:endParaRPr lang="en-GB" sz="200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+mj-lt"/>
              <a:buAutoNum type="arabicPeriod" startAt="2"/>
            </a:pPr>
            <a:r>
              <a:rPr lang="en-GB" sz="2000"/>
              <a:t>Data Expirării Contractelor:</a:t>
            </a:r>
            <a:endParaRPr lang="en-GB" sz="200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</a:pPr>
            <a:endParaRPr lang="en-GB" sz="2000"/>
          </a:p>
          <a:p>
            <a:pPr lvl="1" indent="-457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</a:pPr>
            <a:r>
              <a:rPr lang="ro-RO" altLang="en-GB" sz="2000"/>
              <a:t>Prioritazare în vederea onorării acestora</a:t>
            </a:r>
            <a:endParaRPr lang="ro-RO" altLang="en-GB" sz="2000"/>
          </a:p>
        </p:txBody>
      </p:sp>
      <p:grpSp>
        <p:nvGrpSpPr>
          <p:cNvPr id="239" name="Google Shape;239;p36"/>
          <p:cNvGrpSpPr/>
          <p:nvPr/>
        </p:nvGrpSpPr>
        <p:grpSpPr>
          <a:xfrm>
            <a:off x="396318" y="1376775"/>
            <a:ext cx="8426679" cy="2929625"/>
            <a:chOff x="1890971" y="1788200"/>
            <a:chExt cx="2169979" cy="754416"/>
          </a:xfrm>
        </p:grpSpPr>
        <p:sp>
          <p:nvSpPr>
            <p:cNvPr id="240" name="Google Shape;240;p36"/>
            <p:cNvSpPr/>
            <p:nvPr/>
          </p:nvSpPr>
          <p:spPr>
            <a:xfrm>
              <a:off x="4038175" y="1788200"/>
              <a:ext cx="22775" cy="22775"/>
            </a:xfrm>
            <a:custGeom>
              <a:avLst/>
              <a:gdLst/>
              <a:ahLst/>
              <a:cxnLst/>
              <a:rect l="l" t="t" r="r" b="b"/>
              <a:pathLst>
                <a:path w="911" h="911" fill="none" extrusionOk="0">
                  <a:moveTo>
                    <a:pt x="910" y="455"/>
                  </a:moveTo>
                  <a:cubicBezTo>
                    <a:pt x="910" y="669"/>
                    <a:pt x="669" y="910"/>
                    <a:pt x="455" y="910"/>
                  </a:cubicBezTo>
                  <a:cubicBezTo>
                    <a:pt x="241" y="910"/>
                    <a:pt x="0" y="669"/>
                    <a:pt x="0" y="455"/>
                  </a:cubicBezTo>
                  <a:cubicBezTo>
                    <a:pt x="0" y="241"/>
                    <a:pt x="241" y="0"/>
                    <a:pt x="455" y="0"/>
                  </a:cubicBezTo>
                  <a:cubicBezTo>
                    <a:pt x="669" y="0"/>
                    <a:pt x="910" y="241"/>
                    <a:pt x="910" y="455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" name="Google Shape;241;p36"/>
            <p:cNvSpPr/>
            <p:nvPr/>
          </p:nvSpPr>
          <p:spPr>
            <a:xfrm>
              <a:off x="3968012" y="2520516"/>
              <a:ext cx="22125" cy="22100"/>
            </a:xfrm>
            <a:custGeom>
              <a:avLst/>
              <a:gdLst/>
              <a:ahLst/>
              <a:cxnLst/>
              <a:rect l="l" t="t" r="r" b="b"/>
              <a:pathLst>
                <a:path w="885" h="884" fill="none" extrusionOk="0">
                  <a:moveTo>
                    <a:pt x="884" y="429"/>
                  </a:moveTo>
                  <a:cubicBezTo>
                    <a:pt x="884" y="777"/>
                    <a:pt x="777" y="884"/>
                    <a:pt x="456" y="884"/>
                  </a:cubicBezTo>
                  <a:cubicBezTo>
                    <a:pt x="215" y="884"/>
                    <a:pt x="1" y="777"/>
                    <a:pt x="1" y="429"/>
                  </a:cubicBezTo>
                  <a:cubicBezTo>
                    <a:pt x="1" y="214"/>
                    <a:pt x="215" y="0"/>
                    <a:pt x="456" y="0"/>
                  </a:cubicBezTo>
                  <a:cubicBezTo>
                    <a:pt x="777" y="0"/>
                    <a:pt x="884" y="214"/>
                    <a:pt x="884" y="429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" name="Google Shape;242;p36"/>
            <p:cNvSpPr/>
            <p:nvPr/>
          </p:nvSpPr>
          <p:spPr>
            <a:xfrm>
              <a:off x="1890971" y="2312797"/>
              <a:ext cx="52875" cy="50200"/>
            </a:xfrm>
            <a:custGeom>
              <a:avLst/>
              <a:gdLst/>
              <a:ahLst/>
              <a:cxnLst/>
              <a:rect l="l" t="t" r="r" b="b"/>
              <a:pathLst>
                <a:path w="2115" h="2008" fill="none" extrusionOk="0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720000" y="58000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/>
              <a:t>Elemente Analizate</a:t>
            </a:r>
            <a:br>
              <a:rPr sz="2400"/>
            </a:br>
            <a:endParaRPr sz="2400"/>
          </a:p>
        </p:txBody>
      </p:sp>
      <p:sp>
        <p:nvSpPr>
          <p:cNvPr id="238" name="Google Shape;238;p36"/>
          <p:cNvSpPr txBox="1"/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+mj-lt"/>
              <a:buAutoNum type="arabicPeriod" startAt="3"/>
            </a:pPr>
            <a:r>
              <a:rPr lang="en-GB" sz="2000"/>
              <a:t>Distanța către Locațiile Contractelor:</a:t>
            </a:r>
            <a:endParaRPr lang="en-GB" sz="200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AutoNum type="arabicPeriod" startAt="3"/>
            </a:pPr>
            <a:endParaRPr lang="en-GB" sz="2000"/>
          </a:p>
          <a:p>
            <a:pPr lvl="1" indent="-457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</a:pPr>
            <a:r>
              <a:rPr lang="en-GB" sz="2000"/>
              <a:t>Minimizarea timpului pierdut pe drum</a:t>
            </a:r>
            <a:endParaRPr lang="en-GB" sz="200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AutoNum type="arabicPeriod" startAt="3"/>
            </a:pPr>
            <a:endParaRPr lang="en-GB" sz="200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AutoNum type="arabicPeriod" startAt="3"/>
            </a:pPr>
            <a:r>
              <a:rPr lang="en-GB" sz="2000"/>
              <a:t>Numărul și Specializarea Angajaților/Echipelor:</a:t>
            </a:r>
            <a:endParaRPr lang="en-GB" sz="200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AutoNum type="arabicPeriod" startAt="3"/>
            </a:pPr>
            <a:endParaRPr lang="en-GB" sz="2000"/>
          </a:p>
          <a:p>
            <a:pPr lvl="1" indent="-457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</a:pPr>
            <a:r>
              <a:rPr lang="en-GB" sz="2000"/>
              <a:t>Aloca</a:t>
            </a:r>
            <a:r>
              <a:rPr lang="ro-RO" altLang="en-GB" sz="2000"/>
              <a:t>rea</a:t>
            </a:r>
            <a:r>
              <a:rPr lang="en-GB" sz="2000"/>
              <a:t> optimă a angajaților/echipelor în funcție de specializarea acestora</a:t>
            </a:r>
            <a:endParaRPr lang="en-GB" sz="2000"/>
          </a:p>
        </p:txBody>
      </p:sp>
      <p:grpSp>
        <p:nvGrpSpPr>
          <p:cNvPr id="239" name="Google Shape;239;p36"/>
          <p:cNvGrpSpPr/>
          <p:nvPr/>
        </p:nvGrpSpPr>
        <p:grpSpPr>
          <a:xfrm>
            <a:off x="396318" y="1376775"/>
            <a:ext cx="8426679" cy="2929625"/>
            <a:chOff x="1890971" y="1788200"/>
            <a:chExt cx="2169979" cy="754416"/>
          </a:xfrm>
        </p:grpSpPr>
        <p:sp>
          <p:nvSpPr>
            <p:cNvPr id="240" name="Google Shape;240;p36"/>
            <p:cNvSpPr/>
            <p:nvPr/>
          </p:nvSpPr>
          <p:spPr>
            <a:xfrm>
              <a:off x="4038175" y="1788200"/>
              <a:ext cx="22775" cy="22775"/>
            </a:xfrm>
            <a:custGeom>
              <a:avLst/>
              <a:gdLst/>
              <a:ahLst/>
              <a:cxnLst/>
              <a:rect l="l" t="t" r="r" b="b"/>
              <a:pathLst>
                <a:path w="911" h="911" fill="none" extrusionOk="0">
                  <a:moveTo>
                    <a:pt x="910" y="455"/>
                  </a:moveTo>
                  <a:cubicBezTo>
                    <a:pt x="910" y="669"/>
                    <a:pt x="669" y="910"/>
                    <a:pt x="455" y="910"/>
                  </a:cubicBezTo>
                  <a:cubicBezTo>
                    <a:pt x="241" y="910"/>
                    <a:pt x="0" y="669"/>
                    <a:pt x="0" y="455"/>
                  </a:cubicBezTo>
                  <a:cubicBezTo>
                    <a:pt x="0" y="241"/>
                    <a:pt x="241" y="0"/>
                    <a:pt x="455" y="0"/>
                  </a:cubicBezTo>
                  <a:cubicBezTo>
                    <a:pt x="669" y="0"/>
                    <a:pt x="910" y="241"/>
                    <a:pt x="910" y="455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" name="Google Shape;241;p36"/>
            <p:cNvSpPr/>
            <p:nvPr/>
          </p:nvSpPr>
          <p:spPr>
            <a:xfrm>
              <a:off x="3968012" y="2520516"/>
              <a:ext cx="22125" cy="22100"/>
            </a:xfrm>
            <a:custGeom>
              <a:avLst/>
              <a:gdLst/>
              <a:ahLst/>
              <a:cxnLst/>
              <a:rect l="l" t="t" r="r" b="b"/>
              <a:pathLst>
                <a:path w="885" h="884" fill="none" extrusionOk="0">
                  <a:moveTo>
                    <a:pt x="884" y="429"/>
                  </a:moveTo>
                  <a:cubicBezTo>
                    <a:pt x="884" y="777"/>
                    <a:pt x="777" y="884"/>
                    <a:pt x="456" y="884"/>
                  </a:cubicBezTo>
                  <a:cubicBezTo>
                    <a:pt x="215" y="884"/>
                    <a:pt x="1" y="777"/>
                    <a:pt x="1" y="429"/>
                  </a:cubicBezTo>
                  <a:cubicBezTo>
                    <a:pt x="1" y="214"/>
                    <a:pt x="215" y="0"/>
                    <a:pt x="456" y="0"/>
                  </a:cubicBezTo>
                  <a:cubicBezTo>
                    <a:pt x="777" y="0"/>
                    <a:pt x="884" y="214"/>
                    <a:pt x="884" y="429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" name="Google Shape;242;p36"/>
            <p:cNvSpPr/>
            <p:nvPr/>
          </p:nvSpPr>
          <p:spPr>
            <a:xfrm>
              <a:off x="1890971" y="2312797"/>
              <a:ext cx="52875" cy="50200"/>
            </a:xfrm>
            <a:custGeom>
              <a:avLst/>
              <a:gdLst/>
              <a:ahLst/>
              <a:cxnLst/>
              <a:rect l="l" t="t" r="r" b="b"/>
              <a:pathLst>
                <a:path w="2115" h="2008" fill="none" extrusionOk="0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E-Commerce Business Pla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F7B7E"/>
      </a:accent1>
      <a:accent2>
        <a:srgbClr val="313265"/>
      </a:accent2>
      <a:accent3>
        <a:srgbClr val="1E1C40"/>
      </a:accent3>
      <a:accent4>
        <a:srgbClr val="EF7B7E"/>
      </a:accent4>
      <a:accent5>
        <a:srgbClr val="313265"/>
      </a:accent5>
      <a:accent6>
        <a:srgbClr val="1E1C4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3887</Words>
  <Application>WPS Presentation</Application>
  <PresentationFormat/>
  <Paragraphs>157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SimSun</vt:lpstr>
      <vt:lpstr>Wingdings</vt:lpstr>
      <vt:lpstr>Arial</vt:lpstr>
      <vt:lpstr>Oswald</vt:lpstr>
      <vt:lpstr>Raleway</vt:lpstr>
      <vt:lpstr>Wingdings</vt:lpstr>
      <vt:lpstr>Microsoft YaHei</vt:lpstr>
      <vt:lpstr>Arial Unicode MS</vt:lpstr>
      <vt:lpstr>E-Commerce Business Plan By Slidesgo</vt:lpstr>
      <vt:lpstr>APLICAȚIE DE TIP WEBSITE PENTRU OPTIMIZAREA RUTELOR </vt:lpstr>
      <vt:lpstr>Optimizarea organizării într-o firmă care oferă servicii de curățenie</vt:lpstr>
      <vt:lpstr>Provocări</vt:lpstr>
      <vt:lpstr>Beneficii</vt:lpstr>
      <vt:lpstr>Beneficii</vt:lpstr>
      <vt:lpstr>Caracteristicile Aplicației</vt:lpstr>
      <vt:lpstr>Cum funcționează Aplicația </vt:lpstr>
      <vt:lpstr>Elemente Analizate </vt:lpstr>
      <vt:lpstr>Elemente Analizate </vt:lpstr>
      <vt:lpstr>Aplicații concurente din domeniu</vt:lpstr>
      <vt:lpstr>Aplicații concurente din domeniu</vt:lpstr>
      <vt:lpstr>Contribuții aduse </vt:lpstr>
      <vt:lpstr>Beneficiile optimizării rutelor în funcție de specializare</vt:lpstr>
      <vt:lpstr>Beneficiile optimizării rutelor în funcție de specializare</vt:lpstr>
      <vt:lpstr>Concluzii</vt:lpstr>
      <vt:lpstr>Domenii în care aplicația poate fii folosită</vt:lpstr>
      <vt:lpstr>MULȚUMESC PENTRU ATENȚIE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APLICAȚIE DE TIP WEBSITE PENTRU OPTIMIZAREA RUTELOR </dc:title>
  <dc:creator/>
  <cp:lastModifiedBy>Vlad</cp:lastModifiedBy>
  <cp:revision>26</cp:revision>
  <dcterms:created xsi:type="dcterms:W3CDTF">2023-06-29T21:17:00Z</dcterms:created>
  <dcterms:modified xsi:type="dcterms:W3CDTF">2023-06-30T16:40:29Z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29770C5D863943CB802E50F7D915A358</vt:lpwstr>
  </property>
  <property fmtid="{D5CDD505-2E9C-101B-9397-08002B2CF9AE}" pid="3" name="KSOProductBuildVer">
    <vt:lpwstr>1033-11.2.0.11537</vt:lpwstr>
  </property>
</Properties>
</file>