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3/17/17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34B5FA-35DD-4C02-A889-46268696661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3/17/17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5DEE77-318E-4D5C-871C-1CAB4CF5A09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280" y="2666880"/>
            <a:ext cx="1523520" cy="25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 make this line up with labels, zoom to sites layer on arcmap and use default export size</a:t>
            </a: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3320" y="19080"/>
            <a:ext cx="5337000" cy="685764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2155320" y="3173400"/>
            <a:ext cx="5864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Elwha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2868840" y="3886200"/>
            <a:ext cx="9338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Duckabush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2824560" y="4724280"/>
            <a:ext cx="9277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Skokomish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2915640" y="5660280"/>
            <a:ext cx="8881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Deschutes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3965760" y="5605920"/>
            <a:ext cx="8042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Nisqually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4298040" y="5105520"/>
            <a:ext cx="7646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Puyallup</a:t>
            </a:r>
            <a:endParaRPr/>
          </a:p>
        </p:txBody>
      </p:sp>
      <p:sp>
        <p:nvSpPr>
          <p:cNvPr id="86" name="CustomShape 8"/>
          <p:cNvSpPr/>
          <p:nvPr/>
        </p:nvSpPr>
        <p:spPr>
          <a:xfrm>
            <a:off x="5717520" y="4996080"/>
            <a:ext cx="5864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Green</a:t>
            </a:r>
            <a:endParaRPr/>
          </a:p>
        </p:txBody>
      </p:sp>
      <p:sp>
        <p:nvSpPr>
          <p:cNvPr id="87" name="CustomShape 9"/>
          <p:cNvSpPr/>
          <p:nvPr/>
        </p:nvSpPr>
        <p:spPr>
          <a:xfrm>
            <a:off x="5870880" y="4691520"/>
            <a:ext cx="5774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Cedar</a:t>
            </a:r>
            <a:endParaRPr/>
          </a:p>
        </p:txBody>
      </p:sp>
      <p:sp>
        <p:nvSpPr>
          <p:cNvPr id="88" name="CustomShape 10"/>
          <p:cNvSpPr/>
          <p:nvPr/>
        </p:nvSpPr>
        <p:spPr>
          <a:xfrm>
            <a:off x="3922560" y="3929400"/>
            <a:ext cx="10209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Thornton Cr.</a:t>
            </a:r>
            <a:endParaRPr/>
          </a:p>
        </p:txBody>
      </p:sp>
      <p:sp>
        <p:nvSpPr>
          <p:cNvPr id="89" name="CustomShape 11"/>
          <p:cNvSpPr/>
          <p:nvPr/>
        </p:nvSpPr>
        <p:spPr>
          <a:xfrm>
            <a:off x="3966480" y="3733920"/>
            <a:ext cx="1006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Sammamish</a:t>
            </a:r>
            <a:endParaRPr/>
          </a:p>
        </p:txBody>
      </p:sp>
      <p:sp>
        <p:nvSpPr>
          <p:cNvPr id="90" name="CustomShape 12"/>
          <p:cNvSpPr/>
          <p:nvPr/>
        </p:nvSpPr>
        <p:spPr>
          <a:xfrm>
            <a:off x="4021920" y="4386600"/>
            <a:ext cx="85320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Mercer Sl.</a:t>
            </a:r>
            <a:endParaRPr/>
          </a:p>
        </p:txBody>
      </p:sp>
      <p:sp>
        <p:nvSpPr>
          <p:cNvPr id="91" name="CustomShape 13"/>
          <p:cNvSpPr/>
          <p:nvPr/>
        </p:nvSpPr>
        <p:spPr>
          <a:xfrm>
            <a:off x="5947920" y="4267080"/>
            <a:ext cx="9752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Snoqualmie</a:t>
            </a:r>
            <a:endParaRPr/>
          </a:p>
        </p:txBody>
      </p:sp>
      <p:sp>
        <p:nvSpPr>
          <p:cNvPr id="92" name="CustomShape 14"/>
          <p:cNvSpPr/>
          <p:nvPr/>
        </p:nvSpPr>
        <p:spPr>
          <a:xfrm>
            <a:off x="5780160" y="3700800"/>
            <a:ext cx="9201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Skykomish</a:t>
            </a:r>
            <a:endParaRPr/>
          </a:p>
        </p:txBody>
      </p:sp>
      <p:sp>
        <p:nvSpPr>
          <p:cNvPr id="93" name="CustomShape 15"/>
          <p:cNvSpPr/>
          <p:nvPr/>
        </p:nvSpPr>
        <p:spPr>
          <a:xfrm>
            <a:off x="5375520" y="3429000"/>
            <a:ext cx="94320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Snohomish</a:t>
            </a:r>
            <a:endParaRPr/>
          </a:p>
        </p:txBody>
      </p:sp>
      <p:sp>
        <p:nvSpPr>
          <p:cNvPr id="94" name="CustomShape 16"/>
          <p:cNvSpPr/>
          <p:nvPr/>
        </p:nvSpPr>
        <p:spPr>
          <a:xfrm>
            <a:off x="5497920" y="2895480"/>
            <a:ext cx="1654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Stillaguamish (NF, SF)</a:t>
            </a:r>
            <a:endParaRPr/>
          </a:p>
        </p:txBody>
      </p:sp>
      <p:sp>
        <p:nvSpPr>
          <p:cNvPr id="95" name="CustomShape 17"/>
          <p:cNvSpPr/>
          <p:nvPr/>
        </p:nvSpPr>
        <p:spPr>
          <a:xfrm>
            <a:off x="4955760" y="2209680"/>
            <a:ext cx="6015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Skagit</a:t>
            </a:r>
            <a:endParaRPr/>
          </a:p>
        </p:txBody>
      </p:sp>
      <p:sp>
        <p:nvSpPr>
          <p:cNvPr id="96" name="CustomShape 18"/>
          <p:cNvSpPr/>
          <p:nvPr/>
        </p:nvSpPr>
        <p:spPr>
          <a:xfrm>
            <a:off x="4422960" y="1981080"/>
            <a:ext cx="6793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Samish</a:t>
            </a:r>
            <a:endParaRPr/>
          </a:p>
        </p:txBody>
      </p:sp>
      <p:sp>
        <p:nvSpPr>
          <p:cNvPr id="97" name="CustomShape 19"/>
          <p:cNvSpPr/>
          <p:nvPr/>
        </p:nvSpPr>
        <p:spPr>
          <a:xfrm>
            <a:off x="5034960" y="1371600"/>
            <a:ext cx="8409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Nooksack</a:t>
            </a:r>
            <a:endParaRPr/>
          </a:p>
        </p:txBody>
      </p:sp>
      <p:sp>
        <p:nvSpPr>
          <p:cNvPr id="98" name="CustomShape 20"/>
          <p:cNvSpPr/>
          <p:nvPr/>
        </p:nvSpPr>
        <p:spPr>
          <a:xfrm>
            <a:off x="3588840" y="1143000"/>
            <a:ext cx="9903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Bertrand Cr.</a:t>
            </a:r>
            <a:endParaRPr/>
          </a:p>
        </p:txBody>
      </p:sp>
      <p:sp>
        <p:nvSpPr>
          <p:cNvPr id="99" name="Line 21"/>
          <p:cNvSpPr/>
          <p:nvPr/>
        </p:nvSpPr>
        <p:spPr>
          <a:xfrm>
            <a:off x="4876560" y="3886200"/>
            <a:ext cx="380160" cy="1090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00" name="Line 22"/>
          <p:cNvSpPr/>
          <p:nvPr/>
        </p:nvSpPr>
        <p:spPr>
          <a:xfrm>
            <a:off x="4876560" y="4066920"/>
            <a:ext cx="190080" cy="80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01" name="Line 23"/>
          <p:cNvSpPr/>
          <p:nvPr/>
        </p:nvSpPr>
        <p:spPr>
          <a:xfrm flipV="1">
            <a:off x="4787280" y="4487400"/>
            <a:ext cx="583200" cy="29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05840" y="548640"/>
            <a:ext cx="8094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The PC regressions are very similar, but now cross-correlation reveals that the</a:t>
            </a:r>
            <a:endParaRPr/>
          </a:p>
          <a:p>
            <a:r>
              <a:rPr lang="en-US">
                <a:latin typeface="Arial"/>
              </a:rPr>
              <a:t>trend follows air temperature at a lag of 4.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19760"/>
            <a:ext cx="914364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82880" y="1554480"/>
            <a:ext cx="8778240" cy="1626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600">
                <a:latin typeface="Arial"/>
              </a:rPr>
              <a:t>trends: </a:t>
            </a:r>
            <a:r>
              <a:rPr b="1" lang="en-US" sz="3600">
                <a:latin typeface="Arial"/>
              </a:rPr>
              <a:t>2</a:t>
            </a:r>
            <a:endParaRPr/>
          </a:p>
          <a:p>
            <a:r>
              <a:rPr lang="en-US" sz="3600">
                <a:latin typeface="Arial"/>
              </a:rPr>
              <a:t>covariates: air temp, precip, snowmelt</a:t>
            </a:r>
            <a:endParaRPr/>
          </a:p>
          <a:p>
            <a:r>
              <a:rPr lang="en-US" sz="3600">
                <a:latin typeface="Arial"/>
              </a:rPr>
              <a:t>unknown seasonal variation: </a:t>
            </a:r>
            <a:r>
              <a:rPr b="1" lang="en-US" sz="3600">
                <a:latin typeface="Arial"/>
              </a:rPr>
              <a:t>included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60" y="560520"/>
            <a:ext cx="914364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54440" y="1859760"/>
            <a:ext cx="914364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31520" y="640080"/>
            <a:ext cx="67125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Shared trend 1 correlates with PC2. Still no correlation with PC1.</a:t>
            </a:r>
            <a:endParaRPr/>
          </a:p>
          <a:p>
            <a:r>
              <a:rPr lang="en-US">
                <a:latin typeface="Arial"/>
              </a:rPr>
              <a:t>Here's cross-correlation: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1080" y="1737360"/>
            <a:ext cx="914364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7400" y="581400"/>
            <a:ext cx="7009200" cy="56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82880" y="1554480"/>
            <a:ext cx="8778240" cy="16261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600">
                <a:latin typeface="Arial"/>
              </a:rPr>
              <a:t>trends: 1</a:t>
            </a:r>
            <a:endParaRPr/>
          </a:p>
          <a:p>
            <a:r>
              <a:rPr lang="en-US" sz="3600">
                <a:latin typeface="Arial"/>
              </a:rPr>
              <a:t>covariates: air temp, precip, snowmelt</a:t>
            </a:r>
            <a:endParaRPr/>
          </a:p>
          <a:p>
            <a:r>
              <a:rPr lang="en-US" sz="3600">
                <a:latin typeface="Arial"/>
              </a:rPr>
              <a:t>unknown seasonal variation: removed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400" y="1080000"/>
            <a:ext cx="8647200" cy="46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400" y="1572840"/>
            <a:ext cx="8647200" cy="467568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2468880" y="1371600"/>
            <a:ext cx="2922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Close-up of first four years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40080" y="380160"/>
            <a:ext cx="802944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X is PC2, Y is factor loadings on the shared trend.</a:t>
            </a:r>
            <a:endParaRPr/>
          </a:p>
          <a:p>
            <a:r>
              <a:rPr lang="en-US">
                <a:latin typeface="Arial"/>
              </a:rPr>
              <a:t>The trend correlates with PC2, which is driven by runoff and Base Flow Index.</a:t>
            </a:r>
            <a:endParaRPr/>
          </a:p>
          <a:p>
            <a:r>
              <a:rPr lang="en-US">
                <a:latin typeface="Arial"/>
              </a:rPr>
              <a:t>It does not correlate with PC1, which contains slope, elevation, ice, etc.</a:t>
            </a:r>
            <a:endParaRPr/>
          </a:p>
          <a:p>
            <a:r>
              <a:rPr lang="en-US">
                <a:latin typeface="Arial"/>
              </a:rPr>
              <a:t>Points are colored by % watershed area over 1000m (blue=high, orange=low)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400" y="1530720"/>
            <a:ext cx="8647200" cy="46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57840" y="224640"/>
            <a:ext cx="847584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Cross-correlation between the trend and air temperature.</a:t>
            </a:r>
            <a:endParaRPr/>
          </a:p>
          <a:p>
            <a:r>
              <a:rPr lang="en-US">
                <a:latin typeface="Arial"/>
              </a:rPr>
              <a:t>The significant CCF values at negative lags imply that air temperature responds to</a:t>
            </a:r>
            <a:endParaRPr/>
          </a:p>
          <a:p>
            <a:r>
              <a:rPr lang="en-US">
                <a:latin typeface="Arial"/>
              </a:rPr>
              <a:t>whatever the trend is tracking, 1, 5, and 17 months later. this must be noise.</a:t>
            </a:r>
            <a:endParaRPr/>
          </a:p>
          <a:p>
            <a:r>
              <a:rPr lang="en-US">
                <a:latin typeface="Arial"/>
              </a:rPr>
              <a:t>However, compare with the next CCF below.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6000" y="1311120"/>
            <a:ext cx="914364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82880" y="1554480"/>
            <a:ext cx="8778240" cy="21380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600">
                <a:latin typeface="Arial"/>
              </a:rPr>
              <a:t>trends: 1</a:t>
            </a:r>
            <a:endParaRPr/>
          </a:p>
          <a:p>
            <a:r>
              <a:rPr lang="en-US" sz="3600">
                <a:latin typeface="Arial"/>
              </a:rPr>
              <a:t>covariates: air temp, precip, snowmelt</a:t>
            </a:r>
            <a:endParaRPr/>
          </a:p>
          <a:p>
            <a:r>
              <a:rPr lang="en-US" sz="3600">
                <a:latin typeface="Arial"/>
              </a:rPr>
              <a:t>unknown seasonal variation: </a:t>
            </a:r>
            <a:r>
              <a:rPr b="1" lang="en-US" sz="3600">
                <a:latin typeface="Arial"/>
              </a:rPr>
              <a:t>included</a:t>
            </a:r>
            <a:endParaRPr/>
          </a:p>
          <a:p>
            <a:r>
              <a:rPr lang="en-US" sz="3600">
                <a:latin typeface="Arial"/>
              </a:rPr>
              <a:t>(i.e. fair game for the trend to track)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400" y="1404720"/>
            <a:ext cx="8647200" cy="4675680"/>
          </a:xfrm>
          <a:prstGeom prst="rect">
            <a:avLst/>
          </a:prstGeom>
          <a:ln>
            <a:noFill/>
          </a:ln>
        </p:spPr>
      </p:pic>
      <p:sp>
        <p:nvSpPr>
          <p:cNvPr id="114" name="TextShape 1"/>
          <p:cNvSpPr txBox="1"/>
          <p:nvPr/>
        </p:nvSpPr>
        <p:spPr>
          <a:xfrm>
            <a:off x="2468880" y="1371600"/>
            <a:ext cx="6375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The overall shape of the trend hasn't changed, but a close-up</a:t>
            </a:r>
            <a:endParaRPr/>
          </a:p>
          <a:p>
            <a:r>
              <a:rPr lang="en-US">
                <a:latin typeface="Arial"/>
              </a:rPr>
              <a:t>reveals possible 4-point seasonal structure emerging.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