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7" r:id="rId11"/>
    <p:sldId id="266" r:id="rId12"/>
    <p:sldId id="268" r:id="rId13"/>
    <p:sldId id="270" r:id="rId14"/>
    <p:sldId id="271"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79" d="100"/>
          <a:sy n="79" d="100"/>
        </p:scale>
        <p:origin x="91"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2E8D-6EB9-4582-A320-BCF0E70CF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D0583-D7F8-4A2C-AC67-2F67A8155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CC5AAD-CFB4-43CB-B08C-F77A54D67884}"/>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ABC1FF45-4414-47B7-9F6A-3E4BDF409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8419F-E5F0-412A-B1A9-E740472E468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83113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9E8D-5BF4-412C-8E87-5A38C5E8D4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C820F5-10F4-4ABB-8DFA-4EE3B0B47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379F4-842B-4D6D-A534-A4BA9AA49996}"/>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91E54EFE-82AB-45E3-BA51-56BA4C611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C2D26-38FD-4C38-BE68-CDE0377F659D}"/>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41326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AE40C6-63EB-492E-8FAF-0C0985A0B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F35B34-A473-4BA8-A9A4-49159FA9F6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C8110-C6DA-4B93-9DA9-EFE77C71A781}"/>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B51E4221-76AB-494E-9981-4C48A65CB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EA36B-F8CC-4105-A831-CD2631981207}"/>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49484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1EB-52CF-452A-8A8E-8F178AF80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A5C6F3-0301-4194-82EA-3A08AC417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367D-4936-4E5F-A2B3-28982D202234}"/>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F9FB1325-239D-4FA5-8D15-0ADB2C321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ACFAD-693E-4593-B180-66DBE86CD873}"/>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81454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B485-1AE8-4B4B-B4EB-C08AA778D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DB58D-607A-402A-8599-1B4B43AB4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4EA5FA-C69D-4746-9DA8-30811FD44823}"/>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524D7C5B-3574-4039-9D77-9D4968355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D9ABE-51B8-4FA7-A18C-859B3C612AF6}"/>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95511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5283-CF0F-4DF2-A0C5-BC919168D3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04C23-3355-41BF-ADC2-4BFEDF0E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CD53DE-7574-4B7F-9910-C3CC51F02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35F211-FB91-4039-A4EC-B08D37D9B135}"/>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6" name="Footer Placeholder 5">
            <a:extLst>
              <a:ext uri="{FF2B5EF4-FFF2-40B4-BE49-F238E27FC236}">
                <a16:creationId xmlns:a16="http://schemas.microsoft.com/office/drawing/2014/main" id="{1CC6D39B-0BA7-406A-979E-10FB26411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E67CF-2139-48DE-95E8-C60985F9AEBD}"/>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59328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FDBF-7FF6-419A-A1F6-F320A7C9D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A8930-6AD1-4413-9CB0-052219075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C3B2B-AEF2-42C5-84A1-8F741575D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E8009D-1983-4AA1-B6BC-9F704DDFF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AEC09D-DFC5-42A9-BD0F-7110033D5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F904D8-31AC-4D78-BD5C-0EBE399F2A91}"/>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8" name="Footer Placeholder 7">
            <a:extLst>
              <a:ext uri="{FF2B5EF4-FFF2-40B4-BE49-F238E27FC236}">
                <a16:creationId xmlns:a16="http://schemas.microsoft.com/office/drawing/2014/main" id="{5FD77C75-3214-4B27-9A1E-2BA1ABA73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6C42BA-1F6B-4703-974D-D9E3782563E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71085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1E6F-FF3A-4BFD-9F45-3C77FD499D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5793BF-10D8-4C41-8C58-987A652F2259}"/>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4" name="Footer Placeholder 3">
            <a:extLst>
              <a:ext uri="{FF2B5EF4-FFF2-40B4-BE49-F238E27FC236}">
                <a16:creationId xmlns:a16="http://schemas.microsoft.com/office/drawing/2014/main" id="{998D4EFB-9714-428B-94C9-81673790C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CD42E-0C46-4D32-84FD-760D2A5C84A2}"/>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54054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6AC01-6FE3-49FF-8A05-1A9C4E1C3EFA}"/>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3" name="Footer Placeholder 2">
            <a:extLst>
              <a:ext uri="{FF2B5EF4-FFF2-40B4-BE49-F238E27FC236}">
                <a16:creationId xmlns:a16="http://schemas.microsoft.com/office/drawing/2014/main" id="{72B55A56-3A7B-4F26-A268-242B0D84A7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0B80CB-04B3-4597-9A3B-BBDA92CADEEC}"/>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79258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2D3F-949B-4E4E-9D4D-C3DCCFD00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64DE27-70F1-4B3E-A6A5-5B80B1EE9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B6B5C-5136-43B5-B78B-02CDBB7B3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B825C-6EB0-4D6F-A2F7-CECCE300267B}"/>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6" name="Footer Placeholder 5">
            <a:extLst>
              <a:ext uri="{FF2B5EF4-FFF2-40B4-BE49-F238E27FC236}">
                <a16:creationId xmlns:a16="http://schemas.microsoft.com/office/drawing/2014/main" id="{3799CA76-C3C9-46BB-8224-79CF1A805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AA6A3-DEC8-4BD8-B543-969405EC1173}"/>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134315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A780-D10C-4040-BA4F-16FD6BC0F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6D404-5A84-4ECA-A6AC-3EB7D0D00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605F5-EF0F-4E30-A104-FF35C0458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8E3B2-ADF3-48D1-88E0-9CD734F3561B}"/>
              </a:ext>
            </a:extLst>
          </p:cNvPr>
          <p:cNvSpPr>
            <a:spLocks noGrp="1"/>
          </p:cNvSpPr>
          <p:nvPr>
            <p:ph type="dt" sz="half" idx="10"/>
          </p:nvPr>
        </p:nvSpPr>
        <p:spPr/>
        <p:txBody>
          <a:bodyPr/>
          <a:lstStyle/>
          <a:p>
            <a:fld id="{D60D654C-E75D-4976-B568-BD8589ABAE0D}" type="datetimeFigureOut">
              <a:rPr lang="en-US" smtClean="0"/>
              <a:t>3/7/2022</a:t>
            </a:fld>
            <a:endParaRPr lang="en-US"/>
          </a:p>
        </p:txBody>
      </p:sp>
      <p:sp>
        <p:nvSpPr>
          <p:cNvPr id="6" name="Footer Placeholder 5">
            <a:extLst>
              <a:ext uri="{FF2B5EF4-FFF2-40B4-BE49-F238E27FC236}">
                <a16:creationId xmlns:a16="http://schemas.microsoft.com/office/drawing/2014/main" id="{83F9268F-8849-4D30-8385-1D1B96B14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F2F56-ECC9-465E-9957-757AD8A29918}"/>
              </a:ext>
            </a:extLst>
          </p:cNvPr>
          <p:cNvSpPr>
            <a:spLocks noGrp="1"/>
          </p:cNvSpPr>
          <p:nvPr>
            <p:ph type="sldNum" sz="quarter" idx="12"/>
          </p:nvPr>
        </p:nvSpPr>
        <p:spPr/>
        <p:txBody>
          <a:bodyPr/>
          <a:lstStyle/>
          <a:p>
            <a:fld id="{E7B143C5-E1B4-43DC-BE1E-02B8D3B00BE6}" type="slidenum">
              <a:rPr lang="en-US" smtClean="0"/>
              <a:t>‹#›</a:t>
            </a:fld>
            <a:endParaRPr lang="en-US"/>
          </a:p>
        </p:txBody>
      </p:sp>
    </p:spTree>
    <p:extLst>
      <p:ext uri="{BB962C8B-B14F-4D97-AF65-F5344CB8AC3E}">
        <p14:creationId xmlns:p14="http://schemas.microsoft.com/office/powerpoint/2010/main" val="229288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262846-94D3-4D47-9F03-D7E56EBB2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8DCCC-1336-42FC-B060-5C63BC4E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3D1-1F08-481D-90A6-BF7C7B3CB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D654C-E75D-4976-B568-BD8589ABAE0D}" type="datetimeFigureOut">
              <a:rPr lang="en-US" smtClean="0"/>
              <a:t>3/7/2022</a:t>
            </a:fld>
            <a:endParaRPr lang="en-US"/>
          </a:p>
        </p:txBody>
      </p:sp>
      <p:sp>
        <p:nvSpPr>
          <p:cNvPr id="5" name="Footer Placeholder 4">
            <a:extLst>
              <a:ext uri="{FF2B5EF4-FFF2-40B4-BE49-F238E27FC236}">
                <a16:creationId xmlns:a16="http://schemas.microsoft.com/office/drawing/2014/main" id="{ABF85B05-CA51-46E8-BB56-B496BA909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37B34-8FD5-41BF-A404-D3B98CBB1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143C5-E1B4-43DC-BE1E-02B8D3B00BE6}" type="slidenum">
              <a:rPr lang="en-US" smtClean="0"/>
              <a:t>‹#›</a:t>
            </a:fld>
            <a:endParaRPr lang="en-US"/>
          </a:p>
        </p:txBody>
      </p:sp>
    </p:spTree>
    <p:extLst>
      <p:ext uri="{BB962C8B-B14F-4D97-AF65-F5344CB8AC3E}">
        <p14:creationId xmlns:p14="http://schemas.microsoft.com/office/powerpoint/2010/main" val="587724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03A7-9F7A-477E-834F-869A9D59A9A5}"/>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D89A4DE0-62C4-4B1E-B899-2898E97D2B6A}"/>
              </a:ext>
            </a:extLst>
          </p:cNvPr>
          <p:cNvSpPr>
            <a:spLocks noGrp="1"/>
          </p:cNvSpPr>
          <p:nvPr>
            <p:ph type="subTitle" idx="1"/>
          </p:nvPr>
        </p:nvSpPr>
        <p:spPr/>
        <p:txBody>
          <a:bodyPr/>
          <a:lstStyle/>
          <a:p>
            <a:r>
              <a:rPr lang="en-US" dirty="0"/>
              <a:t>Case Study Performed by</a:t>
            </a:r>
          </a:p>
          <a:p>
            <a:pPr marL="457200" indent="-457200">
              <a:buAutoNum type="arabicPeriod"/>
            </a:pPr>
            <a:r>
              <a:rPr lang="en-US" dirty="0"/>
              <a:t>Vijay Mahesh Lakhe</a:t>
            </a:r>
          </a:p>
          <a:p>
            <a:pPr marL="457200" indent="-457200">
              <a:buAutoNum type="arabicPeriod"/>
            </a:pPr>
            <a:r>
              <a:rPr lang="en-US" dirty="0"/>
              <a:t>Mahalingam Palavesam</a:t>
            </a:r>
          </a:p>
        </p:txBody>
      </p:sp>
    </p:spTree>
    <p:extLst>
      <p:ext uri="{BB962C8B-B14F-4D97-AF65-F5344CB8AC3E}">
        <p14:creationId xmlns:p14="http://schemas.microsoft.com/office/powerpoint/2010/main" val="218868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360642" y="1664411"/>
            <a:ext cx="4347545" cy="746760"/>
          </a:xfrm>
        </p:spPr>
        <p:txBody>
          <a:bodyPr>
            <a:normAutofit fontScale="77500" lnSpcReduction="20000"/>
          </a:bodyPr>
          <a:lstStyle/>
          <a:p>
            <a:r>
              <a:rPr lang="en-US" b="0" i="0" dirty="0">
                <a:solidFill>
                  <a:srgbClr val="000000"/>
                </a:solidFill>
                <a:effectLst/>
                <a:latin typeface="Helvetica Neue"/>
              </a:rPr>
              <a:t>43 % customers are Not Verified.</a:t>
            </a:r>
          </a:p>
          <a:p>
            <a:r>
              <a:rPr lang="en-US" dirty="0">
                <a:solidFill>
                  <a:srgbClr val="000000"/>
                </a:solidFill>
                <a:latin typeface="Helvetica Neue"/>
              </a:rPr>
              <a:t>31% customers are Verified.</a:t>
            </a:r>
          </a:p>
          <a:p>
            <a:r>
              <a:rPr lang="en-US" dirty="0">
                <a:solidFill>
                  <a:srgbClr val="000000"/>
                </a:solidFill>
                <a:latin typeface="Helvetica Neue"/>
              </a:rPr>
              <a:t>26% customers have Source Verified .</a:t>
            </a:r>
          </a:p>
          <a:p>
            <a:endParaRPr lang="en-US" dirty="0"/>
          </a:p>
        </p:txBody>
      </p:sp>
      <p:sp>
        <p:nvSpPr>
          <p:cNvPr id="8" name="Text Placeholder 3">
            <a:extLst>
              <a:ext uri="{FF2B5EF4-FFF2-40B4-BE49-F238E27FC236}">
                <a16:creationId xmlns:a16="http://schemas.microsoft.com/office/drawing/2014/main" id="{30131FF5-9450-4110-B18D-A0E903DE4A92}"/>
              </a:ext>
            </a:extLst>
          </p:cNvPr>
          <p:cNvSpPr txBox="1">
            <a:spLocks/>
          </p:cNvSpPr>
          <p:nvPr/>
        </p:nvSpPr>
        <p:spPr>
          <a:xfrm>
            <a:off x="320312" y="3735976"/>
            <a:ext cx="10182950" cy="44691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Company should make sure higher amount of loans are not provisioned to customers who are not verified , also company is taking risk of providing more number loan to Not Verified customers. </a:t>
            </a:r>
          </a:p>
        </p:txBody>
      </p:sp>
      <p:pic>
        <p:nvPicPr>
          <p:cNvPr id="9" name="Picture 8">
            <a:extLst>
              <a:ext uri="{FF2B5EF4-FFF2-40B4-BE49-F238E27FC236}">
                <a16:creationId xmlns:a16="http://schemas.microsoft.com/office/drawing/2014/main" id="{84BE4E75-660B-4810-B2C8-C55F8254D664}"/>
              </a:ext>
            </a:extLst>
          </p:cNvPr>
          <p:cNvPicPr>
            <a:picLocks noChangeAspect="1"/>
          </p:cNvPicPr>
          <p:nvPr/>
        </p:nvPicPr>
        <p:blipFill>
          <a:blip r:embed="rId2"/>
          <a:stretch>
            <a:fillRect/>
          </a:stretch>
        </p:blipFill>
        <p:spPr>
          <a:xfrm>
            <a:off x="6372186" y="989011"/>
            <a:ext cx="4131076" cy="2746965"/>
          </a:xfrm>
          <a:prstGeom prst="rect">
            <a:avLst/>
          </a:prstGeom>
        </p:spPr>
      </p:pic>
      <p:pic>
        <p:nvPicPr>
          <p:cNvPr id="12" name="Picture 11">
            <a:extLst>
              <a:ext uri="{FF2B5EF4-FFF2-40B4-BE49-F238E27FC236}">
                <a16:creationId xmlns:a16="http://schemas.microsoft.com/office/drawing/2014/main" id="{77A66752-5E23-440C-8868-3AD73312B4CC}"/>
              </a:ext>
            </a:extLst>
          </p:cNvPr>
          <p:cNvPicPr>
            <a:picLocks noChangeAspect="1"/>
          </p:cNvPicPr>
          <p:nvPr/>
        </p:nvPicPr>
        <p:blipFill>
          <a:blip r:embed="rId3"/>
          <a:stretch>
            <a:fillRect/>
          </a:stretch>
        </p:blipFill>
        <p:spPr>
          <a:xfrm>
            <a:off x="360642" y="4285074"/>
            <a:ext cx="10306050" cy="2572926"/>
          </a:xfrm>
          <a:prstGeom prst="rect">
            <a:avLst/>
          </a:prstGeom>
        </p:spPr>
      </p:pic>
    </p:spTree>
    <p:extLst>
      <p:ext uri="{BB962C8B-B14F-4D97-AF65-F5344CB8AC3E}">
        <p14:creationId xmlns:p14="http://schemas.microsoft.com/office/powerpoint/2010/main" val="158004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1454332" y="3429000"/>
            <a:ext cx="7827281" cy="15189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We see customers requested loan for Small Business are having huge default percentage .</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Majority of Loan distributed to </a:t>
            </a:r>
            <a:r>
              <a:rPr lang="en-US" dirty="0">
                <a:solidFill>
                  <a:srgbClr val="000000"/>
                </a:solidFill>
                <a:latin typeface="Helvetica Neue"/>
              </a:rPr>
              <a:t>customers</a:t>
            </a:r>
            <a:r>
              <a:rPr lang="en-US" b="0" i="0" dirty="0">
                <a:solidFill>
                  <a:srgbClr val="000000"/>
                </a:solidFill>
                <a:effectLst/>
                <a:latin typeface="Helvetica Neue"/>
              </a:rPr>
              <a:t> request for purpose of Debt Consolidation</a:t>
            </a:r>
            <a:endParaRPr lang="en-US" dirty="0"/>
          </a:p>
        </p:txBody>
      </p:sp>
      <p:pic>
        <p:nvPicPr>
          <p:cNvPr id="4" name="Picture 3">
            <a:extLst>
              <a:ext uri="{FF2B5EF4-FFF2-40B4-BE49-F238E27FC236}">
                <a16:creationId xmlns:a16="http://schemas.microsoft.com/office/drawing/2014/main" id="{011E5276-626B-46D1-9A57-63C06076D70C}"/>
              </a:ext>
            </a:extLst>
          </p:cNvPr>
          <p:cNvPicPr>
            <a:picLocks noChangeAspect="1"/>
          </p:cNvPicPr>
          <p:nvPr/>
        </p:nvPicPr>
        <p:blipFill>
          <a:blip r:embed="rId2"/>
          <a:stretch>
            <a:fillRect/>
          </a:stretch>
        </p:blipFill>
        <p:spPr>
          <a:xfrm>
            <a:off x="1332412" y="1014412"/>
            <a:ext cx="7254240" cy="2197713"/>
          </a:xfrm>
          <a:prstGeom prst="rect">
            <a:avLst/>
          </a:prstGeom>
        </p:spPr>
      </p:pic>
      <p:pic>
        <p:nvPicPr>
          <p:cNvPr id="7" name="Picture 6">
            <a:extLst>
              <a:ext uri="{FF2B5EF4-FFF2-40B4-BE49-F238E27FC236}">
                <a16:creationId xmlns:a16="http://schemas.microsoft.com/office/drawing/2014/main" id="{B1552961-DEA7-4F5E-B16F-4C90C459DE99}"/>
              </a:ext>
            </a:extLst>
          </p:cNvPr>
          <p:cNvPicPr>
            <a:picLocks noChangeAspect="1"/>
          </p:cNvPicPr>
          <p:nvPr/>
        </p:nvPicPr>
        <p:blipFill>
          <a:blip r:embed="rId3"/>
          <a:stretch>
            <a:fillRect/>
          </a:stretch>
        </p:blipFill>
        <p:spPr>
          <a:xfrm>
            <a:off x="918482" y="3666309"/>
            <a:ext cx="9048750" cy="3006215"/>
          </a:xfrm>
          <a:prstGeom prst="rect">
            <a:avLst/>
          </a:prstGeom>
        </p:spPr>
      </p:pic>
    </p:spTree>
    <p:extLst>
      <p:ext uri="{BB962C8B-B14F-4D97-AF65-F5344CB8AC3E}">
        <p14:creationId xmlns:p14="http://schemas.microsoft.com/office/powerpoint/2010/main" val="226068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4"/>
            <a:ext cx="8606698" cy="5758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We see higher loan amount provided to customers requested loan for  Small Business and House .</a:t>
            </a:r>
          </a:p>
        </p:txBody>
      </p:sp>
      <p:pic>
        <p:nvPicPr>
          <p:cNvPr id="5" name="Picture 4">
            <a:extLst>
              <a:ext uri="{FF2B5EF4-FFF2-40B4-BE49-F238E27FC236}">
                <a16:creationId xmlns:a16="http://schemas.microsoft.com/office/drawing/2014/main" id="{D3F6939D-6CA0-4C32-BE7B-32CB7E20AFC8}"/>
              </a:ext>
            </a:extLst>
          </p:cNvPr>
          <p:cNvPicPr>
            <a:picLocks noChangeAspect="1"/>
          </p:cNvPicPr>
          <p:nvPr/>
        </p:nvPicPr>
        <p:blipFill>
          <a:blip r:embed="rId2"/>
          <a:stretch>
            <a:fillRect/>
          </a:stretch>
        </p:blipFill>
        <p:spPr>
          <a:xfrm>
            <a:off x="881062" y="1566862"/>
            <a:ext cx="10429875" cy="3724275"/>
          </a:xfrm>
          <a:prstGeom prst="rect">
            <a:avLst/>
          </a:prstGeom>
        </p:spPr>
      </p:pic>
    </p:spTree>
    <p:extLst>
      <p:ext uri="{BB962C8B-B14F-4D97-AF65-F5344CB8AC3E}">
        <p14:creationId xmlns:p14="http://schemas.microsoft.com/office/powerpoint/2010/main" val="30934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62221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Company has provided loans to Vacation and House purpose for customers  having high average for Public Record .</a:t>
            </a:r>
          </a:p>
          <a:p>
            <a:r>
              <a:rPr lang="en-US" dirty="0"/>
              <a:t>As Medical Loans are urgent and required for emergency purpose , company should try to provide low loan rates so customers can return it .</a:t>
            </a:r>
          </a:p>
        </p:txBody>
      </p:sp>
      <p:pic>
        <p:nvPicPr>
          <p:cNvPr id="6" name="Picture 5">
            <a:extLst>
              <a:ext uri="{FF2B5EF4-FFF2-40B4-BE49-F238E27FC236}">
                <a16:creationId xmlns:a16="http://schemas.microsoft.com/office/drawing/2014/main" id="{5D52FDDB-7A06-43D4-A2E4-6ABE0173A518}"/>
              </a:ext>
            </a:extLst>
          </p:cNvPr>
          <p:cNvPicPr>
            <a:picLocks noChangeAspect="1"/>
          </p:cNvPicPr>
          <p:nvPr/>
        </p:nvPicPr>
        <p:blipFill>
          <a:blip r:embed="rId2"/>
          <a:stretch>
            <a:fillRect/>
          </a:stretch>
        </p:blipFill>
        <p:spPr>
          <a:xfrm>
            <a:off x="531654" y="1733007"/>
            <a:ext cx="11128692" cy="3979816"/>
          </a:xfrm>
          <a:prstGeom prst="rect">
            <a:avLst/>
          </a:prstGeom>
        </p:spPr>
      </p:pic>
    </p:spTree>
    <p:extLst>
      <p:ext uri="{BB962C8B-B14F-4D97-AF65-F5344CB8AC3E}">
        <p14:creationId xmlns:p14="http://schemas.microsoft.com/office/powerpoint/2010/main" val="2942022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pic>
        <p:nvPicPr>
          <p:cNvPr id="4" name="Picture 3">
            <a:extLst>
              <a:ext uri="{FF2B5EF4-FFF2-40B4-BE49-F238E27FC236}">
                <a16:creationId xmlns:a16="http://schemas.microsoft.com/office/drawing/2014/main" id="{FE92AF45-4219-42AB-9B27-12FB676BF414}"/>
              </a:ext>
            </a:extLst>
          </p:cNvPr>
          <p:cNvPicPr>
            <a:picLocks noChangeAspect="1"/>
          </p:cNvPicPr>
          <p:nvPr/>
        </p:nvPicPr>
        <p:blipFill>
          <a:blip r:embed="rId2"/>
          <a:stretch>
            <a:fillRect/>
          </a:stretch>
        </p:blipFill>
        <p:spPr>
          <a:xfrm>
            <a:off x="904875" y="823912"/>
            <a:ext cx="10382250" cy="5210175"/>
          </a:xfrm>
          <a:prstGeom prst="rect">
            <a:avLst/>
          </a:prstGeom>
        </p:spPr>
      </p:pic>
    </p:spTree>
    <p:extLst>
      <p:ext uri="{BB962C8B-B14F-4D97-AF65-F5344CB8AC3E}">
        <p14:creationId xmlns:p14="http://schemas.microsoft.com/office/powerpoint/2010/main" val="724227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89342"/>
            <a:ext cx="3932237" cy="288796"/>
          </a:xfrm>
        </p:spPr>
        <p:txBody>
          <a:bodyPr>
            <a:normAutofit fontScale="90000"/>
          </a:bodyPr>
          <a:lstStyle/>
          <a:p>
            <a:pPr algn="ctr"/>
            <a:r>
              <a:rPr lang="en-US" dirty="0"/>
              <a:t>Key Observation</a:t>
            </a:r>
          </a:p>
        </p:txBody>
      </p:sp>
      <p:pic>
        <p:nvPicPr>
          <p:cNvPr id="5" name="Picture 4">
            <a:extLst>
              <a:ext uri="{FF2B5EF4-FFF2-40B4-BE49-F238E27FC236}">
                <a16:creationId xmlns:a16="http://schemas.microsoft.com/office/drawing/2014/main" id="{509E32A6-55EB-40B3-960A-352977A54A1D}"/>
              </a:ext>
            </a:extLst>
          </p:cNvPr>
          <p:cNvPicPr>
            <a:picLocks noChangeAspect="1"/>
          </p:cNvPicPr>
          <p:nvPr/>
        </p:nvPicPr>
        <p:blipFill>
          <a:blip r:embed="rId2"/>
          <a:stretch>
            <a:fillRect/>
          </a:stretch>
        </p:blipFill>
        <p:spPr>
          <a:xfrm>
            <a:off x="1231642" y="1167959"/>
            <a:ext cx="9092602" cy="5600700"/>
          </a:xfrm>
          <a:prstGeom prst="rect">
            <a:avLst/>
          </a:prstGeom>
        </p:spPr>
      </p:pic>
      <p:sp>
        <p:nvSpPr>
          <p:cNvPr id="8" name="Text Placeholder 3">
            <a:extLst>
              <a:ext uri="{FF2B5EF4-FFF2-40B4-BE49-F238E27FC236}">
                <a16:creationId xmlns:a16="http://schemas.microsoft.com/office/drawing/2014/main" id="{5304DF3E-E954-4266-A3EB-7B2312E6A6C6}"/>
              </a:ext>
            </a:extLst>
          </p:cNvPr>
          <p:cNvSpPr txBox="1">
            <a:spLocks/>
          </p:cNvSpPr>
          <p:nvPr/>
        </p:nvSpPr>
        <p:spPr>
          <a:xfrm>
            <a:off x="994502" y="457200"/>
            <a:ext cx="9633065" cy="559211"/>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When a customer is Not Verified and with no Bankruptcy record , company should try to not provide higher loans when reported Annual Income is high as below data shows for Defaulters having No Verification and no bankruptcy . It will save company from loss</a:t>
            </a:r>
          </a:p>
        </p:txBody>
      </p:sp>
    </p:spTree>
    <p:extLst>
      <p:ext uri="{BB962C8B-B14F-4D97-AF65-F5344CB8AC3E}">
        <p14:creationId xmlns:p14="http://schemas.microsoft.com/office/powerpoint/2010/main" val="333161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994502" y="872013"/>
            <a:ext cx="3932237" cy="288796"/>
          </a:xfrm>
        </p:spPr>
        <p:txBody>
          <a:bodyPr>
            <a:normAutofit fontScale="90000"/>
          </a:bodyPr>
          <a:lstStyle/>
          <a:p>
            <a:pPr algn="ctr"/>
            <a:r>
              <a:rPr lang="en-US" dirty="0"/>
              <a:t>Recommendations </a:t>
            </a:r>
          </a:p>
        </p:txBody>
      </p:sp>
      <p:sp>
        <p:nvSpPr>
          <p:cNvPr id="8" name="Text Placeholder 3">
            <a:extLst>
              <a:ext uri="{FF2B5EF4-FFF2-40B4-BE49-F238E27FC236}">
                <a16:creationId xmlns:a16="http://schemas.microsoft.com/office/drawing/2014/main" id="{5304DF3E-E954-4266-A3EB-7B2312E6A6C6}"/>
              </a:ext>
            </a:extLst>
          </p:cNvPr>
          <p:cNvSpPr txBox="1">
            <a:spLocks/>
          </p:cNvSpPr>
          <p:nvPr/>
        </p:nvSpPr>
        <p:spPr>
          <a:xfrm>
            <a:off x="994502" y="457200"/>
            <a:ext cx="9633065" cy="5592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dirty="0"/>
          </a:p>
        </p:txBody>
      </p:sp>
      <p:sp>
        <p:nvSpPr>
          <p:cNvPr id="5" name="Text Placeholder 3">
            <a:extLst>
              <a:ext uri="{FF2B5EF4-FFF2-40B4-BE49-F238E27FC236}">
                <a16:creationId xmlns:a16="http://schemas.microsoft.com/office/drawing/2014/main" id="{7C2D51BA-60CC-43B4-A61D-3410D060F6A2}"/>
              </a:ext>
            </a:extLst>
          </p:cNvPr>
          <p:cNvSpPr txBox="1">
            <a:spLocks/>
          </p:cNvSpPr>
          <p:nvPr/>
        </p:nvSpPr>
        <p:spPr>
          <a:xfrm>
            <a:off x="994502" y="1756415"/>
            <a:ext cx="9129212" cy="51015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200" dirty="0"/>
              <a:t>NV and AK states have high percentage of defaulters . Company needs to take extra caution while providing loan.</a:t>
            </a:r>
          </a:p>
          <a:p>
            <a:pPr marL="285750" indent="-285750">
              <a:buFont typeface="Arial" panose="020B0604020202020204" pitchFamily="34" charset="0"/>
              <a:buChar char="•"/>
            </a:pPr>
            <a:r>
              <a:rPr lang="en-US" sz="1200" dirty="0"/>
              <a:t>Most percentage of defaulters are from the year 2007 since there was recession . When there are sign of recession or during recession banks should provide loans for purpose of Medical and in case for other purpose should consider lowering the interest Rate and set a limit on the Loan amount .</a:t>
            </a:r>
          </a:p>
          <a:p>
            <a:pPr marL="285750" indent="-285750">
              <a:buFont typeface="Arial" panose="020B0604020202020204" pitchFamily="34" charset="0"/>
              <a:buChar char="•"/>
            </a:pPr>
            <a:r>
              <a:rPr lang="en-US" sz="1200" dirty="0"/>
              <a:t>Regarding Mortgage user’s company is loaning higher amount for purpose not associated to House , company needs to take extra caution as they do already need to pay Mortgage amount along with other credit accounts </a:t>
            </a:r>
          </a:p>
          <a:p>
            <a:pPr marL="285750" indent="-285750">
              <a:buFont typeface="Arial" panose="020B0604020202020204" pitchFamily="34" charset="0"/>
              <a:buChar char="•"/>
            </a:pPr>
            <a:r>
              <a:rPr lang="en-US" sz="1200" dirty="0"/>
              <a:t>As the loan amount is high for Small Business and Housing , lot of defaulters are under it hence company need to produce new strategy to tackle these users by taking more stake regarding their business or house. </a:t>
            </a:r>
          </a:p>
          <a:p>
            <a:pPr marL="285750" indent="-285750">
              <a:buFont typeface="Arial" panose="020B0604020202020204" pitchFamily="34" charset="0"/>
              <a:buChar char="•"/>
            </a:pPr>
            <a:r>
              <a:rPr lang="en-US" sz="1200" dirty="0"/>
              <a:t>We see a greater number of Not Verified defaulters requested loan for Medical purpose as it can’t be denied , company should think to lower the interest rate for these loans so small instalments can easily be paid .</a:t>
            </a:r>
          </a:p>
          <a:p>
            <a:pPr marL="285750" indent="-285750">
              <a:buFont typeface="Arial" panose="020B0604020202020204" pitchFamily="34" charset="0"/>
              <a:buChar char="•"/>
            </a:pPr>
            <a:r>
              <a:rPr lang="en-US" sz="1200" dirty="0"/>
              <a:t>When a user is Not Verified and with no Bankruptcy record , company should try to not provide higher loans when reported Annual Income is high.</a:t>
            </a:r>
          </a:p>
          <a:p>
            <a:pPr marL="285750" indent="-285750">
              <a:buFont typeface="Arial" panose="020B0604020202020204" pitchFamily="34" charset="0"/>
              <a:buChar char="•"/>
            </a:pPr>
            <a:r>
              <a:rPr lang="en-US" sz="1200" dirty="0"/>
              <a:t>Company should not be providing Higher Loan amount for Not Verified Users except for Medical purpose.</a:t>
            </a:r>
          </a:p>
          <a:p>
            <a:pPr marL="285750" indent="-285750">
              <a:buFont typeface="Arial" panose="020B0604020202020204" pitchFamily="34" charset="0"/>
              <a:buChar char="•"/>
            </a:pPr>
            <a:r>
              <a:rPr lang="en-US" sz="1200" dirty="0"/>
              <a:t>Company needs to ramp up Verification status as  43% of users are not verified and it’s a risk in lending loans without performing proper background verifications </a:t>
            </a:r>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504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EEBBE3-E99B-4582-AACB-0DB188F6403B}"/>
              </a:ext>
            </a:extLst>
          </p:cNvPr>
          <p:cNvSpPr txBox="1"/>
          <p:nvPr/>
        </p:nvSpPr>
        <p:spPr>
          <a:xfrm>
            <a:off x="1105989" y="94754"/>
            <a:ext cx="10162902" cy="6668492"/>
          </a:xfrm>
          <a:prstGeom prst="rect">
            <a:avLst/>
          </a:prstGeom>
          <a:noFill/>
        </p:spPr>
        <p:txBody>
          <a:bodyPr wrap="square">
            <a:spAutoFit/>
          </a:bodyPr>
          <a:lstStyle/>
          <a:p>
            <a:pPr marL="0" marR="0">
              <a:lnSpc>
                <a:spcPts val="2400"/>
              </a:lnSpc>
              <a:spcBef>
                <a:spcPts val="0"/>
              </a:spcBef>
              <a:spcAft>
                <a:spcPts val="800"/>
              </a:spcAft>
            </a:pPr>
            <a:r>
              <a:rPr lang="en-US" sz="2800" b="1" dirty="0">
                <a:solidFill>
                  <a:srgbClr val="45526C"/>
                </a:solidFill>
                <a:effectLst/>
                <a:latin typeface="Arial" panose="020B0604020202020204" pitchFamily="34" charset="0"/>
                <a:ea typeface="Times New Roman" panose="02020603050405020304" pitchFamily="18" charset="0"/>
                <a:cs typeface="Times New Roman" panose="02020603050405020304" pitchFamily="18" charset="0"/>
              </a:rPr>
              <a:t>Business Objectives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This company is the largest online loan marketplace, facilitating personal loans, business loans, and financing of medical procedures. Borrowers can easily access lower interest rate loans through a fast online interface.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Like 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sz="1800" b="1"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default</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cause the largest amount of loss to the lenders. In this case, the customers labelled as 'charged-off' are the 'defaulters'.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If one is able to identify these risky loan applicants, then such loans can be reduced thereby cutting down the amount of credit loss. Identification of such applicants using EDA is the aim of this case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2400"/>
              </a:lnSpc>
              <a:spcBef>
                <a:spcPts val="0"/>
              </a:spcBef>
              <a:spcAft>
                <a:spcPts val="800"/>
              </a:spcAft>
            </a:pP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the company wants to understand the </a:t>
            </a:r>
            <a:r>
              <a:rPr lang="en-US" sz="1800" b="1"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driving factors (or driver variables) </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behind loan default, i.e. the variables which are strong indicators of default.  The company can </a:t>
            </a:r>
            <a:r>
              <a:rPr lang="en-US" sz="1800" dirty="0" err="1">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utilise</a:t>
            </a:r>
            <a:r>
              <a:rPr lang="en-US" sz="1800" dirty="0">
                <a:solidFill>
                  <a:srgbClr val="091E42"/>
                </a:solidFill>
                <a:effectLst/>
                <a:latin typeface="Times New Roman" panose="02020603050405020304" pitchFamily="18" charset="0"/>
                <a:ea typeface="Times New Roman" panose="02020603050405020304" pitchFamily="18" charset="0"/>
                <a:cs typeface="Times New Roman" panose="02020603050405020304" pitchFamily="18" charset="0"/>
              </a:rPr>
              <a:t> this knowledge for its portfolio and risk assessment.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solidFill>
                  <a:srgbClr val="091E42"/>
                </a:solidFill>
                <a:effectLst/>
                <a:latin typeface="Times New Roman" panose="02020603050405020304" pitchFamily="18" charset="0"/>
                <a:ea typeface="Times New Roman" panose="02020603050405020304" pitchFamily="18" charset="0"/>
              </a:rPr>
            </a:br>
            <a:r>
              <a:rPr lang="en-US" sz="1800" dirty="0">
                <a:solidFill>
                  <a:srgbClr val="091E42"/>
                </a:solidFill>
                <a:effectLst/>
                <a:latin typeface="Times New Roman" panose="02020603050405020304" pitchFamily="18" charset="0"/>
                <a:ea typeface="Times New Roman" panose="02020603050405020304" pitchFamily="18" charset="0"/>
              </a:rPr>
              <a:t>To develop your understanding of the domain, you are advised to independently research a little about risk analytics (understanding the types of variables and their significance should be enough).</a:t>
            </a:r>
            <a:endParaRPr lang="en-US" dirty="0"/>
          </a:p>
        </p:txBody>
      </p:sp>
    </p:spTree>
    <p:extLst>
      <p:ext uri="{BB962C8B-B14F-4D97-AF65-F5344CB8AC3E}">
        <p14:creationId xmlns:p14="http://schemas.microsoft.com/office/powerpoint/2010/main" val="251700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pic>
        <p:nvPicPr>
          <p:cNvPr id="6" name="Content Placeholder 5">
            <a:extLst>
              <a:ext uri="{FF2B5EF4-FFF2-40B4-BE49-F238E27FC236}">
                <a16:creationId xmlns:a16="http://schemas.microsoft.com/office/drawing/2014/main" id="{75032DFB-4601-4ED1-B12F-7A6058159548}"/>
              </a:ext>
            </a:extLst>
          </p:cNvPr>
          <p:cNvPicPr>
            <a:picLocks noGrp="1" noChangeAspect="1"/>
          </p:cNvPicPr>
          <p:nvPr>
            <p:ph idx="1"/>
          </p:nvPr>
        </p:nvPicPr>
        <p:blipFill>
          <a:blip r:embed="rId2"/>
          <a:stretch>
            <a:fillRect/>
          </a:stretch>
        </p:blipFill>
        <p:spPr>
          <a:xfrm>
            <a:off x="6544235" y="851647"/>
            <a:ext cx="4950978" cy="3119718"/>
          </a:xfrm>
          <a:effectLst>
            <a:glow>
              <a:schemeClr val="accent1">
                <a:alpha val="26000"/>
              </a:schemeClr>
            </a:glow>
            <a:outerShdw dir="3420000" algn="ctr" rotWithShape="0">
              <a:srgbClr val="000000">
                <a:alpha val="56000"/>
              </a:srgbClr>
            </a:outerShdw>
            <a:reflection stA="45000" endPos="65000" dist="50800" dir="5400000" sy="-100000" algn="bl" rotWithShape="0"/>
          </a:effectLst>
        </p:spPr>
      </p:pic>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360642" y="1664411"/>
            <a:ext cx="6011544" cy="1565172"/>
          </a:xfrm>
        </p:spPr>
        <p:txBody>
          <a:bodyPr>
            <a:normAutofit lnSpcReduction="10000"/>
          </a:bodyPr>
          <a:lstStyle/>
          <a:p>
            <a:r>
              <a:rPr lang="en-US" b="0" i="0" dirty="0">
                <a:solidFill>
                  <a:srgbClr val="000000"/>
                </a:solidFill>
                <a:effectLst/>
                <a:latin typeface="Helvetica Neue"/>
              </a:rPr>
              <a:t>Majority of customers have paid off which is a good sign and 14% are defaulters .</a:t>
            </a:r>
          </a:p>
          <a:p>
            <a:endParaRPr lang="en-US" dirty="0">
              <a:solidFill>
                <a:srgbClr val="000000"/>
              </a:solidFill>
              <a:latin typeface="Helvetica Neue"/>
            </a:endParaRPr>
          </a:p>
          <a:p>
            <a:r>
              <a:rPr lang="en-US" b="0" i="0" dirty="0">
                <a:solidFill>
                  <a:srgbClr val="000000"/>
                </a:solidFill>
                <a:effectLst/>
                <a:latin typeface="Helvetica Neue"/>
              </a:rPr>
              <a:t>Fully Paid – 86 %</a:t>
            </a:r>
          </a:p>
          <a:p>
            <a:r>
              <a:rPr lang="en-US" dirty="0">
                <a:solidFill>
                  <a:srgbClr val="000000"/>
                </a:solidFill>
                <a:latin typeface="Helvetica Neue"/>
              </a:rPr>
              <a:t>Charged Off(Defaulters) – 14%</a:t>
            </a:r>
            <a:endParaRPr lang="en-US" b="0" i="0" dirty="0">
              <a:solidFill>
                <a:srgbClr val="000000"/>
              </a:solidFill>
              <a:effectLst/>
              <a:latin typeface="Helvetica Neue"/>
            </a:endParaRPr>
          </a:p>
          <a:p>
            <a:endParaRPr lang="en-US" dirty="0">
              <a:solidFill>
                <a:srgbClr val="000000"/>
              </a:solidFill>
              <a:latin typeface="Helvetica Neue"/>
            </a:endParaRPr>
          </a:p>
          <a:p>
            <a:endParaRPr lang="en-US" dirty="0"/>
          </a:p>
        </p:txBody>
      </p:sp>
      <p:sp>
        <p:nvSpPr>
          <p:cNvPr id="8" name="Text Placeholder 3">
            <a:extLst>
              <a:ext uri="{FF2B5EF4-FFF2-40B4-BE49-F238E27FC236}">
                <a16:creationId xmlns:a16="http://schemas.microsoft.com/office/drawing/2014/main" id="{30131FF5-9450-4110-B18D-A0E903DE4A92}"/>
              </a:ext>
            </a:extLst>
          </p:cNvPr>
          <p:cNvSpPr txBox="1">
            <a:spLocks/>
          </p:cNvSpPr>
          <p:nvPr/>
        </p:nvSpPr>
        <p:spPr>
          <a:xfrm>
            <a:off x="320312" y="4073450"/>
            <a:ext cx="6011544" cy="7467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Customers having 10+ years Employee length ,  loan has been distributed the most .</a:t>
            </a:r>
          </a:p>
          <a:p>
            <a:endParaRPr lang="en-US" dirty="0"/>
          </a:p>
        </p:txBody>
      </p:sp>
      <p:pic>
        <p:nvPicPr>
          <p:cNvPr id="11" name="Picture 10">
            <a:extLst>
              <a:ext uri="{FF2B5EF4-FFF2-40B4-BE49-F238E27FC236}">
                <a16:creationId xmlns:a16="http://schemas.microsoft.com/office/drawing/2014/main" id="{856436CD-DABA-4A7C-A51B-CA444C9A1E85}"/>
              </a:ext>
            </a:extLst>
          </p:cNvPr>
          <p:cNvPicPr>
            <a:picLocks noChangeAspect="1"/>
          </p:cNvPicPr>
          <p:nvPr/>
        </p:nvPicPr>
        <p:blipFill>
          <a:blip r:embed="rId3"/>
          <a:stretch>
            <a:fillRect/>
          </a:stretch>
        </p:blipFill>
        <p:spPr>
          <a:xfrm>
            <a:off x="6544235" y="3848100"/>
            <a:ext cx="4391025" cy="3009900"/>
          </a:xfrm>
          <a:prstGeom prst="rect">
            <a:avLst/>
          </a:prstGeom>
        </p:spPr>
      </p:pic>
    </p:spTree>
    <p:extLst>
      <p:ext uri="{BB962C8B-B14F-4D97-AF65-F5344CB8AC3E}">
        <p14:creationId xmlns:p14="http://schemas.microsoft.com/office/powerpoint/2010/main" val="105540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E10DB1-7D6E-4A9A-9F2A-33F07E3E89E2}"/>
              </a:ext>
            </a:extLst>
          </p:cNvPr>
          <p:cNvPicPr>
            <a:picLocks noChangeAspect="1"/>
          </p:cNvPicPr>
          <p:nvPr/>
        </p:nvPicPr>
        <p:blipFill>
          <a:blip r:embed="rId2"/>
          <a:stretch>
            <a:fillRect/>
          </a:stretch>
        </p:blipFill>
        <p:spPr>
          <a:xfrm>
            <a:off x="5421086" y="826852"/>
            <a:ext cx="6419815" cy="2827316"/>
          </a:xfrm>
          <a:prstGeom prst="rect">
            <a:avLst/>
          </a:prstGeom>
        </p:spPr>
      </p:pic>
      <p:sp>
        <p:nvSpPr>
          <p:cNvPr id="7" name="Text Placeholder 3">
            <a:extLst>
              <a:ext uri="{FF2B5EF4-FFF2-40B4-BE49-F238E27FC236}">
                <a16:creationId xmlns:a16="http://schemas.microsoft.com/office/drawing/2014/main" id="{1A0727C7-920F-427C-A377-11E62EA0DA2F}"/>
              </a:ext>
            </a:extLst>
          </p:cNvPr>
          <p:cNvSpPr txBox="1">
            <a:spLocks/>
          </p:cNvSpPr>
          <p:nvPr/>
        </p:nvSpPr>
        <p:spPr>
          <a:xfrm>
            <a:off x="1166648" y="3502955"/>
            <a:ext cx="5164703" cy="3027651"/>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endParaRPr lang="en-US" sz="1800" dirty="0"/>
          </a:p>
        </p:txBody>
      </p:sp>
      <p:pic>
        <p:nvPicPr>
          <p:cNvPr id="17" name="Picture 16">
            <a:extLst>
              <a:ext uri="{FF2B5EF4-FFF2-40B4-BE49-F238E27FC236}">
                <a16:creationId xmlns:a16="http://schemas.microsoft.com/office/drawing/2014/main" id="{BE091BD0-E736-4B27-B67F-EB75A76D01B8}"/>
              </a:ext>
            </a:extLst>
          </p:cNvPr>
          <p:cNvPicPr>
            <a:picLocks noChangeAspect="1"/>
          </p:cNvPicPr>
          <p:nvPr/>
        </p:nvPicPr>
        <p:blipFill>
          <a:blip r:embed="rId3"/>
          <a:stretch>
            <a:fillRect/>
          </a:stretch>
        </p:blipFill>
        <p:spPr>
          <a:xfrm>
            <a:off x="5421086" y="3853401"/>
            <a:ext cx="6419815" cy="2827317"/>
          </a:xfrm>
          <a:prstGeom prst="rect">
            <a:avLst/>
          </a:prstGeom>
        </p:spPr>
      </p:pic>
      <p:sp>
        <p:nvSpPr>
          <p:cNvPr id="49" name="Text Placeholder 3">
            <a:extLst>
              <a:ext uri="{FF2B5EF4-FFF2-40B4-BE49-F238E27FC236}">
                <a16:creationId xmlns:a16="http://schemas.microsoft.com/office/drawing/2014/main" id="{2B14EE61-8310-4E19-89A0-3677D52C2BCB}"/>
              </a:ext>
            </a:extLst>
          </p:cNvPr>
          <p:cNvSpPr txBox="1">
            <a:spLocks/>
          </p:cNvSpPr>
          <p:nvPr/>
        </p:nvSpPr>
        <p:spPr>
          <a:xfrm>
            <a:off x="435702" y="1067905"/>
            <a:ext cx="4904784" cy="1633622"/>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228600">
              <a:buFont typeface="Arial" panose="020B0604020202020204" pitchFamily="34" charset="0"/>
              <a:buChar char="•"/>
            </a:pPr>
            <a:r>
              <a:rPr lang="en-US" sz="1800" dirty="0"/>
              <a:t>2011 most of the loans were being distributed as the Global and US economy was blooming. </a:t>
            </a:r>
          </a:p>
          <a:p>
            <a:pPr indent="-228600">
              <a:buFont typeface="Arial" panose="020B0604020202020204" pitchFamily="34" charset="0"/>
              <a:buChar char="•"/>
            </a:pPr>
            <a:r>
              <a:rPr lang="en-US" sz="1800" dirty="0"/>
              <a:t>Dec , Nov Most of the loans have been distributed as its holiday season , and most of the customers generally tend to spend more money during these months .</a:t>
            </a:r>
          </a:p>
        </p:txBody>
      </p:sp>
      <p:sp>
        <p:nvSpPr>
          <p:cNvPr id="51" name="Text Placeholder 3">
            <a:extLst>
              <a:ext uri="{FF2B5EF4-FFF2-40B4-BE49-F238E27FC236}">
                <a16:creationId xmlns:a16="http://schemas.microsoft.com/office/drawing/2014/main" id="{69625873-54F6-4BBD-89F3-5B666E6F282B}"/>
              </a:ext>
            </a:extLst>
          </p:cNvPr>
          <p:cNvSpPr txBox="1">
            <a:spLocks/>
          </p:cNvSpPr>
          <p:nvPr/>
        </p:nvSpPr>
        <p:spPr>
          <a:xfrm>
            <a:off x="505872" y="3691653"/>
            <a:ext cx="4109963" cy="224041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t>Most percentage of defaulters are from the year 2007 since there was recession. </a:t>
            </a:r>
          </a:p>
        </p:txBody>
      </p:sp>
      <p:sp>
        <p:nvSpPr>
          <p:cNvPr id="52" name="Title 1">
            <a:extLst>
              <a:ext uri="{FF2B5EF4-FFF2-40B4-BE49-F238E27FC236}">
                <a16:creationId xmlns:a16="http://schemas.microsoft.com/office/drawing/2014/main" id="{57BD2C05-B71F-4956-B7D6-1DBA36F50CB1}"/>
              </a:ext>
            </a:extLst>
          </p:cNvPr>
          <p:cNvSpPr>
            <a:spLocks noGrp="1"/>
          </p:cNvSpPr>
          <p:nvPr>
            <p:ph type="title"/>
          </p:nvPr>
        </p:nvSpPr>
        <p:spPr>
          <a:xfrm>
            <a:off x="4109423" y="221253"/>
            <a:ext cx="3932237" cy="395669"/>
          </a:xfrm>
        </p:spPr>
        <p:txBody>
          <a:bodyPr>
            <a:normAutofit fontScale="90000"/>
          </a:bodyPr>
          <a:lstStyle/>
          <a:p>
            <a:pPr algn="ctr"/>
            <a:r>
              <a:rPr lang="en-US" dirty="0"/>
              <a:t>Key Observation</a:t>
            </a:r>
          </a:p>
        </p:txBody>
      </p:sp>
    </p:spTree>
    <p:extLst>
      <p:ext uri="{BB962C8B-B14F-4D97-AF65-F5344CB8AC3E}">
        <p14:creationId xmlns:p14="http://schemas.microsoft.com/office/powerpoint/2010/main" val="352085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2505439" y="989012"/>
            <a:ext cx="6011544" cy="585269"/>
          </a:xfrm>
        </p:spPr>
        <p:txBody>
          <a:bodyPr>
            <a:normAutofit fontScale="92500"/>
          </a:bodyPr>
          <a:lstStyle/>
          <a:p>
            <a:r>
              <a:rPr lang="en-US" b="0" i="0" dirty="0">
                <a:solidFill>
                  <a:srgbClr val="000000"/>
                </a:solidFill>
                <a:effectLst/>
                <a:latin typeface="Helvetica Neue"/>
              </a:rPr>
              <a:t>CA , NY , FL and TX being the highest customer count which is true since these are the top 4 states in US having high population .</a:t>
            </a:r>
            <a:endParaRPr lang="en-US" dirty="0">
              <a:solidFill>
                <a:srgbClr val="000000"/>
              </a:solidFill>
              <a:latin typeface="Helvetica Neue"/>
            </a:endParaRPr>
          </a:p>
          <a:p>
            <a:endParaRPr lang="en-US" dirty="0"/>
          </a:p>
        </p:txBody>
      </p:sp>
      <p:pic>
        <p:nvPicPr>
          <p:cNvPr id="8" name="Picture 7">
            <a:extLst>
              <a:ext uri="{FF2B5EF4-FFF2-40B4-BE49-F238E27FC236}">
                <a16:creationId xmlns:a16="http://schemas.microsoft.com/office/drawing/2014/main" id="{4DB28602-B764-436B-8200-954D85A24657}"/>
              </a:ext>
            </a:extLst>
          </p:cNvPr>
          <p:cNvPicPr>
            <a:picLocks noChangeAspect="1"/>
          </p:cNvPicPr>
          <p:nvPr/>
        </p:nvPicPr>
        <p:blipFill>
          <a:blip r:embed="rId2"/>
          <a:stretch>
            <a:fillRect/>
          </a:stretch>
        </p:blipFill>
        <p:spPr>
          <a:xfrm>
            <a:off x="534489" y="1520824"/>
            <a:ext cx="10287000" cy="1726229"/>
          </a:xfrm>
          <a:prstGeom prst="rect">
            <a:avLst/>
          </a:prstGeom>
        </p:spPr>
      </p:pic>
      <p:pic>
        <p:nvPicPr>
          <p:cNvPr id="10" name="Picture 9">
            <a:extLst>
              <a:ext uri="{FF2B5EF4-FFF2-40B4-BE49-F238E27FC236}">
                <a16:creationId xmlns:a16="http://schemas.microsoft.com/office/drawing/2014/main" id="{3300D337-E1BF-40A3-BCC8-BC22901B3DA7}"/>
              </a:ext>
            </a:extLst>
          </p:cNvPr>
          <p:cNvPicPr>
            <a:picLocks noChangeAspect="1"/>
          </p:cNvPicPr>
          <p:nvPr/>
        </p:nvPicPr>
        <p:blipFill>
          <a:blip r:embed="rId3"/>
          <a:stretch>
            <a:fillRect/>
          </a:stretch>
        </p:blipFill>
        <p:spPr>
          <a:xfrm>
            <a:off x="534489" y="3910519"/>
            <a:ext cx="10287000" cy="2830847"/>
          </a:xfrm>
          <a:prstGeom prst="rect">
            <a:avLst/>
          </a:prstGeom>
        </p:spPr>
      </p:pic>
      <p:sp>
        <p:nvSpPr>
          <p:cNvPr id="13" name="Text Placeholder 3">
            <a:extLst>
              <a:ext uri="{FF2B5EF4-FFF2-40B4-BE49-F238E27FC236}">
                <a16:creationId xmlns:a16="http://schemas.microsoft.com/office/drawing/2014/main" id="{F2F4BCC2-B6C8-4386-869B-AF22096ACE8A}"/>
              </a:ext>
            </a:extLst>
          </p:cNvPr>
          <p:cNvSpPr txBox="1">
            <a:spLocks/>
          </p:cNvSpPr>
          <p:nvPr/>
        </p:nvSpPr>
        <p:spPr>
          <a:xfrm>
            <a:off x="2181978" y="3250130"/>
            <a:ext cx="6011544" cy="52873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By not considering the lowest loan distributed state , we can see that NV and AK are having more Defaulter percentage.</a:t>
            </a:r>
          </a:p>
          <a:p>
            <a:endParaRPr lang="en-US" dirty="0"/>
          </a:p>
        </p:txBody>
      </p:sp>
    </p:spTree>
    <p:extLst>
      <p:ext uri="{BB962C8B-B14F-4D97-AF65-F5344CB8AC3E}">
        <p14:creationId xmlns:p14="http://schemas.microsoft.com/office/powerpoint/2010/main" val="183767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531812"/>
          </a:xfrm>
        </p:spPr>
        <p:txBody>
          <a:bodyPr/>
          <a:lstStyle/>
          <a:p>
            <a:pPr algn="ctr"/>
            <a:r>
              <a:rPr lang="en-US" dirty="0"/>
              <a:t>Key Observation</a:t>
            </a:r>
          </a:p>
        </p:txBody>
      </p:sp>
      <p:sp>
        <p:nvSpPr>
          <p:cNvPr id="4" name="Text Placeholder 3">
            <a:extLst>
              <a:ext uri="{FF2B5EF4-FFF2-40B4-BE49-F238E27FC236}">
                <a16:creationId xmlns:a16="http://schemas.microsoft.com/office/drawing/2014/main" id="{41C21312-931A-494B-B121-41C3F44108C4}"/>
              </a:ext>
            </a:extLst>
          </p:cNvPr>
          <p:cNvSpPr>
            <a:spLocks noGrp="1"/>
          </p:cNvSpPr>
          <p:nvPr>
            <p:ph type="body" sz="half" idx="2"/>
          </p:nvPr>
        </p:nvSpPr>
        <p:spPr>
          <a:xfrm>
            <a:off x="746308" y="1668279"/>
            <a:ext cx="4117522" cy="695541"/>
          </a:xfrm>
        </p:spPr>
        <p:txBody>
          <a:bodyPr>
            <a:normAutofit/>
          </a:bodyPr>
          <a:lstStyle/>
          <a:p>
            <a:r>
              <a:rPr lang="en-US" b="0" i="0" dirty="0">
                <a:solidFill>
                  <a:srgbClr val="000000"/>
                </a:solidFill>
                <a:effectLst/>
                <a:latin typeface="Helvetica Neue"/>
              </a:rPr>
              <a:t>Only 25% of customers are having 60 Months Loan Period</a:t>
            </a:r>
            <a:endParaRPr lang="en-US" dirty="0"/>
          </a:p>
        </p:txBody>
      </p:sp>
      <p:pic>
        <p:nvPicPr>
          <p:cNvPr id="5" name="Picture 4">
            <a:extLst>
              <a:ext uri="{FF2B5EF4-FFF2-40B4-BE49-F238E27FC236}">
                <a16:creationId xmlns:a16="http://schemas.microsoft.com/office/drawing/2014/main" id="{0CEE860C-66FB-4457-B9D8-2377643B5936}"/>
              </a:ext>
            </a:extLst>
          </p:cNvPr>
          <p:cNvPicPr>
            <a:picLocks noChangeAspect="1"/>
          </p:cNvPicPr>
          <p:nvPr/>
        </p:nvPicPr>
        <p:blipFill>
          <a:blip r:embed="rId2"/>
          <a:stretch>
            <a:fillRect/>
          </a:stretch>
        </p:blipFill>
        <p:spPr>
          <a:xfrm>
            <a:off x="5865780" y="1019433"/>
            <a:ext cx="4587068" cy="2409567"/>
          </a:xfrm>
          <a:prstGeom prst="rect">
            <a:avLst/>
          </a:prstGeom>
        </p:spPr>
      </p:pic>
      <p:sp>
        <p:nvSpPr>
          <p:cNvPr id="12" name="Text Placeholder 3">
            <a:extLst>
              <a:ext uri="{FF2B5EF4-FFF2-40B4-BE49-F238E27FC236}">
                <a16:creationId xmlns:a16="http://schemas.microsoft.com/office/drawing/2014/main" id="{1D320B45-5828-479C-B035-2F82AE87D1E1}"/>
              </a:ext>
            </a:extLst>
          </p:cNvPr>
          <p:cNvSpPr txBox="1">
            <a:spLocks/>
          </p:cNvSpPr>
          <p:nvPr/>
        </p:nvSpPr>
        <p:spPr>
          <a:xfrm>
            <a:off x="1086939" y="3560322"/>
            <a:ext cx="6247715" cy="338653"/>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solidFill>
                  <a:srgbClr val="000000"/>
                </a:solidFill>
                <a:latin typeface="Helvetica Neue"/>
              </a:rPr>
              <a:t>60 Month Term Loan Period was introduced in the year 2010 onwards.</a:t>
            </a:r>
            <a:endParaRPr lang="en-US" dirty="0"/>
          </a:p>
        </p:txBody>
      </p:sp>
      <p:pic>
        <p:nvPicPr>
          <p:cNvPr id="14" name="Picture 13">
            <a:extLst>
              <a:ext uri="{FF2B5EF4-FFF2-40B4-BE49-F238E27FC236}">
                <a16:creationId xmlns:a16="http://schemas.microsoft.com/office/drawing/2014/main" id="{563E986D-B5D2-405A-AE68-B5A8896D7FBA}"/>
              </a:ext>
            </a:extLst>
          </p:cNvPr>
          <p:cNvPicPr>
            <a:picLocks noChangeAspect="1"/>
          </p:cNvPicPr>
          <p:nvPr/>
        </p:nvPicPr>
        <p:blipFill>
          <a:blip r:embed="rId3"/>
          <a:stretch>
            <a:fillRect/>
          </a:stretch>
        </p:blipFill>
        <p:spPr>
          <a:xfrm>
            <a:off x="999854" y="3898975"/>
            <a:ext cx="9191625" cy="2763423"/>
          </a:xfrm>
          <a:prstGeom prst="rect">
            <a:avLst/>
          </a:prstGeom>
        </p:spPr>
      </p:pic>
    </p:spTree>
    <p:extLst>
      <p:ext uri="{BB962C8B-B14F-4D97-AF65-F5344CB8AC3E}">
        <p14:creationId xmlns:p14="http://schemas.microsoft.com/office/powerpoint/2010/main" val="43598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994502" y="3662455"/>
            <a:ext cx="7827281" cy="2435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b="0" i="0" dirty="0">
                <a:solidFill>
                  <a:srgbClr val="000000"/>
                </a:solidFill>
                <a:effectLst/>
                <a:latin typeface="Helvetica Neue"/>
              </a:rPr>
              <a:t>Even though Majority of Loan Term is 36 months , but the Charged off customers are mainly from 60 months Loan Term . Which can be a driving factor as  the Loan amount is huge which leads to High Interest Rate</a:t>
            </a:r>
            <a:endParaRPr lang="en-US" sz="1200" dirty="0"/>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As expected, 60 Months term are for mostly for High Loan Amount which in turn will have High Interest Rate</a:t>
            </a:r>
            <a:endParaRPr lang="en-US" dirty="0"/>
          </a:p>
        </p:txBody>
      </p:sp>
      <p:pic>
        <p:nvPicPr>
          <p:cNvPr id="14" name="Picture 13">
            <a:extLst>
              <a:ext uri="{FF2B5EF4-FFF2-40B4-BE49-F238E27FC236}">
                <a16:creationId xmlns:a16="http://schemas.microsoft.com/office/drawing/2014/main" id="{CC7CBB3F-977F-4FCB-87C0-2B113A6F21C0}"/>
              </a:ext>
            </a:extLst>
          </p:cNvPr>
          <p:cNvPicPr>
            <a:picLocks noChangeAspect="1"/>
          </p:cNvPicPr>
          <p:nvPr/>
        </p:nvPicPr>
        <p:blipFill>
          <a:blip r:embed="rId2"/>
          <a:stretch>
            <a:fillRect/>
          </a:stretch>
        </p:blipFill>
        <p:spPr>
          <a:xfrm>
            <a:off x="628742" y="950662"/>
            <a:ext cx="10144125" cy="2628900"/>
          </a:xfrm>
          <a:prstGeom prst="rect">
            <a:avLst/>
          </a:prstGeom>
        </p:spPr>
      </p:pic>
      <p:pic>
        <p:nvPicPr>
          <p:cNvPr id="18" name="Picture 17">
            <a:extLst>
              <a:ext uri="{FF2B5EF4-FFF2-40B4-BE49-F238E27FC236}">
                <a16:creationId xmlns:a16="http://schemas.microsoft.com/office/drawing/2014/main" id="{A4CF202B-93F6-4B95-840A-42041B9252C4}"/>
              </a:ext>
            </a:extLst>
          </p:cNvPr>
          <p:cNvPicPr>
            <a:picLocks noChangeAspect="1"/>
          </p:cNvPicPr>
          <p:nvPr/>
        </p:nvPicPr>
        <p:blipFill>
          <a:blip r:embed="rId3"/>
          <a:stretch>
            <a:fillRect/>
          </a:stretch>
        </p:blipFill>
        <p:spPr>
          <a:xfrm>
            <a:off x="906236" y="4159023"/>
            <a:ext cx="8724900" cy="2485617"/>
          </a:xfrm>
          <a:prstGeom prst="rect">
            <a:avLst/>
          </a:prstGeom>
        </p:spPr>
      </p:pic>
    </p:spTree>
    <p:extLst>
      <p:ext uri="{BB962C8B-B14F-4D97-AF65-F5344CB8AC3E}">
        <p14:creationId xmlns:p14="http://schemas.microsoft.com/office/powerpoint/2010/main" val="284691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994502" y="3662455"/>
            <a:ext cx="7827281" cy="2435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solidFill>
                  <a:srgbClr val="000000"/>
                </a:solidFill>
                <a:latin typeface="Helvetica Neue"/>
              </a:rPr>
              <a:t>Grade D - G have High Interest Rate and there is huge variation in loan amount for Grade D - G</a:t>
            </a:r>
            <a:endParaRPr lang="en-US" sz="1200" dirty="0"/>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Most of the loan has been distributed </a:t>
            </a:r>
            <a:r>
              <a:rPr lang="en-US" dirty="0">
                <a:solidFill>
                  <a:srgbClr val="000000"/>
                </a:solidFill>
                <a:latin typeface="Helvetica Neue"/>
              </a:rPr>
              <a:t>to </a:t>
            </a:r>
            <a:r>
              <a:rPr lang="en-US" b="0" i="0" dirty="0">
                <a:solidFill>
                  <a:srgbClr val="000000"/>
                </a:solidFill>
                <a:effectLst/>
                <a:latin typeface="Helvetica Neue"/>
              </a:rPr>
              <a:t>Grade A and B</a:t>
            </a:r>
            <a:endParaRPr lang="en-US" dirty="0"/>
          </a:p>
        </p:txBody>
      </p:sp>
      <p:pic>
        <p:nvPicPr>
          <p:cNvPr id="4" name="Picture 3">
            <a:extLst>
              <a:ext uri="{FF2B5EF4-FFF2-40B4-BE49-F238E27FC236}">
                <a16:creationId xmlns:a16="http://schemas.microsoft.com/office/drawing/2014/main" id="{B7F1AA83-0741-424A-B5E4-1CE53D25AD68}"/>
              </a:ext>
            </a:extLst>
          </p:cNvPr>
          <p:cNvPicPr>
            <a:picLocks noChangeAspect="1"/>
          </p:cNvPicPr>
          <p:nvPr/>
        </p:nvPicPr>
        <p:blipFill>
          <a:blip r:embed="rId2"/>
          <a:stretch>
            <a:fillRect/>
          </a:stretch>
        </p:blipFill>
        <p:spPr>
          <a:xfrm>
            <a:off x="1017700" y="1073795"/>
            <a:ext cx="8724899" cy="2486025"/>
          </a:xfrm>
          <a:prstGeom prst="rect">
            <a:avLst/>
          </a:prstGeom>
        </p:spPr>
      </p:pic>
      <p:pic>
        <p:nvPicPr>
          <p:cNvPr id="6" name="Picture 5">
            <a:extLst>
              <a:ext uri="{FF2B5EF4-FFF2-40B4-BE49-F238E27FC236}">
                <a16:creationId xmlns:a16="http://schemas.microsoft.com/office/drawing/2014/main" id="{46B612C4-6FA2-4FAA-B733-19B89016C999}"/>
              </a:ext>
            </a:extLst>
          </p:cNvPr>
          <p:cNvPicPr>
            <a:picLocks noChangeAspect="1"/>
          </p:cNvPicPr>
          <p:nvPr/>
        </p:nvPicPr>
        <p:blipFill>
          <a:blip r:embed="rId3"/>
          <a:stretch>
            <a:fillRect/>
          </a:stretch>
        </p:blipFill>
        <p:spPr>
          <a:xfrm>
            <a:off x="851398" y="4025545"/>
            <a:ext cx="10106025" cy="2571750"/>
          </a:xfrm>
          <a:prstGeom prst="rect">
            <a:avLst/>
          </a:prstGeom>
        </p:spPr>
      </p:pic>
    </p:spTree>
    <p:extLst>
      <p:ext uri="{BB962C8B-B14F-4D97-AF65-F5344CB8AC3E}">
        <p14:creationId xmlns:p14="http://schemas.microsoft.com/office/powerpoint/2010/main" val="158488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3677-790D-4323-83DB-761C5F69F9F6}"/>
              </a:ext>
            </a:extLst>
          </p:cNvPr>
          <p:cNvSpPr>
            <a:spLocks noGrp="1"/>
          </p:cNvSpPr>
          <p:nvPr>
            <p:ph type="title"/>
          </p:nvPr>
        </p:nvSpPr>
        <p:spPr>
          <a:xfrm>
            <a:off x="4129881" y="457200"/>
            <a:ext cx="3932237" cy="288796"/>
          </a:xfrm>
        </p:spPr>
        <p:txBody>
          <a:bodyPr>
            <a:normAutofit fontScale="90000"/>
          </a:bodyPr>
          <a:lstStyle/>
          <a:p>
            <a:pPr algn="ctr"/>
            <a:r>
              <a:rPr lang="en-US" dirty="0"/>
              <a:t>Key Observation</a:t>
            </a:r>
          </a:p>
        </p:txBody>
      </p:sp>
      <p:sp>
        <p:nvSpPr>
          <p:cNvPr id="9" name="Text Placeholder 3">
            <a:extLst>
              <a:ext uri="{FF2B5EF4-FFF2-40B4-BE49-F238E27FC236}">
                <a16:creationId xmlns:a16="http://schemas.microsoft.com/office/drawing/2014/main" id="{0238FEB1-CB2B-4284-BEC5-D6E057DEE4AD}"/>
              </a:ext>
            </a:extLst>
          </p:cNvPr>
          <p:cNvSpPr txBox="1">
            <a:spLocks/>
          </p:cNvSpPr>
          <p:nvPr/>
        </p:nvSpPr>
        <p:spPr>
          <a:xfrm>
            <a:off x="1142547" y="3437290"/>
            <a:ext cx="7827281" cy="6416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Generally, we see higher loan amount – high interest rate , but regarding Mortgage Owners the Interest rate drops.</a:t>
            </a:r>
          </a:p>
          <a:p>
            <a:r>
              <a:rPr lang="en-US" sz="1200" dirty="0"/>
              <a:t>Also 75</a:t>
            </a:r>
            <a:r>
              <a:rPr lang="en-US" sz="1200" baseline="30000" dirty="0"/>
              <a:t>th</a:t>
            </a:r>
            <a:r>
              <a:rPr lang="en-US" sz="1200" dirty="0"/>
              <a:t> percentile of Mortgage loan amount is high.</a:t>
            </a:r>
          </a:p>
        </p:txBody>
      </p:sp>
      <p:sp>
        <p:nvSpPr>
          <p:cNvPr id="13" name="Text Placeholder 3">
            <a:extLst>
              <a:ext uri="{FF2B5EF4-FFF2-40B4-BE49-F238E27FC236}">
                <a16:creationId xmlns:a16="http://schemas.microsoft.com/office/drawing/2014/main" id="{BF6157A5-A4AE-4017-8757-80D30D7E1CB2}"/>
              </a:ext>
            </a:extLst>
          </p:cNvPr>
          <p:cNvSpPr txBox="1">
            <a:spLocks/>
          </p:cNvSpPr>
          <p:nvPr/>
        </p:nvSpPr>
        <p:spPr>
          <a:xfrm>
            <a:off x="994502" y="727615"/>
            <a:ext cx="7827281" cy="24354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0" i="0" dirty="0">
                <a:solidFill>
                  <a:srgbClr val="000000"/>
                </a:solidFill>
                <a:effectLst/>
                <a:latin typeface="Helvetica Neue"/>
              </a:rPr>
              <a:t>Majority of customers are either Staying in Rented property or Mortgage</a:t>
            </a:r>
            <a:endParaRPr lang="en-US" dirty="0"/>
          </a:p>
        </p:txBody>
      </p:sp>
      <p:pic>
        <p:nvPicPr>
          <p:cNvPr id="5" name="Picture 4">
            <a:extLst>
              <a:ext uri="{FF2B5EF4-FFF2-40B4-BE49-F238E27FC236}">
                <a16:creationId xmlns:a16="http://schemas.microsoft.com/office/drawing/2014/main" id="{7662BBEF-C06C-4BE9-A585-B6F80C92FBE8}"/>
              </a:ext>
            </a:extLst>
          </p:cNvPr>
          <p:cNvPicPr>
            <a:picLocks noChangeAspect="1"/>
          </p:cNvPicPr>
          <p:nvPr/>
        </p:nvPicPr>
        <p:blipFill>
          <a:blip r:embed="rId2"/>
          <a:stretch>
            <a:fillRect/>
          </a:stretch>
        </p:blipFill>
        <p:spPr>
          <a:xfrm>
            <a:off x="1426571" y="1051280"/>
            <a:ext cx="7543257" cy="2284103"/>
          </a:xfrm>
          <a:prstGeom prst="rect">
            <a:avLst/>
          </a:prstGeom>
        </p:spPr>
      </p:pic>
      <p:pic>
        <p:nvPicPr>
          <p:cNvPr id="8" name="Picture 7">
            <a:extLst>
              <a:ext uri="{FF2B5EF4-FFF2-40B4-BE49-F238E27FC236}">
                <a16:creationId xmlns:a16="http://schemas.microsoft.com/office/drawing/2014/main" id="{45103D4F-7718-4E81-A11B-BC5762D78D8A}"/>
              </a:ext>
            </a:extLst>
          </p:cNvPr>
          <p:cNvPicPr>
            <a:picLocks noChangeAspect="1"/>
          </p:cNvPicPr>
          <p:nvPr/>
        </p:nvPicPr>
        <p:blipFill>
          <a:blip r:embed="rId3"/>
          <a:stretch>
            <a:fillRect/>
          </a:stretch>
        </p:blipFill>
        <p:spPr>
          <a:xfrm>
            <a:off x="741997" y="4171950"/>
            <a:ext cx="10220325" cy="2686050"/>
          </a:xfrm>
          <a:prstGeom prst="rect">
            <a:avLst/>
          </a:prstGeom>
        </p:spPr>
      </p:pic>
    </p:spTree>
    <p:extLst>
      <p:ext uri="{BB962C8B-B14F-4D97-AF65-F5344CB8AC3E}">
        <p14:creationId xmlns:p14="http://schemas.microsoft.com/office/powerpoint/2010/main" val="32825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1039</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Helvetica Neue</vt:lpstr>
      <vt:lpstr>Times New Roman</vt:lpstr>
      <vt:lpstr>Office Theme</vt:lpstr>
      <vt:lpstr>LENDING CLUB CASE STUDY</vt:lpstr>
      <vt:lpstr>PowerPoint Presentation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Key Observation</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Lakhe</dc:creator>
  <cp:lastModifiedBy>Vijay Lakhe</cp:lastModifiedBy>
  <cp:revision>24</cp:revision>
  <dcterms:created xsi:type="dcterms:W3CDTF">2022-02-25T20:58:35Z</dcterms:created>
  <dcterms:modified xsi:type="dcterms:W3CDTF">2022-03-08T05:36:23Z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f89cb5-682d-4be4-b0e0-739c9b4a93d4_Enabled">
    <vt:lpwstr>true</vt:lpwstr>
  </property>
  <property fmtid="{D5CDD505-2E9C-101B-9397-08002B2CF9AE}" pid="3" name="MSIP_Label_a0f89cb5-682d-4be4-b0e0-739c9b4a93d4_SetDate">
    <vt:lpwstr>2022-02-25T20:58:58Z</vt:lpwstr>
  </property>
  <property fmtid="{D5CDD505-2E9C-101B-9397-08002B2CF9AE}" pid="4" name="MSIP_Label_a0f89cb5-682d-4be4-b0e0-739c9b4a93d4_Method">
    <vt:lpwstr>Standard</vt:lpwstr>
  </property>
  <property fmtid="{D5CDD505-2E9C-101B-9397-08002B2CF9AE}" pid="5" name="MSIP_Label_a0f89cb5-682d-4be4-b0e0-739c9b4a93d4_Name">
    <vt:lpwstr>Not Classified</vt:lpwstr>
  </property>
  <property fmtid="{D5CDD505-2E9C-101B-9397-08002B2CF9AE}" pid="6" name="MSIP_Label_a0f89cb5-682d-4be4-b0e0-739c9b4a93d4_SiteId">
    <vt:lpwstr>38305e12-e15d-4ee8-88b9-c4db1c477d76</vt:lpwstr>
  </property>
  <property fmtid="{D5CDD505-2E9C-101B-9397-08002B2CF9AE}" pid="7" name="MSIP_Label_a0f89cb5-682d-4be4-b0e0-739c9b4a93d4_ActionId">
    <vt:lpwstr>23326459-d936-4f67-9a19-b1a0ba188a0c</vt:lpwstr>
  </property>
  <property fmtid="{D5CDD505-2E9C-101B-9397-08002B2CF9AE}" pid="8" name="MSIP_Label_a0f89cb5-682d-4be4-b0e0-739c9b4a93d4_ContentBits">
    <vt:lpwstr>0</vt:lpwstr>
  </property>
</Properties>
</file>