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945600" cy="32918400"/>
  <p:notesSz cx="7315200" cy="96012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916" autoAdjust="0"/>
    <p:restoredTop sz="94660" autoAdjust="0"/>
  </p:normalViewPr>
  <p:slideViewPr>
    <p:cSldViewPr snapToGrid="0">
      <p:cViewPr>
        <p:scale>
          <a:sx n="42" d="100"/>
          <a:sy n="42" d="100"/>
        </p:scale>
        <p:origin x="713" y="-40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9762-EA78-4D0B-A3D6-7DFFFC3B6CD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73C4-A003-41AF-92AA-765A92CC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7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9762-EA78-4D0B-A3D6-7DFFFC3B6CD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73C4-A003-41AF-92AA-765A92CC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1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9762-EA78-4D0B-A3D6-7DFFFC3B6CD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73C4-A003-41AF-92AA-765A92CC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5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9762-EA78-4D0B-A3D6-7DFFFC3B6CD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73C4-A003-41AF-92AA-765A92CC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7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9762-EA78-4D0B-A3D6-7DFFFC3B6CD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73C4-A003-41AF-92AA-765A92CC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9762-EA78-4D0B-A3D6-7DFFFC3B6CD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73C4-A003-41AF-92AA-765A92CC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6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9762-EA78-4D0B-A3D6-7DFFFC3B6CD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73C4-A003-41AF-92AA-765A92CC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6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9762-EA78-4D0B-A3D6-7DFFFC3B6CD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73C4-A003-41AF-92AA-765A92CC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5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9762-EA78-4D0B-A3D6-7DFFFC3B6CD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73C4-A003-41AF-92AA-765A92CC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8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9762-EA78-4D0B-A3D6-7DFFFC3B6CD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73C4-A003-41AF-92AA-765A92CC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9762-EA78-4D0B-A3D6-7DFFFC3B6CD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73C4-A003-41AF-92AA-765A92CC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5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D9762-EA78-4D0B-A3D6-7DFFFC3B6CD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573C4-A003-41AF-92AA-765A92CC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8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838200" y="27857994"/>
            <a:ext cx="20243800" cy="43746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38200" y="3599497"/>
            <a:ext cx="9271000" cy="23854247"/>
          </a:xfrm>
          <a:prstGeom prst="roundRect">
            <a:avLst>
              <a:gd name="adj" fmla="val 59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17800" y="458010"/>
            <a:ext cx="1648460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Benchmarking of Commercial NoSQL Databases and of a Python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mplementation of a Distributed Key-Value Store.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7800" y="2489200"/>
            <a:ext cx="1648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Virgile LANDEIRO DOS REIS – A20316060 – vlandeir@hawk.iit.edu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3400" y="377480"/>
            <a:ext cx="1727200" cy="172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52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36400" y="3937917"/>
            <a:ext cx="92456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u="dbl" cap="small" dirty="0"/>
              <a:t>Evaluation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" y="27803943"/>
            <a:ext cx="202438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u="dbl" cap="small" dirty="0" smtClean="0"/>
              <a:t>Conclusion</a:t>
            </a:r>
            <a:endParaRPr lang="en-US" sz="4400" u="dbl" cap="small" dirty="0"/>
          </a:p>
        </p:txBody>
      </p:sp>
      <p:grpSp>
        <p:nvGrpSpPr>
          <p:cNvPr id="37" name="Group 36"/>
          <p:cNvGrpSpPr/>
          <p:nvPr/>
        </p:nvGrpSpPr>
        <p:grpSpPr>
          <a:xfrm>
            <a:off x="838200" y="3937916"/>
            <a:ext cx="9271000" cy="7356434"/>
            <a:chOff x="838200" y="3937916"/>
            <a:chExt cx="9271000" cy="7356434"/>
          </a:xfrm>
        </p:grpSpPr>
        <p:sp>
          <p:nvSpPr>
            <p:cNvPr id="10" name="TextBox 9"/>
            <p:cNvSpPr txBox="1"/>
            <p:nvPr/>
          </p:nvSpPr>
          <p:spPr>
            <a:xfrm>
              <a:off x="838200" y="3937916"/>
              <a:ext cx="924560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400" u="dbl" cap="small" dirty="0" smtClean="0"/>
                <a:t>Abstract</a:t>
              </a:r>
              <a:endParaRPr lang="en-US" sz="4400" u="dbl" cap="small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8200" y="4707932"/>
              <a:ext cx="9271000" cy="6586418"/>
            </a:xfrm>
            <a:prstGeom prst="rect">
              <a:avLst/>
            </a:prstGeom>
            <a:noFill/>
          </p:spPr>
          <p:txBody>
            <a:bodyPr wrap="square" lIns="182880" tIns="91440" rIns="182880" bIns="91440" rtlCol="0">
              <a:spAutoFit/>
            </a:bodyPr>
            <a:lstStyle/>
            <a:p>
              <a:pPr algn="just"/>
              <a:r>
                <a:rPr lang="en-US" sz="3200" dirty="0" smtClean="0"/>
                <a:t>In this poster, we compare the performance (via throughput and latency) of four NoSQL database systems over three operations: put, get, and delete. Three of these systems (Cassandra, </a:t>
              </a:r>
              <a:r>
                <a:rPr lang="en-US" sz="3200" dirty="0" err="1" smtClean="0"/>
                <a:t>Riak</a:t>
              </a:r>
              <a:r>
                <a:rPr lang="en-US" sz="3200" dirty="0" smtClean="0"/>
                <a:t>, and </a:t>
              </a:r>
              <a:r>
                <a:rPr lang="en-US" sz="3200" dirty="0" err="1" smtClean="0"/>
                <a:t>Redis</a:t>
              </a:r>
              <a:r>
                <a:rPr lang="en-US" sz="3200" dirty="0" smtClean="0"/>
                <a:t>) are developed and supported by teams of developers and implement advanced operations such as replication, </a:t>
              </a:r>
              <a:r>
                <a:rPr lang="en-US" sz="3200" dirty="0" err="1" smtClean="0"/>
                <a:t>sharding</a:t>
              </a:r>
              <a:r>
                <a:rPr lang="en-US" sz="3200" dirty="0" smtClean="0"/>
                <a:t>, or node failure management. The last system has been implemented </a:t>
              </a:r>
              <a:r>
                <a:rPr lang="en-US" sz="3200" dirty="0" smtClean="0"/>
                <a:t>in Python during a </a:t>
              </a:r>
              <a:r>
                <a:rPr lang="en-US" sz="3200" dirty="0" smtClean="0"/>
                <a:t>one-semester </a:t>
              </a:r>
              <a:r>
                <a:rPr lang="en-US" sz="3200" dirty="0" smtClean="0"/>
                <a:t>class. </a:t>
              </a:r>
              <a:r>
                <a:rPr lang="en-US" sz="3200" dirty="0" smtClean="0"/>
                <a:t>We find that </a:t>
              </a:r>
              <a:r>
                <a:rPr lang="en-US" sz="3200" dirty="0" err="1" smtClean="0"/>
                <a:t>Redis</a:t>
              </a:r>
              <a:r>
                <a:rPr lang="en-US" sz="3200" dirty="0" smtClean="0"/>
                <a:t> </a:t>
              </a:r>
              <a:r>
                <a:rPr lang="en-US" sz="3200" dirty="0" smtClean="0"/>
                <a:t>outperforms all the other systems </a:t>
              </a:r>
              <a:r>
                <a:rPr lang="en-US" sz="3200" dirty="0" smtClean="0"/>
                <a:t>for </a:t>
              </a:r>
              <a:r>
                <a:rPr lang="en-US" sz="3200" dirty="0" smtClean="0"/>
                <a:t>these operations</a:t>
              </a:r>
              <a:r>
                <a:rPr lang="en-US" sz="3200" dirty="0" smtClean="0"/>
                <a:t>. Cassandra seems to be the less scalable system whereas </a:t>
              </a:r>
              <a:r>
                <a:rPr lang="en-US" sz="3200" dirty="0" err="1" smtClean="0"/>
                <a:t>PyDHT</a:t>
              </a:r>
              <a:r>
                <a:rPr lang="en-US" sz="3200" dirty="0" smtClean="0"/>
                <a:t> is close to </a:t>
              </a:r>
              <a:r>
                <a:rPr lang="en-US" sz="3200" dirty="0" err="1" smtClean="0"/>
                <a:t>Redis</a:t>
              </a:r>
              <a:r>
                <a:rPr lang="en-US" sz="3200" dirty="0" smtClean="0"/>
                <a:t> in throughput and latency.</a:t>
              </a:r>
              <a:endParaRPr lang="en-US" sz="3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38200" y="11284949"/>
            <a:ext cx="9271000" cy="6370974"/>
            <a:chOff x="838200" y="11284949"/>
            <a:chExt cx="9271000" cy="6370974"/>
          </a:xfrm>
        </p:grpSpPr>
        <p:sp>
          <p:nvSpPr>
            <p:cNvPr id="13" name="TextBox 12"/>
            <p:cNvSpPr txBox="1"/>
            <p:nvPr/>
          </p:nvSpPr>
          <p:spPr>
            <a:xfrm>
              <a:off x="863600" y="11284949"/>
              <a:ext cx="924560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400" u="dbl" cap="small" dirty="0"/>
                <a:t>Motivation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8200" y="12054390"/>
              <a:ext cx="9245599" cy="5601533"/>
            </a:xfrm>
            <a:prstGeom prst="rect">
              <a:avLst/>
            </a:prstGeom>
            <a:noFill/>
          </p:spPr>
          <p:txBody>
            <a:bodyPr wrap="square" lIns="182880" tIns="91440" rIns="182880" bIns="91440" rtlCol="0">
              <a:spAutoFit/>
            </a:bodyPr>
            <a:lstStyle/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200" dirty="0" smtClean="0"/>
                <a:t>Centralized databases disadvantages:</a:t>
              </a:r>
            </a:p>
            <a:p>
              <a:pPr marL="1773936" lvl="1" indent="-457200" algn="just">
                <a:buFont typeface="Arial" panose="020B0604020202020204" pitchFamily="34" charset="0"/>
                <a:buChar char="•"/>
              </a:pPr>
              <a:r>
                <a:rPr lang="en-US" sz="3200" dirty="0" smtClean="0"/>
                <a:t>Single point of failure.</a:t>
              </a:r>
            </a:p>
            <a:p>
              <a:pPr marL="1773936" lvl="1" indent="-457200" algn="just">
                <a:buFont typeface="Arial" panose="020B0604020202020204" pitchFamily="34" charset="0"/>
                <a:buChar char="•"/>
              </a:pPr>
              <a:r>
                <a:rPr lang="en-US" sz="3200" dirty="0" smtClean="0"/>
                <a:t>Bottleneck on IO or CPU.</a:t>
              </a:r>
            </a:p>
            <a:p>
              <a:pPr marL="1773936" lvl="1" indent="-457200" algn="just">
                <a:buFont typeface="Arial" panose="020B0604020202020204" pitchFamily="34" charset="0"/>
                <a:buChar char="•"/>
              </a:pPr>
              <a:r>
                <a:rPr lang="en-US" sz="3200" dirty="0" smtClean="0"/>
                <a:t>Not flexible enough for high scale computing.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200" dirty="0" smtClean="0"/>
                <a:t>Relational database?</a:t>
              </a:r>
            </a:p>
            <a:p>
              <a:pPr marL="1773936" lvl="1" indent="-457200" algn="just">
                <a:buFont typeface="Arial" panose="020B0604020202020204" pitchFamily="34" charset="0"/>
                <a:buChar char="•"/>
              </a:pPr>
              <a:r>
                <a:rPr lang="en-US" sz="3200" dirty="0" smtClean="0"/>
                <a:t>Relational model is not flexible.</a:t>
              </a:r>
            </a:p>
            <a:p>
              <a:pPr marL="1773936" lvl="1" indent="-457200" algn="just">
                <a:buFont typeface="Arial" panose="020B0604020202020204" pitchFamily="34" charset="0"/>
                <a:buChar char="•"/>
              </a:pPr>
              <a:r>
                <a:rPr lang="en-US" sz="3200" dirty="0" smtClean="0"/>
                <a:t>Languages similar to SQL can be implemented (e.g. CQL in Cassandra).</a:t>
              </a:r>
            </a:p>
            <a:p>
              <a:pPr marL="1773936" lvl="1" indent="-457200" algn="just">
                <a:buFont typeface="Arial" panose="020B0604020202020204" pitchFamily="34" charset="0"/>
                <a:buChar char="•"/>
              </a:pPr>
              <a:r>
                <a:rPr lang="en-US" sz="3200" dirty="0" smtClean="0"/>
                <a:t>Key-value stores can easily be used by other applications (e.g. ZHT).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38200" y="17583351"/>
            <a:ext cx="9264446" cy="9810677"/>
            <a:chOff x="838200" y="19507155"/>
            <a:chExt cx="9264446" cy="9810677"/>
          </a:xfrm>
        </p:grpSpPr>
        <p:sp>
          <p:nvSpPr>
            <p:cNvPr id="14" name="TextBox 13"/>
            <p:cNvSpPr txBox="1"/>
            <p:nvPr/>
          </p:nvSpPr>
          <p:spPr>
            <a:xfrm>
              <a:off x="838200" y="19507155"/>
              <a:ext cx="9245600" cy="7620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400" u="dbl" cap="small" dirty="0"/>
                <a:t>Proposed Work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63600" y="20269201"/>
              <a:ext cx="9239046" cy="9048631"/>
            </a:xfrm>
            <a:prstGeom prst="rect">
              <a:avLst/>
            </a:prstGeom>
            <a:noFill/>
          </p:spPr>
          <p:txBody>
            <a:bodyPr wrap="square" lIns="182880" tIns="91440" rIns="182880" bIns="91440" rtlCol="0">
              <a:spAutoFit/>
            </a:bodyPr>
            <a:lstStyle/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200" dirty="0" smtClean="0"/>
                <a:t>Compare throughput and latency performance of four NoSQL systems on put, get, and delete operations:</a:t>
              </a:r>
            </a:p>
            <a:p>
              <a:pPr marL="1773936" lvl="1" indent="-457200" algn="just">
                <a:buFont typeface="Arial" panose="020B0604020202020204" pitchFamily="34" charset="0"/>
                <a:buChar char="•"/>
              </a:pPr>
              <a:r>
                <a:rPr lang="en-US" sz="3200" dirty="0" smtClean="0"/>
                <a:t>Cassandra</a:t>
              </a:r>
            </a:p>
            <a:p>
              <a:pPr marL="1773936" lvl="1" indent="-457200" algn="just">
                <a:buFont typeface="Arial" panose="020B0604020202020204" pitchFamily="34" charset="0"/>
                <a:buChar char="•"/>
              </a:pPr>
              <a:r>
                <a:rPr lang="en-US" sz="3200" dirty="0" err="1" smtClean="0"/>
                <a:t>Riak</a:t>
              </a:r>
              <a:endParaRPr lang="en-US" sz="3200" dirty="0" smtClean="0"/>
            </a:p>
            <a:p>
              <a:pPr marL="1773936" lvl="1" indent="-457200" algn="just">
                <a:buFont typeface="Arial" panose="020B0604020202020204" pitchFamily="34" charset="0"/>
                <a:buChar char="•"/>
              </a:pPr>
              <a:r>
                <a:rPr lang="en-US" sz="3200" dirty="0" err="1" smtClean="0"/>
                <a:t>Redis</a:t>
              </a:r>
              <a:endParaRPr lang="en-US" sz="3200" dirty="0" smtClean="0"/>
            </a:p>
            <a:p>
              <a:pPr marL="1773936" lvl="1" indent="-457200" algn="just">
                <a:buFont typeface="Arial" panose="020B0604020202020204" pitchFamily="34" charset="0"/>
                <a:buChar char="•"/>
              </a:pPr>
              <a:r>
                <a:rPr lang="en-US" sz="3200" dirty="0" err="1" smtClean="0"/>
                <a:t>PyDHT</a:t>
              </a:r>
              <a:endParaRPr lang="en-US" sz="3200" dirty="0" smtClean="0"/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200" dirty="0" smtClean="0"/>
                <a:t>Deploy each system over 16 m3.large EC2 instances.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200" dirty="0" smtClean="0"/>
                <a:t>Scale the nodes executing concurrent requests from 1 to 16.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200" dirty="0" smtClean="0"/>
                <a:t>Each concurrent node </a:t>
              </a:r>
              <a:r>
                <a:rPr lang="en-US" sz="3200" dirty="0" smtClean="0"/>
                <a:t>runs 30K </a:t>
              </a:r>
              <a:r>
                <a:rPr lang="en-US" sz="3200" dirty="0" smtClean="0"/>
                <a:t>operations of each </a:t>
              </a:r>
              <a:r>
                <a:rPr lang="en-US" sz="3200" dirty="0" smtClean="0"/>
                <a:t>type: put</a:t>
              </a:r>
              <a:r>
                <a:rPr lang="en-US" sz="3200" dirty="0" smtClean="0"/>
                <a:t>, get, </a:t>
              </a:r>
              <a:r>
                <a:rPr lang="en-US" sz="3200" dirty="0" smtClean="0"/>
                <a:t>delete (10B keys and 90B values).</a:t>
              </a:r>
              <a:endParaRPr lang="en-US" sz="3200" dirty="0" smtClean="0"/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200" dirty="0" smtClean="0"/>
                <a:t>Compute throughput in </a:t>
              </a:r>
              <a:r>
                <a:rPr lang="en-US" sz="3200" dirty="0" err="1" smtClean="0"/>
                <a:t>KOps</a:t>
              </a:r>
              <a:r>
                <a:rPr lang="en-US" sz="3200" dirty="0" smtClean="0"/>
                <a:t>/sec and latency in </a:t>
              </a:r>
              <a:r>
                <a:rPr lang="en-US" sz="3200" dirty="0" err="1" smtClean="0"/>
                <a:t>ms.</a:t>
              </a:r>
              <a:endParaRPr lang="en-US" sz="3200" dirty="0" smtClean="0"/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200" dirty="0" smtClean="0"/>
                <a:t>Visualize the results to know which system provides the best throughput, the lowest latency.</a:t>
              </a: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200" dirty="0" smtClean="0"/>
                <a:t>Which system is the most scalable overall?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203283" y="5211390"/>
            <a:ext cx="11742317" cy="21239865"/>
            <a:chOff x="10203283" y="5211390"/>
            <a:chExt cx="11742317" cy="2123986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3284" y="5211390"/>
              <a:ext cx="5843370" cy="50292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6653" y="21422055"/>
              <a:ext cx="5758561" cy="502920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3283" y="21422055"/>
              <a:ext cx="5843370" cy="502920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6653" y="15888823"/>
              <a:ext cx="5834889" cy="502920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59824" y="10543945"/>
              <a:ext cx="5885776" cy="50292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6653" y="5211390"/>
              <a:ext cx="5758561" cy="502920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3283" y="15888823"/>
              <a:ext cx="5843370" cy="50292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454" y="10543945"/>
              <a:ext cx="5843370" cy="5029200"/>
            </a:xfrm>
            <a:prstGeom prst="rect">
              <a:avLst/>
            </a:prstGeom>
          </p:spPr>
        </p:pic>
      </p:grpSp>
      <p:sp>
        <p:nvSpPr>
          <p:cNvPr id="41" name="TextBox 40"/>
          <p:cNvSpPr txBox="1"/>
          <p:nvPr/>
        </p:nvSpPr>
        <p:spPr>
          <a:xfrm>
            <a:off x="863600" y="19903440"/>
            <a:ext cx="45719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63600" y="28806432"/>
            <a:ext cx="20218400" cy="2646878"/>
          </a:xfrm>
          <a:prstGeom prst="rect">
            <a:avLst/>
          </a:prstGeom>
          <a:noFill/>
        </p:spPr>
        <p:txBody>
          <a:bodyPr wrap="square" lIns="457200" tIns="91440" rIns="457200" bIns="91440" numCol="2" spcCol="548640" rtlCol="0">
            <a:spAutoFit/>
          </a:bodyPr>
          <a:lstStyle/>
          <a:p>
            <a:pPr algn="just"/>
            <a:r>
              <a:rPr lang="en-US" sz="3200" dirty="0" smtClean="0"/>
              <a:t>After evaluating the four systems on EC2, we notice that </a:t>
            </a:r>
            <a:r>
              <a:rPr lang="en-US" sz="3200" dirty="0" err="1" smtClean="0"/>
              <a:t>Redis</a:t>
            </a:r>
            <a:r>
              <a:rPr lang="en-US" sz="3200" dirty="0" smtClean="0"/>
              <a:t> is the most scalable system overall. This system is an in-memory database that does not implement consistent caching. Therefore, on small key-value pairs, it seems coherent that this system performs the best. Similarly, </a:t>
            </a:r>
            <a:r>
              <a:rPr lang="en-US" sz="3200" dirty="0" err="1" smtClean="0"/>
              <a:t>PyDHT</a:t>
            </a:r>
            <a:r>
              <a:rPr lang="en-US" sz="3200" dirty="0" smtClean="0"/>
              <a:t> is in-memory and does not implement replication, making it lighter and more appropriate for this use case. On the other hand, Cassandra and </a:t>
            </a:r>
            <a:r>
              <a:rPr lang="en-US" sz="3200" dirty="0" err="1" smtClean="0"/>
              <a:t>Riak</a:t>
            </a:r>
            <a:r>
              <a:rPr lang="en-US" sz="3200" dirty="0" smtClean="0"/>
              <a:t> are NoSQL databases that are more robust to failures as well as best fitted for handling large amount of data.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1866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</TotalTime>
  <Words>398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Virgile Landeiro</dc:creator>
  <cp:lastModifiedBy>Virgile Landeiro</cp:lastModifiedBy>
  <cp:revision>61</cp:revision>
  <cp:lastPrinted>2015-11-30T08:07:20Z</cp:lastPrinted>
  <dcterms:created xsi:type="dcterms:W3CDTF">2015-11-29T13:29:09Z</dcterms:created>
  <dcterms:modified xsi:type="dcterms:W3CDTF">2015-11-30T08:07:36Z</dcterms:modified>
</cp:coreProperties>
</file>