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9" r:id="rId6"/>
    <p:sldId id="266" r:id="rId7"/>
    <p:sldId id="260" r:id="rId8"/>
    <p:sldId id="267" r:id="rId9"/>
    <p:sldId id="265" r:id="rId10"/>
    <p:sldId id="26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18AF4DCD-B2CA-4C47-ACF4-BD23F83ACC2B}">
  <a:tblStyle styleId="{18AF4DCD-B2CA-4C47-ACF4-BD23F83ACC2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tcBdr/>
        <a:fill>
          <a:solidFill>
            <a:srgbClr val="FFE2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2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5"/>
  </p:normalViewPr>
  <p:slideViewPr>
    <p:cSldViewPr snapToGrid="0" snapToObjects="1">
      <p:cViewPr varScale="1">
        <p:scale>
          <a:sx n="117" d="100"/>
          <a:sy n="117" d="100"/>
        </p:scale>
        <p:origin x="63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Lucia Aranda Camacho" userId="96857978-5ff2-46be-a4cb-c815b0dd306f" providerId="ADAL" clId="{BD22756A-4110-45C2-8140-7A26E300CCC2}"/>
    <pc:docChg chg="custSel addSld modSld">
      <pc:chgData name="Vivian Lucia Aranda Camacho" userId="96857978-5ff2-46be-a4cb-c815b0dd306f" providerId="ADAL" clId="{BD22756A-4110-45C2-8140-7A26E300CCC2}" dt="2017-12-05T21:07:02.787" v="470"/>
      <pc:docMkLst>
        <pc:docMk/>
      </pc:docMkLst>
      <pc:sldChg chg="modSp">
        <pc:chgData name="Vivian Lucia Aranda Camacho" userId="96857978-5ff2-46be-a4cb-c815b0dd306f" providerId="ADAL" clId="{BD22756A-4110-45C2-8140-7A26E300CCC2}" dt="2017-12-05T20:45:35.728" v="214" actId="20577"/>
        <pc:sldMkLst>
          <pc:docMk/>
          <pc:sldMk cId="0" sldId="257"/>
        </pc:sldMkLst>
        <pc:spChg chg="mod">
          <ac:chgData name="Vivian Lucia Aranda Camacho" userId="96857978-5ff2-46be-a4cb-c815b0dd306f" providerId="ADAL" clId="{BD22756A-4110-45C2-8140-7A26E300CCC2}" dt="2017-12-05T20:45:13.523" v="191" actId="403"/>
          <ac:spMkLst>
            <pc:docMk/>
            <pc:sldMk cId="0" sldId="257"/>
            <ac:spMk id="3" creationId="{00000000-0000-0000-0000-000000000000}"/>
          </ac:spMkLst>
        </pc:spChg>
        <pc:spChg chg="mod">
          <ac:chgData name="Vivian Lucia Aranda Camacho" userId="96857978-5ff2-46be-a4cb-c815b0dd306f" providerId="ADAL" clId="{BD22756A-4110-45C2-8140-7A26E300CCC2}" dt="2017-12-05T20:45:35.728" v="214" actId="20577"/>
          <ac:spMkLst>
            <pc:docMk/>
            <pc:sldMk cId="0" sldId="257"/>
            <ac:spMk id="60" creationId="{00000000-0000-0000-0000-000000000000}"/>
          </ac:spMkLst>
        </pc:spChg>
      </pc:sldChg>
      <pc:sldChg chg="modSp">
        <pc:chgData name="Vivian Lucia Aranda Camacho" userId="96857978-5ff2-46be-a4cb-c815b0dd306f" providerId="ADAL" clId="{BD22756A-4110-45C2-8140-7A26E300CCC2}" dt="2017-12-05T21:05:43.287" v="464" actId="20577"/>
        <pc:sldMkLst>
          <pc:docMk/>
          <pc:sldMk cId="0" sldId="259"/>
        </pc:sldMkLst>
        <pc:spChg chg="mod">
          <ac:chgData name="Vivian Lucia Aranda Camacho" userId="96857978-5ff2-46be-a4cb-c815b0dd306f" providerId="ADAL" clId="{BD22756A-4110-45C2-8140-7A26E300CCC2}" dt="2017-12-05T21:05:43.287" v="464" actId="20577"/>
          <ac:spMkLst>
            <pc:docMk/>
            <pc:sldMk cId="0" sldId="259"/>
            <ac:spMk id="71" creationId="{00000000-0000-0000-0000-000000000000}"/>
          </ac:spMkLst>
        </pc:spChg>
      </pc:sldChg>
      <pc:sldChg chg="modSp">
        <pc:chgData name="Vivian Lucia Aranda Camacho" userId="96857978-5ff2-46be-a4cb-c815b0dd306f" providerId="ADAL" clId="{BD22756A-4110-45C2-8140-7A26E300CCC2}" dt="2017-12-05T21:07:02.787" v="470"/>
        <pc:sldMkLst>
          <pc:docMk/>
          <pc:sldMk cId="0" sldId="265"/>
        </pc:sldMkLst>
        <pc:picChg chg="mod">
          <ac:chgData name="Vivian Lucia Aranda Camacho" userId="96857978-5ff2-46be-a4cb-c815b0dd306f" providerId="ADAL" clId="{BD22756A-4110-45C2-8140-7A26E300CCC2}" dt="2017-12-05T21:07:02.787" v="470"/>
          <ac:picMkLst>
            <pc:docMk/>
            <pc:sldMk cId="0" sldId="265"/>
            <ac:picMk id="3" creationId="{00000000-0000-0000-0000-000000000000}"/>
          </ac:picMkLst>
        </pc:picChg>
      </pc:sldChg>
      <pc:sldChg chg="modSp">
        <pc:chgData name="Vivian Lucia Aranda Camacho" userId="96857978-5ff2-46be-a4cb-c815b0dd306f" providerId="ADAL" clId="{BD22756A-4110-45C2-8140-7A26E300CCC2}" dt="2017-12-05T21:05:56.638" v="467" actId="1076"/>
        <pc:sldMkLst>
          <pc:docMk/>
          <pc:sldMk cId="764189420" sldId="266"/>
        </pc:sldMkLst>
        <pc:spChg chg="mod">
          <ac:chgData name="Vivian Lucia Aranda Camacho" userId="96857978-5ff2-46be-a4cb-c815b0dd306f" providerId="ADAL" clId="{BD22756A-4110-45C2-8140-7A26E300CCC2}" dt="2017-12-05T21:05:56.638" v="467" actId="1076"/>
          <ac:spMkLst>
            <pc:docMk/>
            <pc:sldMk cId="764189420" sldId="266"/>
            <ac:spMk id="71" creationId="{00000000-0000-0000-0000-000000000000}"/>
          </ac:spMkLst>
        </pc:spChg>
      </pc:sldChg>
      <pc:sldChg chg="modSp">
        <pc:chgData name="Vivian Lucia Aranda Camacho" userId="96857978-5ff2-46be-a4cb-c815b0dd306f" providerId="ADAL" clId="{BD22756A-4110-45C2-8140-7A26E300CCC2}" dt="2017-12-05T21:06:18.270" v="469" actId="403"/>
        <pc:sldMkLst>
          <pc:docMk/>
          <pc:sldMk cId="955101495" sldId="267"/>
        </pc:sldMkLst>
        <pc:spChg chg="mod">
          <ac:chgData name="Vivian Lucia Aranda Camacho" userId="96857978-5ff2-46be-a4cb-c815b0dd306f" providerId="ADAL" clId="{BD22756A-4110-45C2-8140-7A26E300CCC2}" dt="2017-12-05T21:06:18.270" v="469" actId="403"/>
          <ac:spMkLst>
            <pc:docMk/>
            <pc:sldMk cId="955101495" sldId="267"/>
            <ac:spMk id="76" creationId="{00000000-0000-0000-0000-000000000000}"/>
          </ac:spMkLst>
        </pc:spChg>
      </pc:sldChg>
      <pc:sldChg chg="modSp add">
        <pc:chgData name="Vivian Lucia Aranda Camacho" userId="96857978-5ff2-46be-a4cb-c815b0dd306f" providerId="ADAL" clId="{BD22756A-4110-45C2-8140-7A26E300CCC2}" dt="2017-12-05T20:52:57.437" v="353" actId="6549"/>
        <pc:sldMkLst>
          <pc:docMk/>
          <pc:sldMk cId="1668414202" sldId="269"/>
        </pc:sldMkLst>
        <pc:spChg chg="mod">
          <ac:chgData name="Vivian Lucia Aranda Camacho" userId="96857978-5ff2-46be-a4cb-c815b0dd306f" providerId="ADAL" clId="{BD22756A-4110-45C2-8140-7A26E300CCC2}" dt="2017-12-05T20:52:57.437" v="353" actId="6549"/>
          <ac:spMkLst>
            <pc:docMk/>
            <pc:sldMk cId="1668414202" sldId="269"/>
            <ac:spMk id="7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604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7582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37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048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alphaModFix amt="22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1204635"/>
            <a:ext cx="8520600" cy="13659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br>
              <a:rPr lang="en-US" sz="3600"/>
            </a:br>
            <a:br>
              <a:rPr lang="en-US" sz="3600"/>
            </a:br>
            <a:r>
              <a:rPr lang="en-US" sz="3600"/>
              <a:t>Who </a:t>
            </a:r>
            <a:r>
              <a:rPr lang="en-US" sz="3600" dirty="0"/>
              <a:t>dominates the Council of Bogotá and how?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000" dirty="0"/>
              <a:t>Leonardo Montero, Daniel Ayala, Vivian Aranda</a:t>
            </a:r>
          </a:p>
          <a:p>
            <a:r>
              <a:rPr lang="en-US" sz="2000" dirty="0"/>
              <a:t>{</a:t>
            </a:r>
            <a:r>
              <a:rPr lang="en-US" sz="2000" dirty="0" err="1"/>
              <a:t>l.montero</a:t>
            </a:r>
            <a:r>
              <a:rPr lang="en-US" sz="2000" dirty="0"/>
              <a:t>, </a:t>
            </a:r>
            <a:r>
              <a:rPr lang="en-US" sz="2000" dirty="0" err="1"/>
              <a:t>jd.ayala</a:t>
            </a:r>
            <a:r>
              <a:rPr lang="en-US" sz="2000" dirty="0"/>
              <a:t>, vl.aranda140}@</a:t>
            </a:r>
            <a:r>
              <a:rPr lang="en-US" sz="2000" dirty="0" err="1"/>
              <a:t>uniandes.edu.co</a:t>
            </a:r>
            <a:endParaRPr lang="en-US" sz="2000" dirty="0"/>
          </a:p>
          <a:p>
            <a:r>
              <a:rPr lang="en-US" sz="2000" dirty="0"/>
              <a:t>Visual Analytics (ISIS 4822) - Fall 2017</a:t>
            </a:r>
          </a:p>
          <a:p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Universidad de </a:t>
            </a:r>
            <a:r>
              <a:rPr lang="en-US" sz="2000" dirty="0" err="1"/>
              <a:t>los</a:t>
            </a:r>
            <a:r>
              <a:rPr lang="en-US" sz="2000" dirty="0"/>
              <a:t> Andes, Bogotá, Colombia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1666" cy="94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6559" y="2091846"/>
            <a:ext cx="2718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err="1">
                <a:solidFill>
                  <a:schemeClr val="accent5">
                    <a:lumMod val="75000"/>
                  </a:schemeClr>
                </a:solidFill>
              </a:rPr>
              <a:t>Thanks</a:t>
            </a:r>
            <a:r>
              <a:rPr lang="es-ES_tradnl" sz="4400" b="1" dirty="0">
                <a:solidFill>
                  <a:schemeClr val="accent5">
                    <a:lumMod val="75000"/>
                  </a:schemeClr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80772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626165" y="822660"/>
            <a:ext cx="7851913" cy="35394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GB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GB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</a:t>
            </a: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1800" dirty="0">
                <a:solidFill>
                  <a:schemeClr val="dk1"/>
                </a:solidFill>
              </a:rPr>
              <a:t>In order to display our visualizations, Mr. Diego </a:t>
            </a:r>
            <a:r>
              <a:rPr lang="en-GB" sz="1800" dirty="0" err="1">
                <a:solidFill>
                  <a:schemeClr val="dk1"/>
                </a:solidFill>
              </a:rPr>
              <a:t>Laserna</a:t>
            </a:r>
            <a:r>
              <a:rPr lang="en-GB" sz="1800" dirty="0">
                <a:solidFill>
                  <a:schemeClr val="dk1"/>
                </a:solidFill>
              </a:rPr>
              <a:t> (our sponsor) gave us a dataset with all information related to Council of Bogotá election results 2015. This dataset don’t include null votes, white votes and invalid votes.</a:t>
            </a:r>
          </a:p>
          <a:p>
            <a:pPr marL="0" marR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GB" sz="1800" dirty="0">
              <a:solidFill>
                <a:schemeClr val="dk1"/>
              </a:solidFill>
            </a:endParaRPr>
          </a:p>
          <a:p>
            <a:pPr marL="0" marR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1800" dirty="0">
                <a:solidFill>
                  <a:schemeClr val="dk1"/>
                </a:solidFill>
              </a:rPr>
              <a:t>The he send us an e-mail with data from election results 2011, with more granularity level than 2015.  </a:t>
            </a:r>
          </a:p>
          <a:p>
            <a:pPr marL="0" marR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GB" sz="1800" dirty="0">
              <a:solidFill>
                <a:schemeClr val="dk1"/>
              </a:solidFill>
            </a:endParaRPr>
          </a:p>
          <a:p>
            <a:pPr marL="0" marR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1800" dirty="0">
                <a:solidFill>
                  <a:schemeClr val="dk1"/>
                </a:solidFill>
              </a:rPr>
              <a:t>Dataset type: table.</a:t>
            </a:r>
          </a:p>
        </p:txBody>
      </p:sp>
      <p:sp>
        <p:nvSpPr>
          <p:cNvPr id="3" name="Shape 66"/>
          <p:cNvSpPr txBox="1"/>
          <p:nvPr/>
        </p:nvSpPr>
        <p:spPr>
          <a:xfrm>
            <a:off x="919640" y="407395"/>
            <a:ext cx="7096539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WHAT: Data Abstraction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1666" cy="94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919640" y="881528"/>
            <a:ext cx="7096539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WHAT: Data Abstraction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Attributes: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992" y="1712525"/>
            <a:ext cx="5521187" cy="3108567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1666" cy="94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670142" y="286474"/>
            <a:ext cx="8169058" cy="40286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WHY: Task Abstraction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GB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available </a:t>
            </a:r>
            <a:r>
              <a:rPr lang="en-GB" sz="2000" dirty="0"/>
              <a:t>encourages us to define tasks in abstract form,</a:t>
            </a:r>
          </a:p>
          <a:p>
            <a:r>
              <a:rPr lang="en-GB" sz="2000" dirty="0"/>
              <a:t>rather than the domain-specific way that users typically think</a:t>
            </a:r>
          </a:p>
          <a:p>
            <a:r>
              <a:rPr lang="en-GB" sz="2000" dirty="0"/>
              <a:t>about them. According this, we decide to lead our approach in next sense:</a:t>
            </a:r>
          </a:p>
          <a:p>
            <a:endParaRPr lang="en-GB" sz="2000" dirty="0"/>
          </a:p>
          <a:p>
            <a:pPr marL="285750" indent="-285750">
              <a:buFont typeface="Arial" charset="0"/>
              <a:buChar char="•"/>
            </a:pPr>
            <a:r>
              <a:rPr lang="en-GB" sz="2000" dirty="0"/>
              <a:t>To deploy which was the distribution of election results in a geographical context.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000" dirty="0"/>
              <a:t>To compare the results in different scenarios: Candidate vs Candidate, Candidate per region.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000" dirty="0"/>
              <a:t>Which were the candidates more similar to me?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000" dirty="0"/>
              <a:t>Which candidate is most closely match up with?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000" dirty="0"/>
              <a:t>Where do I must reinforce my electoral strategy?</a:t>
            </a:r>
          </a:p>
          <a:p>
            <a:pPr marL="285750" indent="-285750">
              <a:buFont typeface="Arial" charset="0"/>
              <a:buChar char="•"/>
            </a:pPr>
            <a:endParaRPr lang="en-GB" sz="2000" dirty="0"/>
          </a:p>
          <a:p>
            <a:endParaRPr lang="en-GB" sz="1800" dirty="0"/>
          </a:p>
          <a:p>
            <a:endParaRPr lang="en-GB" sz="1800" dirty="0"/>
          </a:p>
          <a:p>
            <a:pPr marL="285750" indent="-285750">
              <a:buFont typeface="Arial" charset="0"/>
              <a:buChar char="•"/>
            </a:pPr>
            <a:endParaRPr lang="en-GB" sz="1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1666" cy="94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670142" y="286474"/>
            <a:ext cx="8169058" cy="40286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WHY: Task Abstraction</a:t>
            </a:r>
          </a:p>
          <a:p>
            <a:endParaRPr lang="en-GB" sz="1800" dirty="0"/>
          </a:p>
          <a:p>
            <a:r>
              <a:rPr lang="en-GB" sz="1800" dirty="0"/>
              <a:t>Specific Tasks:</a:t>
            </a:r>
          </a:p>
          <a:p>
            <a:endParaRPr lang="en-GB" sz="1000" dirty="0"/>
          </a:p>
          <a:p>
            <a:pPr lvl="0">
              <a:lnSpc>
                <a:spcPct val="150000"/>
              </a:lnSpc>
            </a:pPr>
            <a:r>
              <a:rPr lang="en-US" sz="1800" dirty="0"/>
              <a:t>T1: As a candidate where should I focus my next campaign?</a:t>
            </a:r>
            <a:endParaRPr lang="es-CO" sz="1800" dirty="0"/>
          </a:p>
          <a:p>
            <a:pPr lvl="0">
              <a:lnSpc>
                <a:spcPct val="150000"/>
              </a:lnSpc>
            </a:pPr>
            <a:r>
              <a:rPr lang="en-US" sz="1800" dirty="0"/>
              <a:t>T2: Identify other candidates similar to me that obtained more votes than me.</a:t>
            </a:r>
            <a:endParaRPr lang="es-CO" sz="1800" dirty="0"/>
          </a:p>
          <a:p>
            <a:pPr lvl="0">
              <a:lnSpc>
                <a:spcPct val="150000"/>
              </a:lnSpc>
            </a:pPr>
            <a:r>
              <a:rPr lang="en-US" sz="1800" dirty="0"/>
              <a:t>T3: Compare results between candidates from different periods and party. </a:t>
            </a:r>
            <a:endParaRPr lang="es-CO" sz="1800" dirty="0"/>
          </a:p>
          <a:p>
            <a:pPr lvl="0">
              <a:lnSpc>
                <a:spcPct val="150000"/>
              </a:lnSpc>
            </a:pPr>
            <a:r>
              <a:rPr lang="en-US" sz="1800" dirty="0"/>
              <a:t>T4: Present the difference of results by locality by candidate between 2011 and 2015.</a:t>
            </a:r>
            <a:endParaRPr lang="es-CO" sz="1800" dirty="0"/>
          </a:p>
          <a:p>
            <a:pPr lvl="0">
              <a:lnSpc>
                <a:spcPct val="150000"/>
              </a:lnSpc>
            </a:pPr>
            <a:r>
              <a:rPr lang="en-US" sz="1800" dirty="0"/>
              <a:t>T5: Locate the area where a political party is strongest.</a:t>
            </a:r>
            <a:endParaRPr lang="es-CO" sz="1800" dirty="0"/>
          </a:p>
          <a:p>
            <a:endParaRPr lang="en-GB" sz="1800" dirty="0"/>
          </a:p>
          <a:p>
            <a:endParaRPr lang="en-GB" sz="1800" dirty="0"/>
          </a:p>
          <a:p>
            <a:pPr marL="285750" indent="-285750">
              <a:buFont typeface="Arial" charset="0"/>
              <a:buChar char="•"/>
            </a:pPr>
            <a:endParaRPr lang="en-GB" sz="1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1666" cy="94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41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206215" y="763623"/>
            <a:ext cx="9056318" cy="369572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GB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WHY: Actions</a:t>
            </a:r>
          </a:p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endParaRPr lang="en-GB" sz="2000" b="1" dirty="0">
              <a:solidFill>
                <a:srgbClr val="002060"/>
              </a:solidFill>
            </a:endParaRPr>
          </a:p>
          <a:p>
            <a:pPr marL="215900" lvl="0" indent="-342900">
              <a:lnSpc>
                <a:spcPct val="150000"/>
              </a:lnSpc>
              <a:buClr>
                <a:srgbClr val="002060"/>
              </a:buClr>
              <a:buSzPts val="2000"/>
              <a:buFont typeface="Arial" charset="0"/>
              <a:buChar char="•"/>
            </a:pPr>
            <a:r>
              <a:rPr lang="en-GB" sz="2000" i="0" u="none" strike="noStrike" cap="none" dirty="0">
                <a:solidFill>
                  <a:schemeClr val="tx1"/>
                </a:solidFill>
                <a:sym typeface="Arial"/>
              </a:rPr>
              <a:t>Viz1: </a:t>
            </a:r>
            <a:r>
              <a:rPr lang="en-GB" sz="2000" i="0" u="none" strike="noStrike" cap="none" dirty="0" err="1">
                <a:solidFill>
                  <a:schemeClr val="tx1"/>
                </a:solidFill>
                <a:sym typeface="Arial"/>
              </a:rPr>
              <a:t>Analyz</a:t>
            </a:r>
            <a:r>
              <a:rPr lang="en-GB" sz="2000" dirty="0" err="1">
                <a:solidFill>
                  <a:schemeClr val="tx1"/>
                </a:solidFill>
              </a:rPr>
              <a:t>e</a:t>
            </a:r>
            <a:r>
              <a:rPr lang="en-GB" sz="2000" dirty="0">
                <a:solidFill>
                  <a:schemeClr val="tx1"/>
                </a:solidFill>
              </a:rPr>
              <a:t>-Consume-Present / Search </a:t>
            </a:r>
            <a:r>
              <a:rPr lang="mr-IN" sz="2000" dirty="0">
                <a:solidFill>
                  <a:schemeClr val="tx1"/>
                </a:solidFill>
              </a:rPr>
              <a:t>–</a:t>
            </a:r>
            <a:r>
              <a:rPr lang="en-GB" sz="2000" dirty="0">
                <a:solidFill>
                  <a:schemeClr val="tx1"/>
                </a:solidFill>
              </a:rPr>
              <a:t> Lookup / Compare: T3</a:t>
            </a:r>
          </a:p>
          <a:p>
            <a:pPr marL="215900" indent="-342900">
              <a:lnSpc>
                <a:spcPct val="150000"/>
              </a:lnSpc>
              <a:buClr>
                <a:srgbClr val="002060"/>
              </a:buClr>
              <a:buSzPts val="2000"/>
              <a:buFont typeface="Arial" charset="0"/>
              <a:buChar char="•"/>
            </a:pPr>
            <a:r>
              <a:rPr lang="en-GB" sz="2000" i="0" u="none" strike="noStrike" cap="none" dirty="0">
                <a:solidFill>
                  <a:schemeClr val="tx1"/>
                </a:solidFill>
                <a:sym typeface="Arial"/>
              </a:rPr>
              <a:t>Viz2</a:t>
            </a:r>
            <a:r>
              <a:rPr lang="en-GB" sz="2000" dirty="0">
                <a:solidFill>
                  <a:schemeClr val="tx1"/>
                </a:solidFill>
              </a:rPr>
              <a:t>: </a:t>
            </a:r>
            <a:r>
              <a:rPr lang="en-GB" sz="2000" dirty="0" err="1">
                <a:solidFill>
                  <a:schemeClr val="tx1"/>
                </a:solidFill>
              </a:rPr>
              <a:t>Analyze</a:t>
            </a:r>
            <a:r>
              <a:rPr lang="en-GB" sz="2000" dirty="0">
                <a:solidFill>
                  <a:schemeClr val="tx1"/>
                </a:solidFill>
              </a:rPr>
              <a:t>-Consume-Present / Search </a:t>
            </a:r>
            <a:r>
              <a:rPr lang="mr-IN" sz="2000" dirty="0">
                <a:solidFill>
                  <a:schemeClr val="tx1"/>
                </a:solidFill>
              </a:rPr>
              <a:t>–</a:t>
            </a:r>
            <a:r>
              <a:rPr lang="en-GB" sz="2000" dirty="0">
                <a:solidFill>
                  <a:schemeClr val="tx1"/>
                </a:solidFill>
              </a:rPr>
              <a:t> Lookup / Compare: T4</a:t>
            </a:r>
          </a:p>
          <a:p>
            <a:pPr marL="215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charset="0"/>
              <a:buChar char="•"/>
            </a:pPr>
            <a:r>
              <a:rPr lang="en-GB" sz="2000" i="0" u="none" strike="noStrike" cap="none" dirty="0">
                <a:solidFill>
                  <a:schemeClr val="tx1"/>
                </a:solidFill>
                <a:sym typeface="Arial"/>
              </a:rPr>
              <a:t>Viz</a:t>
            </a:r>
            <a:r>
              <a:rPr lang="en-GB" sz="2000" dirty="0">
                <a:solidFill>
                  <a:schemeClr val="tx1"/>
                </a:solidFill>
              </a:rPr>
              <a:t>3: </a:t>
            </a:r>
            <a:r>
              <a:rPr lang="en-GB" sz="2000" dirty="0" err="1">
                <a:solidFill>
                  <a:schemeClr val="tx1"/>
                </a:solidFill>
              </a:rPr>
              <a:t>Analyze</a:t>
            </a:r>
            <a:r>
              <a:rPr lang="en-GB" sz="2000" dirty="0">
                <a:solidFill>
                  <a:schemeClr val="tx1"/>
                </a:solidFill>
              </a:rPr>
              <a:t>-Consume-Present / Search </a:t>
            </a:r>
            <a:r>
              <a:rPr lang="mr-IN" sz="2000" dirty="0">
                <a:solidFill>
                  <a:schemeClr val="tx1"/>
                </a:solidFill>
              </a:rPr>
              <a:t>–</a:t>
            </a:r>
            <a:r>
              <a:rPr lang="en-GB" sz="2000" dirty="0">
                <a:solidFill>
                  <a:schemeClr val="tx1"/>
                </a:solidFill>
              </a:rPr>
              <a:t> Browse / Summarize: T5</a:t>
            </a:r>
          </a:p>
          <a:p>
            <a:pPr marL="215900" indent="-342900">
              <a:lnSpc>
                <a:spcPct val="150000"/>
              </a:lnSpc>
              <a:buClr>
                <a:srgbClr val="002060"/>
              </a:buClr>
              <a:buSzPts val="2000"/>
              <a:buFont typeface="Arial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Viz4: </a:t>
            </a:r>
            <a:r>
              <a:rPr lang="en-GB" sz="2000" dirty="0" err="1">
                <a:solidFill>
                  <a:schemeClr val="tx1"/>
                </a:solidFill>
              </a:rPr>
              <a:t>Analyze</a:t>
            </a:r>
            <a:r>
              <a:rPr lang="en-GB" sz="2000" dirty="0">
                <a:solidFill>
                  <a:schemeClr val="tx1"/>
                </a:solidFill>
              </a:rPr>
              <a:t>-Consume-Present / Search </a:t>
            </a:r>
            <a:r>
              <a:rPr lang="mr-IN" sz="2000" dirty="0">
                <a:solidFill>
                  <a:schemeClr val="tx1"/>
                </a:solidFill>
              </a:rPr>
              <a:t>–</a:t>
            </a:r>
            <a:r>
              <a:rPr lang="en-GB" sz="2000" dirty="0">
                <a:solidFill>
                  <a:schemeClr val="tx1"/>
                </a:solidFill>
              </a:rPr>
              <a:t> Lookup /Summarize: T3</a:t>
            </a:r>
          </a:p>
          <a:p>
            <a:pPr marL="215900" indent="-342900">
              <a:lnSpc>
                <a:spcPct val="150000"/>
              </a:lnSpc>
              <a:buClr>
                <a:srgbClr val="002060"/>
              </a:buClr>
              <a:buSzPts val="2000"/>
              <a:buFont typeface="Arial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Viz5: </a:t>
            </a:r>
            <a:r>
              <a:rPr lang="en-GB" sz="2000" dirty="0" err="1">
                <a:solidFill>
                  <a:schemeClr val="tx1"/>
                </a:solidFill>
              </a:rPr>
              <a:t>Analyze</a:t>
            </a:r>
            <a:r>
              <a:rPr lang="en-GB" sz="2000" dirty="0">
                <a:solidFill>
                  <a:schemeClr val="tx1"/>
                </a:solidFill>
              </a:rPr>
              <a:t>-Consume-Present / Search </a:t>
            </a:r>
            <a:r>
              <a:rPr lang="mr-IN" sz="2000" dirty="0">
                <a:solidFill>
                  <a:schemeClr val="tx1"/>
                </a:solidFill>
              </a:rPr>
              <a:t>–</a:t>
            </a:r>
            <a:r>
              <a:rPr lang="en-GB" sz="2000" dirty="0">
                <a:solidFill>
                  <a:schemeClr val="tx1"/>
                </a:solidFill>
              </a:rPr>
              <a:t> Lookup /Summarize: T1</a:t>
            </a:r>
          </a:p>
          <a:p>
            <a:pPr marL="215900" indent="-342900">
              <a:lnSpc>
                <a:spcPct val="150000"/>
              </a:lnSpc>
              <a:buClr>
                <a:srgbClr val="002060"/>
              </a:buClr>
              <a:buSzPts val="2000"/>
              <a:buFont typeface="Arial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Votes Predictor! – Annotate / Compare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1666" cy="94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18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917325" y="513567"/>
            <a:ext cx="7803600" cy="4022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</a:p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endParaRPr lang="en-GB" sz="2000" b="1" dirty="0">
              <a:solidFill>
                <a:srgbClr val="002060"/>
              </a:solidFill>
            </a:endParaRPr>
          </a:p>
          <a:p>
            <a:r>
              <a:rPr lang="en-GB" sz="1800" b="1" i="1" dirty="0"/>
              <a:t>Choropleth maps: </a:t>
            </a:r>
            <a:r>
              <a:rPr lang="es-ES" sz="1800" dirty="0" err="1"/>
              <a:t>encode</a:t>
            </a:r>
            <a:r>
              <a:rPr lang="es-ES" sz="1800" dirty="0"/>
              <a:t>. </a:t>
            </a:r>
            <a:r>
              <a:rPr lang="es-ES" sz="1800" dirty="0" err="1"/>
              <a:t>Space</a:t>
            </a:r>
            <a:r>
              <a:rPr lang="es-ES" sz="1800" dirty="0"/>
              <a:t>: use </a:t>
            </a:r>
            <a:r>
              <a:rPr lang="es-ES" sz="1800" dirty="0" err="1"/>
              <a:t>given</a:t>
            </a:r>
            <a:r>
              <a:rPr lang="es-ES" sz="1800" dirty="0"/>
              <a:t> </a:t>
            </a:r>
            <a:r>
              <a:rPr lang="es-ES" sz="1800" dirty="0" err="1"/>
              <a:t>geometry</a:t>
            </a:r>
            <a:r>
              <a:rPr lang="es-ES" sz="1800" dirty="0"/>
              <a:t>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area</a:t>
            </a:r>
            <a:r>
              <a:rPr lang="es-ES" sz="1800" dirty="0"/>
              <a:t> </a:t>
            </a:r>
            <a:r>
              <a:rPr lang="es-ES" sz="1800" dirty="0" err="1"/>
              <a:t>mark</a:t>
            </a:r>
            <a:r>
              <a:rPr lang="es-ES" sz="1800" dirty="0"/>
              <a:t> </a:t>
            </a:r>
            <a:r>
              <a:rPr lang="es-ES" sz="1800" dirty="0" err="1"/>
              <a:t>boundaries</a:t>
            </a:r>
            <a:r>
              <a:rPr lang="es-ES" sz="1800" dirty="0"/>
              <a:t>. Color: </a:t>
            </a:r>
            <a:r>
              <a:rPr lang="es-ES" sz="1800" dirty="0" err="1"/>
              <a:t>sequential</a:t>
            </a:r>
            <a:r>
              <a:rPr lang="es-ES" sz="1800" dirty="0"/>
              <a:t> </a:t>
            </a:r>
            <a:r>
              <a:rPr lang="es-ES" sz="1800" dirty="0" err="1"/>
              <a:t>segmented</a:t>
            </a:r>
            <a:r>
              <a:rPr lang="es-ES" sz="1800" dirty="0"/>
              <a:t> </a:t>
            </a:r>
            <a:r>
              <a:rPr lang="es-ES" sz="1800" dirty="0" err="1"/>
              <a:t>colormap</a:t>
            </a:r>
            <a:r>
              <a:rPr lang="es-ES" sz="1800" dirty="0"/>
              <a:t>.</a:t>
            </a:r>
          </a:p>
          <a:p>
            <a:pPr algn="just"/>
            <a:endParaRPr lang="en-GB" sz="1800" b="1" i="1" dirty="0"/>
          </a:p>
          <a:p>
            <a:pPr algn="just"/>
            <a:r>
              <a:rPr lang="en-GB" sz="1800" b="1" i="1" dirty="0"/>
              <a:t>Parallel coordinates: </a:t>
            </a:r>
            <a:r>
              <a:rPr lang="es-ES" sz="1800" dirty="0" err="1"/>
              <a:t>encode</a:t>
            </a:r>
            <a:r>
              <a:rPr lang="es-ES" sz="1800" dirty="0"/>
              <a:t>. </a:t>
            </a:r>
            <a:r>
              <a:rPr lang="es-ES" sz="1800" dirty="0" err="1"/>
              <a:t>using</a:t>
            </a:r>
            <a:r>
              <a:rPr lang="es-ES" sz="1800" dirty="0"/>
              <a:t> </a:t>
            </a:r>
            <a:r>
              <a:rPr lang="es-ES" sz="1800" dirty="0" err="1"/>
              <a:t>connection</a:t>
            </a:r>
            <a:r>
              <a:rPr lang="es-ES" sz="1800" dirty="0"/>
              <a:t> </a:t>
            </a:r>
            <a:r>
              <a:rPr lang="es-ES" sz="1800" dirty="0" err="1"/>
              <a:t>marks</a:t>
            </a:r>
            <a:r>
              <a:rPr lang="es-ES" sz="1800" dirty="0"/>
              <a:t>, vertical</a:t>
            </a:r>
          </a:p>
          <a:p>
            <a:pPr algn="just"/>
            <a:r>
              <a:rPr lang="es-ES" sz="1800" dirty="0" err="1"/>
              <a:t>spatial</a:t>
            </a:r>
            <a:r>
              <a:rPr lang="es-ES" sz="1800" dirty="0"/>
              <a:t> position </a:t>
            </a:r>
            <a:r>
              <a:rPr lang="es-ES" sz="1800" dirty="0" err="1"/>
              <a:t>expressing</a:t>
            </a:r>
            <a:r>
              <a:rPr lang="es-ES" sz="1800" dirty="0"/>
              <a:t> </a:t>
            </a:r>
            <a:r>
              <a:rPr lang="es-ES" sz="1800" dirty="0" err="1"/>
              <a:t>interaction</a:t>
            </a:r>
            <a:r>
              <a:rPr lang="es-ES" sz="1800" dirty="0"/>
              <a:t> </a:t>
            </a:r>
            <a:r>
              <a:rPr lang="es-ES" sz="1800" dirty="0" err="1"/>
              <a:t>location</a:t>
            </a:r>
            <a:r>
              <a:rPr lang="es-ES" sz="1800" dirty="0"/>
              <a:t>, </a:t>
            </a:r>
            <a:r>
              <a:rPr lang="es-ES" sz="1800" dirty="0" err="1"/>
              <a:t>containment</a:t>
            </a:r>
            <a:endParaRPr lang="es-ES" sz="1800" dirty="0"/>
          </a:p>
          <a:p>
            <a:pPr algn="just"/>
            <a:r>
              <a:rPr lang="es-ES" sz="1800" dirty="0" err="1"/>
              <a:t>marks</a:t>
            </a:r>
            <a:r>
              <a:rPr lang="es-ES" sz="1800" dirty="0"/>
              <a:t>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coregulated</a:t>
            </a:r>
            <a:r>
              <a:rPr lang="es-ES" sz="1800" dirty="0"/>
              <a:t> </a:t>
            </a:r>
            <a:r>
              <a:rPr lang="es-ES" sz="1800" dirty="0" err="1"/>
              <a:t>region</a:t>
            </a:r>
            <a:r>
              <a:rPr lang="es-ES" sz="1800" dirty="0"/>
              <a:t> </a:t>
            </a:r>
            <a:r>
              <a:rPr lang="es-ES" sz="1800" dirty="0" err="1"/>
              <a:t>groups</a:t>
            </a:r>
            <a:endParaRPr lang="es-ES" sz="1800" dirty="0"/>
          </a:p>
          <a:p>
            <a:endParaRPr lang="es-ES" sz="1800" dirty="0"/>
          </a:p>
          <a:p>
            <a:pPr marL="0" marR="0" lvl="0" indent="-127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endParaRPr lang="en-GB" sz="18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515" y="2739864"/>
            <a:ext cx="3046941" cy="209048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1666" cy="94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1055111" y="691367"/>
            <a:ext cx="7803600" cy="4022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GB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b="1" i="1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1" dirty="0"/>
              <a:t>Zoomable </a:t>
            </a:r>
            <a:r>
              <a:rPr lang="en-GB" sz="1800" b="1" i="1" dirty="0" err="1"/>
              <a:t>Treemap</a:t>
            </a:r>
            <a:r>
              <a:rPr lang="en-GB" sz="1800" b="1" i="1" dirty="0"/>
              <a:t>: </a:t>
            </a:r>
            <a:r>
              <a:rPr lang="en-GB" sz="1800" dirty="0"/>
              <a:t>Hierarchy marks </a:t>
            </a:r>
            <a:r>
              <a:rPr lang="mr-IN" sz="1800" dirty="0"/>
              <a:t>–</a:t>
            </a:r>
            <a:r>
              <a:rPr lang="en-GB" sz="1800" dirty="0"/>
              <a:t> </a:t>
            </a:r>
            <a:r>
              <a:rPr lang="en-GB" sz="1800" dirty="0" err="1"/>
              <a:t>Idiom_treemap</a:t>
            </a:r>
            <a:endParaRPr lang="en-GB" sz="18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1" dirty="0"/>
              <a:t>Slope Graph</a:t>
            </a:r>
            <a:r>
              <a:rPr lang="en-GB" sz="1800" dirty="0"/>
              <a:t>: encode: arrange. Chanel: Position and angle.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dirty="0"/>
          </a:p>
        </p:txBody>
      </p:sp>
      <p:pic>
        <p:nvPicPr>
          <p:cNvPr id="3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111" y="2079318"/>
            <a:ext cx="3040900" cy="1640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1666" cy="94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10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4 Imagen" descr="preguntasfrequent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37"/>
          <a:stretch>
            <a:fillRect/>
          </a:stretch>
        </p:blipFill>
        <p:spPr bwMode="auto">
          <a:xfrm>
            <a:off x="1919336" y="1111052"/>
            <a:ext cx="5460854" cy="40324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425</Words>
  <Application>Microsoft Office PowerPoint</Application>
  <PresentationFormat>Presentación en pantalla (16:9)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  Who dominates the Council of Bogotá and how?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dominates the Council of Bogotá and how?</dc:title>
  <dc:creator>Vivian Aranda</dc:creator>
  <cp:lastModifiedBy>Vivian Aranda</cp:lastModifiedBy>
  <cp:revision>19</cp:revision>
  <dcterms:modified xsi:type="dcterms:W3CDTF">2017-12-05T23:18:26Z</dcterms:modified>
</cp:coreProperties>
</file>