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4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Βλάσης Πίτσιος – ΑΜ 220</a:t>
            </a:r>
          </a:p>
          <a:p>
            <a:r>
              <a:rPr lang="el-GR" sz="1900" dirty="0" smtClean="0"/>
              <a:t>Μεταπτυχιακό Πρόγραμμα Σπουδών</a:t>
            </a:r>
          </a:p>
          <a:p>
            <a:r>
              <a:rPr lang="el-GR" sz="1900" dirty="0" smtClean="0"/>
              <a:t>Ολοκληρωμένα Συστήματα Υλικού και Λογισμικού (ΟΣΥΛ)</a:t>
            </a:r>
            <a:endParaRPr lang="el-GR" sz="19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b="1" dirty="0" smtClean="0"/>
              <a:t>Αλγόριθμοι Εξόρυξης Διαδικασιών στο Περιβάλλον Ανάπτυξης </a:t>
            </a:r>
            <a:r>
              <a:rPr b="1" smtClean="0"/>
              <a:t>Spark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Apache Spark Framework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458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Distributed computing platform</a:t>
            </a:r>
          </a:p>
          <a:p>
            <a:endParaRPr lang="en-US" dirty="0" smtClean="0"/>
          </a:p>
          <a:p>
            <a:r>
              <a:rPr lang="el-GR" dirty="0" smtClean="0"/>
              <a:t>10 έως 100 φορές γρηρότερο από το </a:t>
            </a:r>
            <a:r>
              <a:rPr lang="en-US" b="1" dirty="0" err="1" smtClean="0"/>
              <a:t>Hadoop</a:t>
            </a:r>
            <a:r>
              <a:rPr lang="el-GR" b="1" dirty="0" smtClean="0"/>
              <a:t>’</a:t>
            </a:r>
            <a:r>
              <a:rPr lang="en-US" b="1" dirty="0" smtClean="0"/>
              <a:t>s </a:t>
            </a:r>
            <a:r>
              <a:rPr lang="en-US" b="1" dirty="0" err="1" smtClean="0"/>
              <a:t>MapReduce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collections</a:t>
            </a:r>
            <a:r>
              <a:rPr lang="el-GR" dirty="0" smtClean="0"/>
              <a:t>-</a:t>
            </a:r>
            <a:r>
              <a:rPr lang="en-US" dirty="0" smtClean="0"/>
              <a:t>based APIs </a:t>
            </a:r>
            <a:r>
              <a:rPr lang="el-GR" dirty="0" smtClean="0"/>
              <a:t>παρόμοια με </a:t>
            </a:r>
            <a:r>
              <a:rPr lang="en-US" dirty="0" smtClean="0"/>
              <a:t>collections</a:t>
            </a:r>
            <a:r>
              <a:rPr lang="el-GR" dirty="0" smtClean="0"/>
              <a:t> της </a:t>
            </a:r>
            <a:r>
              <a:rPr lang="en-US" b="1" dirty="0" err="1" smtClean="0"/>
              <a:t>Scala</a:t>
            </a:r>
            <a:r>
              <a:rPr lang="el-GR" dirty="0" smtClean="0"/>
              <a:t>, της </a:t>
            </a:r>
            <a:r>
              <a:rPr lang="en-US" b="1" dirty="0" smtClean="0"/>
              <a:t>Java</a:t>
            </a:r>
            <a:r>
              <a:rPr lang="el-GR" dirty="0" smtClean="0"/>
              <a:t> ή της </a:t>
            </a:r>
            <a:r>
              <a:rPr lang="en-US" b="1" dirty="0" smtClean="0"/>
              <a:t>Python</a:t>
            </a:r>
          </a:p>
          <a:p>
            <a:endParaRPr lang="en-US" b="1" dirty="0" smtClean="0"/>
          </a:p>
          <a:p>
            <a:r>
              <a:rPr lang="el-GR" dirty="0" smtClean="0"/>
              <a:t>αποθήκευση μεγάλου όγκου δεδομένων στην κύρια μνήμη</a:t>
            </a:r>
            <a:r>
              <a:rPr lang="en-US" dirty="0" smtClean="0"/>
              <a:t>, </a:t>
            </a:r>
            <a:r>
              <a:rPr lang="el-GR" dirty="0" smtClean="0"/>
              <a:t>πολύ μεγάλη αύξηση της απόδοσης</a:t>
            </a:r>
            <a:endParaRPr lang="en-US" dirty="0" smtClean="0"/>
          </a:p>
          <a:p>
            <a:endParaRPr lang="el-GR" dirty="0" smtClean="0"/>
          </a:p>
          <a:p>
            <a:r>
              <a:rPr lang="el-GR" b="1" dirty="0" smtClean="0"/>
              <a:t>Δομές δεδομένων του </a:t>
            </a:r>
            <a:r>
              <a:rPr lang="en-US" b="1" dirty="0" smtClean="0"/>
              <a:t>Spark</a:t>
            </a:r>
          </a:p>
          <a:p>
            <a:pPr>
              <a:buNone/>
            </a:pPr>
            <a:r>
              <a:rPr lang="en-US" b="1" dirty="0" smtClean="0"/>
              <a:t>resilient distributed dataset</a:t>
            </a:r>
            <a:r>
              <a:rPr lang="el-GR" dirty="0" smtClean="0"/>
              <a:t> (</a:t>
            </a:r>
            <a:r>
              <a:rPr lang="en-US" b="1" dirty="0" smtClean="0"/>
              <a:t>RDD</a:t>
            </a:r>
            <a:r>
              <a:rPr lang="el-GR" dirty="0" smtClean="0"/>
              <a:t>) </a:t>
            </a:r>
            <a:r>
              <a:rPr lang="en-US" b="1" dirty="0" smtClean="0"/>
              <a:t>, Dataset, </a:t>
            </a:r>
            <a:r>
              <a:rPr lang="en-US" b="1" dirty="0" err="1" smtClean="0"/>
              <a:t>Dataframe</a:t>
            </a:r>
            <a:endParaRPr lang="en-US" b="1" dirty="0" smtClean="0"/>
          </a:p>
          <a:p>
            <a:pPr>
              <a:buNone/>
            </a:pPr>
            <a:endParaRPr lang="el-GR" b="1" dirty="0" smtClean="0"/>
          </a:p>
          <a:p>
            <a:r>
              <a:rPr lang="en-US" b="1" dirty="0" smtClean="0"/>
              <a:t>Shared variables</a:t>
            </a:r>
          </a:p>
          <a:p>
            <a:pPr>
              <a:buNone/>
            </a:pPr>
            <a:r>
              <a:rPr lang="en-US" b="1" dirty="0" smtClean="0"/>
              <a:t>broadcast variables</a:t>
            </a:r>
            <a:r>
              <a:rPr lang="el-GR" dirty="0" smtClean="0"/>
              <a:t> και </a:t>
            </a:r>
            <a:r>
              <a:rPr lang="en-US" b="1" dirty="0" smtClean="0"/>
              <a:t>accumulators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Υλοποίηση του </a:t>
            </a:r>
            <a:r>
              <a:rPr lang="en-US" dirty="0" smtClean="0"/>
              <a:t>Alpha Algorithm</a:t>
            </a:r>
            <a:r>
              <a:rPr lang="el-GR" dirty="0" smtClean="0"/>
              <a:t> (1)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2 </a:t>
            </a:r>
            <a:r>
              <a:rPr lang="el-GR" sz="2200" dirty="0" smtClean="0"/>
              <a:t>εκδόσεις του </a:t>
            </a:r>
            <a:r>
              <a:rPr lang="en-US" sz="2200" dirty="0" smtClean="0"/>
              <a:t>Alpha Algorithm (</a:t>
            </a:r>
            <a:r>
              <a:rPr lang="en-US" sz="2200" b="1" dirty="0" smtClean="0"/>
              <a:t>Spark</a:t>
            </a:r>
            <a:r>
              <a:rPr lang="en-US" sz="2200" dirty="0" smtClean="0"/>
              <a:t> </a:t>
            </a:r>
            <a:r>
              <a:rPr lang="el-GR" sz="2200" dirty="0" smtClean="0"/>
              <a:t>και </a:t>
            </a:r>
            <a:r>
              <a:rPr lang="en-US" sz="2200" b="1" dirty="0" smtClean="0"/>
              <a:t>non-Spark</a:t>
            </a:r>
            <a:r>
              <a:rPr lang="en-US" sz="2200" dirty="0" smtClean="0"/>
              <a:t>)</a:t>
            </a:r>
            <a:endParaRPr lang="el-GR" sz="2200" dirty="0" smtClean="0"/>
          </a:p>
          <a:p>
            <a:r>
              <a:rPr lang="el-GR" sz="2200" dirty="0" smtClean="0"/>
              <a:t>Παράμετροι</a:t>
            </a:r>
          </a:p>
          <a:p>
            <a:pPr>
              <a:buNone/>
            </a:pPr>
            <a:r>
              <a:rPr lang="el-GR" sz="2200" dirty="0" smtClean="0"/>
              <a:t>	  </a:t>
            </a:r>
            <a:r>
              <a:rPr lang="en-GB" sz="2200" b="1" dirty="0" err="1" smtClean="0"/>
              <a:t>val</a:t>
            </a:r>
            <a:r>
              <a:rPr lang="en-GB" sz="2200" b="1" dirty="0" smtClean="0"/>
              <a:t> </a:t>
            </a:r>
            <a:r>
              <a:rPr lang="en-GB" sz="2200" dirty="0" err="1" smtClean="0"/>
              <a:t>logPath</a:t>
            </a:r>
            <a:r>
              <a:rPr lang="en-GB" sz="2200" dirty="0" smtClean="0"/>
              <a:t> = </a:t>
            </a:r>
            <a:r>
              <a:rPr lang="en-GB" sz="2200" b="1" dirty="0" smtClean="0"/>
              <a:t>"</a:t>
            </a:r>
            <a:r>
              <a:rPr lang="en-GB" sz="2200" b="1" dirty="0" err="1" smtClean="0"/>
              <a:t>src</a:t>
            </a:r>
            <a:r>
              <a:rPr lang="en-GB" sz="2200" b="1" dirty="0" smtClean="0"/>
              <a:t>/main/resources/data.csv"</a:t>
            </a:r>
            <a:br>
              <a:rPr lang="en-GB" sz="2200" b="1" dirty="0" smtClean="0"/>
            </a:br>
            <a:r>
              <a:rPr lang="en-GB" sz="2200" b="1" dirty="0" smtClean="0"/>
              <a:t>  </a:t>
            </a:r>
            <a:r>
              <a:rPr lang="en-GB" sz="2200" b="1" dirty="0" err="1" smtClean="0"/>
              <a:t>val</a:t>
            </a:r>
            <a:r>
              <a:rPr lang="en-GB" sz="2200" b="1" dirty="0" smtClean="0"/>
              <a:t> </a:t>
            </a:r>
            <a:r>
              <a:rPr lang="en-GB" sz="2200" dirty="0" err="1" smtClean="0"/>
              <a:t>numOfTraces</a:t>
            </a:r>
            <a:r>
              <a:rPr lang="en-GB" sz="2200" dirty="0" smtClean="0"/>
              <a:t> = 3</a:t>
            </a:r>
            <a:br>
              <a:rPr lang="en-GB" sz="2200" dirty="0" smtClean="0"/>
            </a:br>
            <a:r>
              <a:rPr lang="en-GB" sz="2200" dirty="0" smtClean="0"/>
              <a:t>  </a:t>
            </a:r>
            <a:r>
              <a:rPr lang="en-GB" sz="2200" b="1" dirty="0" err="1" smtClean="0"/>
              <a:t>val</a:t>
            </a:r>
            <a:r>
              <a:rPr lang="en-GB" sz="2200" b="1" dirty="0" smtClean="0"/>
              <a:t> </a:t>
            </a:r>
            <a:r>
              <a:rPr lang="en-GB" sz="2200" dirty="0" smtClean="0"/>
              <a:t>percentage : Float = 1 </a:t>
            </a:r>
            <a:r>
              <a:rPr lang="en-GB" sz="2200" i="1" dirty="0" smtClean="0"/>
              <a:t/>
            </a:r>
            <a:br>
              <a:rPr lang="en-GB" sz="2200" i="1" dirty="0" smtClean="0"/>
            </a:br>
            <a:r>
              <a:rPr lang="en-GB" sz="2200" i="1" dirty="0" smtClean="0"/>
              <a:t>  </a:t>
            </a:r>
            <a:r>
              <a:rPr lang="en-GB" sz="2200" b="1" dirty="0" err="1" smtClean="0"/>
              <a:t>val</a:t>
            </a:r>
            <a:r>
              <a:rPr lang="en-GB" sz="2200" b="1" dirty="0" smtClean="0"/>
              <a:t> </a:t>
            </a:r>
            <a:r>
              <a:rPr lang="en-GB" sz="2200" dirty="0" err="1" smtClean="0"/>
              <a:t>readAll</a:t>
            </a:r>
            <a:r>
              <a:rPr lang="en-GB" sz="2200" dirty="0" smtClean="0"/>
              <a:t> : Boolean = </a:t>
            </a:r>
            <a:r>
              <a:rPr lang="en-GB" sz="2200" b="1" dirty="0" smtClean="0"/>
              <a:t>false</a:t>
            </a:r>
            <a:br>
              <a:rPr lang="en-GB" sz="2200" b="1" dirty="0" smtClean="0"/>
            </a:br>
            <a:r>
              <a:rPr lang="en-GB" sz="2200" b="1" dirty="0" smtClean="0"/>
              <a:t>  </a:t>
            </a:r>
            <a:r>
              <a:rPr lang="en-GB" sz="2200" b="1" dirty="0" err="1" smtClean="0"/>
              <a:t>val</a:t>
            </a:r>
            <a:r>
              <a:rPr lang="en-GB" sz="2200" b="1" dirty="0" smtClean="0"/>
              <a:t> </a:t>
            </a:r>
            <a:r>
              <a:rPr lang="en-GB" sz="2200" dirty="0" smtClean="0"/>
              <a:t>filtering : Boolean = </a:t>
            </a:r>
            <a:r>
              <a:rPr lang="en-GB" sz="2200" b="1" dirty="0" smtClean="0"/>
              <a:t>true</a:t>
            </a:r>
            <a:endParaRPr lang="el-GR" sz="2200" b="1" dirty="0" smtClean="0"/>
          </a:p>
          <a:p>
            <a:r>
              <a:rPr lang="el-GR" sz="2200" dirty="0" smtClean="0"/>
              <a:t>Σχηματισμός </a:t>
            </a:r>
            <a:r>
              <a:rPr lang="en-US" sz="2200" dirty="0" smtClean="0"/>
              <a:t>traces </a:t>
            </a:r>
            <a:r>
              <a:rPr lang="el-GR" sz="2200" dirty="0" smtClean="0"/>
              <a:t>στην μορφή </a:t>
            </a:r>
            <a:r>
              <a:rPr lang="el-GR" sz="2200" b="1" dirty="0" smtClean="0"/>
              <a:t>Dataset[(String, List[String])] </a:t>
            </a:r>
            <a:r>
              <a:rPr lang="el-GR" sz="2200" dirty="0" smtClean="0"/>
              <a:t>μόνο όσων είναι σε </a:t>
            </a:r>
            <a:r>
              <a:rPr lang="en-US" sz="2200" dirty="0" smtClean="0"/>
              <a:t>status </a:t>
            </a:r>
            <a:r>
              <a:rPr lang="en-US" sz="2200" b="1" dirty="0" smtClean="0"/>
              <a:t>Completed </a:t>
            </a:r>
            <a:r>
              <a:rPr lang="el-GR" sz="2200" dirty="0" smtClean="0"/>
              <a:t>ταξινομημένα σύμφωνα με το </a:t>
            </a:r>
            <a:r>
              <a:rPr lang="en-US" sz="2200" b="1" dirty="0" err="1" smtClean="0"/>
              <a:t>starttime</a:t>
            </a:r>
            <a:r>
              <a:rPr lang="el-GR" sz="2200" b="1" dirty="0" smtClean="0"/>
              <a:t> </a:t>
            </a:r>
            <a:r>
              <a:rPr lang="el-GR" sz="2200" dirty="0" smtClean="0"/>
              <a:t>και ομαδοποιημένα σύμφωνα με το </a:t>
            </a:r>
            <a:r>
              <a:rPr lang="en-US" sz="2200" b="1" dirty="0" err="1" smtClean="0"/>
              <a:t>orderID</a:t>
            </a:r>
            <a:r>
              <a:rPr lang="en-US" sz="2200" dirty="0" smtClean="0"/>
              <a:t>.</a:t>
            </a:r>
            <a:r>
              <a:rPr lang="el-GR" sz="2200" b="1" dirty="0" smtClean="0"/>
              <a:t> </a:t>
            </a:r>
            <a:endParaRPr lang="en-US" sz="2200" b="1" dirty="0" smtClean="0"/>
          </a:p>
          <a:p>
            <a:r>
              <a:rPr lang="el-GR" sz="2200" dirty="0" smtClean="0"/>
              <a:t>Εύρεση των σχέσεων </a:t>
            </a:r>
            <a:r>
              <a:rPr lang="en-US" sz="2200" b="1" dirty="0" smtClean="0"/>
              <a:t>direct succession</a:t>
            </a:r>
            <a:r>
              <a:rPr lang="el-GR" sz="2200" b="1" dirty="0" smtClean="0"/>
              <a:t> </a:t>
            </a:r>
            <a:r>
              <a:rPr lang="el-GR" sz="2200" dirty="0" smtClean="0"/>
              <a:t>σύμφωνα με το </a:t>
            </a:r>
            <a:r>
              <a:rPr lang="en-US" sz="2200" dirty="0" smtClean="0"/>
              <a:t>notation</a:t>
            </a:r>
          </a:p>
          <a:p>
            <a:pPr>
              <a:buNone/>
            </a:pPr>
            <a:r>
              <a:rPr lang="en-US" sz="2200" dirty="0" smtClean="0"/>
              <a:t>	( </a:t>
            </a:r>
            <a:r>
              <a:rPr lang="en-GB" sz="2200" dirty="0" smtClean="0"/>
              <a:t>AB, </a:t>
            </a:r>
            <a:r>
              <a:rPr lang="en-GB" sz="2200" dirty="0" err="1" smtClean="0"/>
              <a:t>PairNotation</a:t>
            </a:r>
            <a:r>
              <a:rPr lang="en-GB" sz="2200" dirty="0" smtClean="0"/>
              <a:t>(DIRECT, FOLLOW) </a:t>
            </a:r>
            <a:r>
              <a:rPr lang="en-US" sz="2200" dirty="0" smtClean="0"/>
              <a:t>) =&gt; (A&gt;B)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US" sz="2200" dirty="0" smtClean="0"/>
              <a:t>( </a:t>
            </a:r>
            <a:r>
              <a:rPr lang="en-GB" sz="2200" dirty="0" smtClean="0"/>
              <a:t>AB, </a:t>
            </a:r>
            <a:r>
              <a:rPr lang="en-GB" sz="2200" dirty="0" err="1" smtClean="0"/>
              <a:t>PairNotation</a:t>
            </a:r>
            <a:r>
              <a:rPr lang="en-GB" sz="2200" dirty="0" smtClean="0"/>
              <a:t>(INVERSE, FOLLOW) </a:t>
            </a:r>
            <a:r>
              <a:rPr lang="en-US" sz="2200" dirty="0" smtClean="0"/>
              <a:t>) =&gt; (B&gt;A)</a:t>
            </a:r>
          </a:p>
          <a:p>
            <a:r>
              <a:rPr lang="en-US" sz="2200" dirty="0" smtClean="0"/>
              <a:t>events</a:t>
            </a:r>
            <a:r>
              <a:rPr lang="el-GR" sz="2200" dirty="0" smtClean="0"/>
              <a:t> (</a:t>
            </a:r>
            <a:r>
              <a:rPr lang="en-US" sz="2200" dirty="0" smtClean="0"/>
              <a:t>A</a:t>
            </a:r>
            <a:r>
              <a:rPr lang="el-GR" sz="2200" dirty="0" smtClean="0"/>
              <a:t>,</a:t>
            </a:r>
            <a:r>
              <a:rPr lang="en-US" sz="2200" dirty="0" smtClean="0"/>
              <a:t>B</a:t>
            </a:r>
            <a:r>
              <a:rPr lang="el-GR" sz="2200" dirty="0" smtClean="0"/>
              <a:t>,</a:t>
            </a:r>
            <a:r>
              <a:rPr lang="en-US" sz="2200" dirty="0" smtClean="0"/>
              <a:t>C</a:t>
            </a:r>
            <a:r>
              <a:rPr lang="el-GR" sz="2200" dirty="0" smtClean="0"/>
              <a:t>,</a:t>
            </a:r>
            <a:r>
              <a:rPr lang="en-US" sz="2200" dirty="0" smtClean="0"/>
              <a:t>D</a:t>
            </a:r>
            <a:r>
              <a:rPr lang="el-GR" sz="2200" dirty="0" smtClean="0"/>
              <a:t>,</a:t>
            </a:r>
            <a:r>
              <a:rPr lang="en-US" sz="2200" dirty="0" smtClean="0"/>
              <a:t>E</a:t>
            </a:r>
            <a:r>
              <a:rPr lang="el-GR" sz="2200" dirty="0" smtClean="0"/>
              <a:t>) </a:t>
            </a:r>
            <a:r>
              <a:rPr lang="en-US" sz="2200" dirty="0" smtClean="0"/>
              <a:t>=&gt;</a:t>
            </a:r>
            <a:r>
              <a:rPr lang="el-GR" sz="2200" dirty="0" smtClean="0"/>
              <a:t>(ΑΑ, ΑΒ, Α</a:t>
            </a:r>
            <a:r>
              <a:rPr lang="en-US" sz="2200" dirty="0" smtClean="0"/>
              <a:t>C</a:t>
            </a:r>
            <a:r>
              <a:rPr lang="el-GR" sz="2200" dirty="0" smtClean="0"/>
              <a:t>, </a:t>
            </a:r>
            <a:r>
              <a:rPr lang="en-US" sz="2200" dirty="0" smtClean="0"/>
              <a:t>AD</a:t>
            </a:r>
            <a:r>
              <a:rPr lang="el-GR" sz="2200" dirty="0" smtClean="0"/>
              <a:t>, </a:t>
            </a:r>
            <a:r>
              <a:rPr lang="en-US" sz="2200" dirty="0" smtClean="0"/>
              <a:t>BB</a:t>
            </a:r>
            <a:r>
              <a:rPr lang="el-GR" sz="2200" dirty="0" smtClean="0"/>
              <a:t>, </a:t>
            </a:r>
            <a:r>
              <a:rPr lang="en-US" sz="2200" dirty="0" smtClean="0"/>
              <a:t>BC</a:t>
            </a:r>
            <a:r>
              <a:rPr lang="el-GR" sz="2200" dirty="0" smtClean="0"/>
              <a:t>, </a:t>
            </a:r>
            <a:r>
              <a:rPr lang="en-US" sz="2200" dirty="0" smtClean="0"/>
              <a:t>BD</a:t>
            </a:r>
            <a:r>
              <a:rPr lang="el-GR" sz="2200" dirty="0" smtClean="0"/>
              <a:t>, </a:t>
            </a:r>
            <a:r>
              <a:rPr lang="en-US" sz="2200" dirty="0" smtClean="0"/>
              <a:t>CC</a:t>
            </a:r>
            <a:r>
              <a:rPr lang="el-GR" sz="2200" dirty="0" smtClean="0"/>
              <a:t>, </a:t>
            </a:r>
            <a:r>
              <a:rPr lang="en-US" sz="2200" dirty="0" smtClean="0"/>
              <a:t>CD</a:t>
            </a:r>
            <a:r>
              <a:rPr lang="el-GR" sz="2200" dirty="0" smtClean="0"/>
              <a:t>, </a:t>
            </a:r>
            <a:r>
              <a:rPr lang="en-US" sz="2200" dirty="0" smtClean="0"/>
              <a:t>DD</a:t>
            </a:r>
            <a:r>
              <a:rPr lang="el-GR" sz="2200" dirty="0" smtClean="0"/>
              <a:t>)</a:t>
            </a:r>
          </a:p>
          <a:p>
            <a:pPr>
              <a:buNone/>
            </a:pPr>
            <a:endParaRPr lang="el-GR" sz="2000" b="1" dirty="0" smtClean="0"/>
          </a:p>
          <a:p>
            <a:endParaRPr lang="en-US" sz="2000" b="1" dirty="0" smtClean="0"/>
          </a:p>
          <a:p>
            <a:pPr>
              <a:buNone/>
            </a:pPr>
            <a:endParaRPr lang="el-G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Υλοποίηση του </a:t>
            </a:r>
            <a:r>
              <a:rPr lang="en-US" dirty="0" smtClean="0"/>
              <a:t>Alpha Algorithm</a:t>
            </a:r>
            <a:r>
              <a:rPr lang="el-GR" dirty="0" smtClean="0"/>
              <a:t> (</a:t>
            </a:r>
            <a:r>
              <a:rPr lang="en-US" dirty="0" smtClean="0"/>
              <a:t>2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r>
              <a:rPr lang="el-GR" dirty="0" smtClean="0"/>
              <a:t>Εύρεση των σχέσεων</a:t>
            </a:r>
          </a:p>
          <a:p>
            <a:r>
              <a:rPr lang="el-GR" dirty="0" smtClean="0"/>
              <a:t>Υπολογισμός </a:t>
            </a:r>
            <a:r>
              <a:rPr lang="en-US" dirty="0" smtClean="0"/>
              <a:t>footprint graph</a:t>
            </a:r>
          </a:p>
          <a:p>
            <a:r>
              <a:rPr lang="el-GR" dirty="0" smtClean="0"/>
              <a:t> Εύρεση των</a:t>
            </a:r>
            <a:r>
              <a:rPr lang="en-US" dirty="0" smtClean="0"/>
              <a:t> </a:t>
            </a:r>
            <a:r>
              <a:rPr lang="en-US" b="1" dirty="0" smtClean="0"/>
              <a:t>Causal groups</a:t>
            </a:r>
          </a:p>
          <a:p>
            <a:pPr marL="1062990" lvl="2" indent="-514350">
              <a:buFont typeface="+mj-lt"/>
              <a:buAutoNum type="arabicPeriod"/>
            </a:pPr>
            <a:r>
              <a:rPr lang="el-GR" dirty="0" smtClean="0"/>
              <a:t>Εύρεση όλων των μοναδικών </a:t>
            </a:r>
            <a:r>
              <a:rPr lang="en-US" dirty="0" smtClean="0"/>
              <a:t>events </a:t>
            </a:r>
            <a:r>
              <a:rPr lang="el-GR" dirty="0" smtClean="0"/>
              <a:t>από κάθε πλευρά όλων των </a:t>
            </a:r>
            <a:r>
              <a:rPr lang="en-US" dirty="0" smtClean="0"/>
              <a:t>causal </a:t>
            </a:r>
            <a:r>
              <a:rPr lang="el-GR" dirty="0" smtClean="0"/>
              <a:t>σχέσεων</a:t>
            </a:r>
            <a:r>
              <a:rPr lang="en-US" dirty="0" smtClean="0"/>
              <a:t>.  </a:t>
            </a:r>
            <a:r>
              <a:rPr lang="el-GR" dirty="0" smtClean="0"/>
              <a:t>{a,b} και {</a:t>
            </a:r>
            <a:r>
              <a:rPr lang="en-US" dirty="0" smtClean="0"/>
              <a:t>c</a:t>
            </a:r>
            <a:r>
              <a:rPr lang="el-GR" dirty="0" smtClean="0"/>
              <a:t>,</a:t>
            </a:r>
            <a:r>
              <a:rPr lang="en-US" dirty="0" smtClean="0"/>
              <a:t>d</a:t>
            </a:r>
            <a:r>
              <a:rPr lang="el-GR" dirty="0" smtClean="0"/>
              <a:t>}</a:t>
            </a:r>
          </a:p>
          <a:p>
            <a:pPr marL="1062990" lvl="2" indent="-514350">
              <a:buFont typeface="+mj-lt"/>
              <a:buAutoNum type="arabicPeriod"/>
            </a:pPr>
            <a:r>
              <a:rPr lang="el-GR" dirty="0" smtClean="0"/>
              <a:t>Εύρεση όλων των δυνατών συνδυασμών για κάθε ένα από τα παραπάνω σύνολα List[{a,b}</a:t>
            </a:r>
            <a:r>
              <a:rPr lang="en-US" dirty="0" smtClean="0"/>
              <a:t> /</a:t>
            </a:r>
            <a:r>
              <a:rPr lang="el-GR" dirty="0" smtClean="0"/>
              <a:t> {a}</a:t>
            </a:r>
            <a:r>
              <a:rPr lang="en-US" dirty="0" smtClean="0"/>
              <a:t> /</a:t>
            </a:r>
            <a:r>
              <a:rPr lang="el-GR" dirty="0" smtClean="0"/>
              <a:t> {b}] και List[{c,d} </a:t>
            </a:r>
            <a:r>
              <a:rPr lang="en-US" dirty="0" smtClean="0"/>
              <a:t>/ </a:t>
            </a:r>
            <a:r>
              <a:rPr lang="el-GR" dirty="0" smtClean="0"/>
              <a:t>{c}</a:t>
            </a:r>
            <a:r>
              <a:rPr lang="en-US" dirty="0" smtClean="0"/>
              <a:t> /</a:t>
            </a:r>
            <a:r>
              <a:rPr lang="el-GR" dirty="0" smtClean="0"/>
              <a:t> {d}] </a:t>
            </a:r>
          </a:p>
          <a:p>
            <a:pPr marL="1062990" lvl="2" indent="-514350">
              <a:buFont typeface="+mj-lt"/>
              <a:buAutoNum type="arabicPeriod"/>
            </a:pPr>
            <a:r>
              <a:rPr lang="el-GR" dirty="0" smtClean="0"/>
              <a:t>Διαγραφή των συνόλων αυτών τα οποία έχουν έστω μια μη-</a:t>
            </a:r>
            <a:r>
              <a:rPr lang="en-US" dirty="0" err="1" smtClean="0"/>
              <a:t>NeverFollow</a:t>
            </a:r>
            <a:r>
              <a:rPr lang="en-US" dirty="0" smtClean="0"/>
              <a:t> </a:t>
            </a:r>
            <a:r>
              <a:rPr lang="el-GR" dirty="0" smtClean="0"/>
              <a:t>σχέση</a:t>
            </a:r>
          </a:p>
          <a:p>
            <a:pPr marL="1062990" lvl="2" indent="-514350">
              <a:buFont typeface="+mj-lt"/>
              <a:buAutoNum type="arabicPeriod"/>
            </a:pPr>
            <a:r>
              <a:rPr lang="el-GR" dirty="0" smtClean="0"/>
              <a:t>Σύνδεση όλων των συνόλων από τις δύο λιστές μόνο αν όλα τα στοιχεία των δύο λιστών είναι σε </a:t>
            </a:r>
            <a:r>
              <a:rPr lang="en-US" dirty="0" smtClean="0"/>
              <a:t>causal </a:t>
            </a:r>
            <a:r>
              <a:rPr lang="el-GR" dirty="0" smtClean="0"/>
              <a:t>σχέση μεταξύ τους και σχηματισμός των causal groups</a:t>
            </a:r>
            <a:endParaRPr lang="en-US" b="1" dirty="0" smtClean="0"/>
          </a:p>
          <a:p>
            <a:pPr marL="514350" indent="-514350">
              <a:buNone/>
            </a:pPr>
            <a:r>
              <a:rPr lang="en-GB" sz="2400" dirty="0" smtClean="0"/>
              <a:t>       </a:t>
            </a:r>
            <a:r>
              <a:rPr lang="el-GR" sz="2400" dirty="0" smtClean="0"/>
              <a:t>Χρήση </a:t>
            </a:r>
            <a:r>
              <a:rPr lang="en-US" dirty="0" smtClean="0"/>
              <a:t>broadcast </a:t>
            </a:r>
            <a:r>
              <a:rPr lang="el-GR" dirty="0" smtClean="0"/>
              <a:t>μεταβλητών</a:t>
            </a:r>
            <a:endParaRPr lang="en-US" b="1" dirty="0" smtClean="0"/>
          </a:p>
        </p:txBody>
      </p:sp>
      <p:pic>
        <p:nvPicPr>
          <p:cNvPr id="2052" name="Picture 4" descr="C:\Users\Vlasis\Desktop\Χωρίς τίτλο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066800"/>
            <a:ext cx="3933825" cy="8286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667000"/>
            <a:ext cx="45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Υλοποίηση του </a:t>
            </a:r>
            <a:r>
              <a:rPr lang="en-US" dirty="0" smtClean="0"/>
              <a:t>Alpha Algorithm</a:t>
            </a:r>
            <a:r>
              <a:rPr lang="el-GR" dirty="0" smtClean="0"/>
              <a:t> (3)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8153400" cy="5410200"/>
          </a:xfrm>
        </p:spPr>
        <p:txBody>
          <a:bodyPr/>
          <a:lstStyle/>
          <a:p>
            <a:r>
              <a:rPr lang="el-GR" dirty="0" smtClean="0"/>
              <a:t>Υπολογισμός μόνο των </a:t>
            </a:r>
            <a:r>
              <a:rPr lang="en-US" dirty="0" smtClean="0"/>
              <a:t>maximal causal groups</a:t>
            </a:r>
            <a:endParaRPr lang="el-GR" dirty="0" smtClean="0"/>
          </a:p>
          <a:p>
            <a:pPr>
              <a:buNone/>
            </a:pPr>
            <a:r>
              <a:rPr lang="el-GR" sz="2200" dirty="0" smtClean="0"/>
              <a:t>Χρήση των </a:t>
            </a:r>
            <a:r>
              <a:rPr lang="en-US" sz="2200" b="1" dirty="0" smtClean="0"/>
              <a:t>accumulators</a:t>
            </a:r>
            <a:r>
              <a:rPr lang="en-US" sz="2200" dirty="0" smtClean="0"/>
              <a:t> </a:t>
            </a:r>
            <a:r>
              <a:rPr lang="el-GR" sz="2200" dirty="0" smtClean="0"/>
              <a:t>και των </a:t>
            </a:r>
            <a:r>
              <a:rPr lang="en-US" sz="2200" b="1" dirty="0" smtClean="0"/>
              <a:t>broadcast variables</a:t>
            </a:r>
            <a:r>
              <a:rPr lang="el-GR" sz="2200" b="1" dirty="0" smtClean="0"/>
              <a:t> </a:t>
            </a:r>
            <a:r>
              <a:rPr lang="el-GR" sz="2200" dirty="0" smtClean="0"/>
              <a:t>του </a:t>
            </a:r>
            <a:r>
              <a:rPr lang="en-US" sz="2200" dirty="0" smtClean="0"/>
              <a:t>Spark</a:t>
            </a:r>
          </a:p>
          <a:p>
            <a:pPr>
              <a:buNone/>
            </a:pPr>
            <a:endParaRPr lang="el-GR" sz="2200" dirty="0" smtClean="0"/>
          </a:p>
          <a:p>
            <a:r>
              <a:rPr lang="el-GR" dirty="0" smtClean="0"/>
              <a:t>Εύρεση των </a:t>
            </a:r>
            <a:r>
              <a:rPr lang="en-US" dirty="0" smtClean="0"/>
              <a:t>states</a:t>
            </a:r>
            <a:r>
              <a:rPr lang="el-GR" dirty="0" smtClean="0"/>
              <a:t>/</a:t>
            </a:r>
            <a:r>
              <a:rPr lang="en-US" dirty="0" smtClean="0"/>
              <a:t>places</a:t>
            </a:r>
            <a:r>
              <a:rPr lang="el-GR" dirty="0" smtClean="0"/>
              <a:t>. </a:t>
            </a:r>
            <a:r>
              <a:rPr lang="el-GR" sz="2400" dirty="0" smtClean="0"/>
              <a:t>Μετατροπή από</a:t>
            </a:r>
            <a:r>
              <a:rPr lang="en-US" sz="2400" dirty="0" smtClean="0"/>
              <a:t> maximal causal groups</a:t>
            </a:r>
            <a:endParaRPr lang="el-GR" sz="2400" dirty="0" smtClean="0"/>
          </a:p>
          <a:p>
            <a:pPr>
              <a:buNone/>
            </a:pPr>
            <a:r>
              <a:rPr lang="el-GR" sz="2200" dirty="0" smtClean="0"/>
              <a:t> Κλάση </a:t>
            </a:r>
            <a:r>
              <a:rPr lang="en-US" sz="2200" dirty="0" smtClean="0"/>
              <a:t>State </a:t>
            </a:r>
            <a:r>
              <a:rPr lang="el-GR" sz="2200" dirty="0" smtClean="0"/>
              <a:t>η οποία διαθέτει δύο παραμέτρους (είσοδοι/έξοδοι)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l-GR" sz="2400" dirty="0" smtClean="0"/>
              <a:t>Υπολογισμός των τόξων (</a:t>
            </a:r>
            <a:r>
              <a:rPr lang="en-US" sz="2400" dirty="0" smtClean="0"/>
              <a:t>arcs</a:t>
            </a:r>
            <a:r>
              <a:rPr lang="el-GR" sz="2400" dirty="0" smtClean="0"/>
              <a:t>) με κλάση </a:t>
            </a:r>
            <a:r>
              <a:rPr lang="en-US" sz="2400" dirty="0" smtClean="0"/>
              <a:t>Edge </a:t>
            </a:r>
            <a:r>
              <a:rPr lang="el-GR" sz="2400" dirty="0" smtClean="0"/>
              <a:t>που διαθέτει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flag</a:t>
            </a:r>
            <a:endParaRPr lang="el-GR" sz="2200" dirty="0" smtClean="0"/>
          </a:p>
          <a:p>
            <a:pPr>
              <a:buNone/>
            </a:pPr>
            <a:r>
              <a:rPr lang="en-GB" sz="2400" i="1" dirty="0" smtClean="0"/>
              <a:t>Direct == </a:t>
            </a:r>
            <a:r>
              <a:rPr lang="en-GB" sz="2400" b="1" i="1" dirty="0" smtClean="0"/>
              <a:t>true</a:t>
            </a:r>
            <a:r>
              <a:rPr lang="en-GB" sz="2400" i="1" dirty="0" smtClean="0"/>
              <a:t> -&gt; (event, State)</a:t>
            </a:r>
            <a:endParaRPr lang="el-GR" sz="2400" i="1" dirty="0" smtClean="0"/>
          </a:p>
          <a:p>
            <a:pPr>
              <a:buNone/>
            </a:pPr>
            <a:r>
              <a:rPr lang="en-GB" sz="2400" i="1" dirty="0" smtClean="0"/>
              <a:t>Inverse == </a:t>
            </a:r>
            <a:r>
              <a:rPr lang="en-GB" sz="2400" b="1" i="1" dirty="0" smtClean="0"/>
              <a:t>false</a:t>
            </a:r>
            <a:r>
              <a:rPr lang="en-GB" sz="2400" i="1" dirty="0" smtClean="0"/>
              <a:t> -&gt; (State, event)</a:t>
            </a:r>
            <a:endParaRPr lang="el-GR" sz="2400" dirty="0" smtClean="0"/>
          </a:p>
          <a:p>
            <a:endParaRPr lang="el-GR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Επιβεβαίωση Ορθής Λειτουργίας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638800"/>
          </a:xfrm>
        </p:spPr>
        <p:txBody>
          <a:bodyPr/>
          <a:lstStyle/>
          <a:p>
            <a:r>
              <a:rPr lang="el-GR" sz="2400" dirty="0" smtClean="0"/>
              <a:t>συνολικά 34 </a:t>
            </a:r>
            <a:r>
              <a:rPr lang="en-US" sz="2400" dirty="0" smtClean="0"/>
              <a:t>unit tests (end to end </a:t>
            </a:r>
            <a:r>
              <a:rPr lang="el-GR" sz="2400" dirty="0" smtClean="0"/>
              <a:t>και για κάθε κλάση</a:t>
            </a:r>
            <a:r>
              <a:rPr lang="en-US" sz="2400" dirty="0" smtClean="0"/>
              <a:t>)</a:t>
            </a:r>
            <a:r>
              <a:rPr lang="el-GR" sz="2400" dirty="0" smtClean="0"/>
              <a:t> Για </a:t>
            </a:r>
            <a:r>
              <a:rPr lang="en-US" sz="2400" dirty="0" smtClean="0"/>
              <a:t>end-2-end </a:t>
            </a:r>
            <a:r>
              <a:rPr lang="el-GR" sz="2400" dirty="0" smtClean="0"/>
              <a:t>χρήση 5 παραδειγμάτων που υπάρχει γνώση του παραγόμενου </a:t>
            </a:r>
            <a:r>
              <a:rPr lang="en-US" sz="2400" dirty="0" smtClean="0"/>
              <a:t>Petri Net</a:t>
            </a:r>
          </a:p>
          <a:p>
            <a:endParaRPr lang="en-US" sz="2400" dirty="0" smtClean="0"/>
          </a:p>
          <a:p>
            <a:endParaRPr lang="el-GR" sz="2400" dirty="0" smtClean="0"/>
          </a:p>
          <a:p>
            <a:endParaRPr lang="en-US" sz="2400" dirty="0" smtClean="0"/>
          </a:p>
          <a:p>
            <a:endParaRPr lang="el-GR" dirty="0"/>
          </a:p>
        </p:txBody>
      </p:sp>
      <p:pic>
        <p:nvPicPr>
          <p:cNvPr id="4" name="Picture 3" descr="C:\Users\Vlasis\Dropbox\osyl\report\images\img3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72787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667000"/>
            <a:ext cx="77343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Εκτέλεση Αλγορίθμου – Μετρήσεις</a:t>
            </a:r>
            <a:r>
              <a:rPr lang="en-US" dirty="0" smtClean="0"/>
              <a:t> (1)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534400" cy="563880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Databricks</a:t>
            </a:r>
            <a:r>
              <a:rPr lang="en-US" sz="2400" b="1" dirty="0" smtClean="0"/>
              <a:t>.</a:t>
            </a:r>
            <a:r>
              <a:rPr lang="en-US" sz="2400" dirty="0" smtClean="0"/>
              <a:t> </a:t>
            </a:r>
            <a:r>
              <a:rPr lang="el-GR" sz="2400" dirty="0" smtClean="0"/>
              <a:t>Προσφέρει διαχείριση </a:t>
            </a:r>
            <a:r>
              <a:rPr lang="en-US" sz="2400" dirty="0" smtClean="0"/>
              <a:t>cluster </a:t>
            </a:r>
            <a:r>
              <a:rPr lang="el-GR" sz="2400" dirty="0" smtClean="0"/>
              <a:t>και εκτέλεση κώδικα με </a:t>
            </a:r>
            <a:r>
              <a:rPr lang="en-US" sz="2400" dirty="0" smtClean="0"/>
              <a:t>notebooks</a:t>
            </a:r>
          </a:p>
          <a:p>
            <a:r>
              <a:rPr lang="en-US" sz="2400" dirty="0" smtClean="0"/>
              <a:t>2 notebooks (Spark </a:t>
            </a:r>
            <a:r>
              <a:rPr lang="el-GR" sz="2400" dirty="0" smtClean="0"/>
              <a:t>και </a:t>
            </a:r>
            <a:r>
              <a:rPr lang="en-US" sz="2400" dirty="0" smtClean="0"/>
              <a:t>non-Spark version </a:t>
            </a:r>
            <a:r>
              <a:rPr lang="el-GR" sz="2400" dirty="0" smtClean="0"/>
              <a:t>του </a:t>
            </a:r>
            <a:r>
              <a:rPr lang="en-US" sz="2400" dirty="0" smtClean="0"/>
              <a:t>Alpha Algorithm)</a:t>
            </a:r>
          </a:p>
          <a:p>
            <a:endParaRPr lang="en-US" sz="2400" dirty="0" smtClean="0"/>
          </a:p>
          <a:p>
            <a:r>
              <a:rPr lang="el-GR" sz="2400" dirty="0" smtClean="0"/>
              <a:t>Μετρήσεις</a:t>
            </a:r>
          </a:p>
          <a:p>
            <a:pPr lvl="1">
              <a:buFont typeface="Wingdings" pitchFamily="2" charset="2"/>
              <a:buChar char="Ø"/>
            </a:pPr>
            <a:r>
              <a:rPr lang="el-GR" sz="2000" dirty="0" smtClean="0"/>
              <a:t>Εκτέλεση </a:t>
            </a:r>
            <a:r>
              <a:rPr lang="en-US" sz="2000" b="1" dirty="0" smtClean="0"/>
              <a:t>non</a:t>
            </a:r>
            <a:r>
              <a:rPr lang="el-GR" sz="2000" b="1" dirty="0" smtClean="0"/>
              <a:t>-</a:t>
            </a:r>
            <a:r>
              <a:rPr lang="en-US" sz="2000" b="1" dirty="0" smtClean="0"/>
              <a:t>Spark</a:t>
            </a:r>
            <a:r>
              <a:rPr lang="el-GR" sz="2000" dirty="0" smtClean="0"/>
              <a:t> έκδοσης του </a:t>
            </a:r>
            <a:r>
              <a:rPr lang="en-US" sz="2000" b="1" dirty="0" smtClean="0"/>
              <a:t>Alpha Algorithm </a:t>
            </a:r>
            <a:r>
              <a:rPr lang="el-GR" sz="2000" dirty="0" smtClean="0"/>
              <a:t>στο </a:t>
            </a:r>
            <a:r>
              <a:rPr lang="en-US" sz="2000" b="1" dirty="0" err="1" smtClean="0"/>
              <a:t>Databricks</a:t>
            </a:r>
            <a:r>
              <a:rPr lang="en-US" sz="2000" b="1" dirty="0" smtClean="0"/>
              <a:t> Community Edition </a:t>
            </a:r>
            <a:r>
              <a:rPr lang="el-GR" sz="2000" dirty="0" smtClean="0"/>
              <a:t>(1 </a:t>
            </a:r>
            <a:r>
              <a:rPr lang="en-US" sz="2000" dirty="0" smtClean="0"/>
              <a:t>driver</a:t>
            </a:r>
            <a:r>
              <a:rPr lang="el-GR" sz="2000" dirty="0" smtClean="0"/>
              <a:t> χωρίς κανένα </a:t>
            </a:r>
            <a:r>
              <a:rPr lang="en-US" sz="2000" dirty="0" smtClean="0"/>
              <a:t>node</a:t>
            </a:r>
            <a:r>
              <a:rPr lang="el-GR" sz="2000" dirty="0" smtClean="0"/>
              <a:t>-</a:t>
            </a:r>
            <a:r>
              <a:rPr lang="en-US" sz="2000" dirty="0" smtClean="0"/>
              <a:t>worker</a:t>
            </a:r>
            <a:r>
              <a:rPr lang="el-GR" sz="2000" dirty="0" smtClean="0"/>
              <a:t>).</a:t>
            </a:r>
          </a:p>
          <a:p>
            <a:pPr lvl="1">
              <a:buFont typeface="Wingdings" pitchFamily="2" charset="2"/>
              <a:buChar char="Ø"/>
            </a:pPr>
            <a:r>
              <a:rPr lang="el-GR" sz="2000" dirty="0" smtClean="0"/>
              <a:t>Εκτέλεση της </a:t>
            </a:r>
            <a:r>
              <a:rPr lang="en-US" sz="2000" b="1" dirty="0" smtClean="0"/>
              <a:t>Spark</a:t>
            </a:r>
            <a:r>
              <a:rPr lang="el-GR" sz="2000" dirty="0" smtClean="0"/>
              <a:t> έκδοσης του </a:t>
            </a:r>
            <a:r>
              <a:rPr lang="en-US" sz="2000" b="1" dirty="0" smtClean="0"/>
              <a:t>Alpha Algorithm </a:t>
            </a:r>
            <a:r>
              <a:rPr lang="el-GR" sz="2000" dirty="0" smtClean="0"/>
              <a:t>στο </a:t>
            </a:r>
            <a:r>
              <a:rPr lang="en-US" sz="2000" b="1" dirty="0" err="1" smtClean="0"/>
              <a:t>Databricks</a:t>
            </a:r>
            <a:r>
              <a:rPr lang="en-US" sz="2000" b="1" dirty="0" smtClean="0"/>
              <a:t> Community Edition </a:t>
            </a:r>
            <a:r>
              <a:rPr lang="el-GR" sz="2000" dirty="0" smtClean="0"/>
              <a:t>(1 </a:t>
            </a:r>
            <a:r>
              <a:rPr lang="en-US" sz="2000" dirty="0" smtClean="0"/>
              <a:t>driver</a:t>
            </a:r>
            <a:r>
              <a:rPr lang="el-GR" sz="2000" dirty="0" smtClean="0"/>
              <a:t> χωρίς κανένα </a:t>
            </a:r>
            <a:r>
              <a:rPr lang="en-US" sz="2000" dirty="0" smtClean="0"/>
              <a:t>node</a:t>
            </a:r>
            <a:r>
              <a:rPr lang="el-GR" sz="2000" dirty="0" smtClean="0"/>
              <a:t>-</a:t>
            </a:r>
            <a:r>
              <a:rPr lang="en-US" sz="2000" dirty="0" smtClean="0"/>
              <a:t>worker</a:t>
            </a:r>
            <a:r>
              <a:rPr lang="el-GR" sz="2000" dirty="0" smtClean="0"/>
              <a:t>).</a:t>
            </a:r>
          </a:p>
          <a:p>
            <a:pPr lvl="1">
              <a:buFont typeface="Wingdings" pitchFamily="2" charset="2"/>
              <a:buChar char="Ø"/>
            </a:pPr>
            <a:r>
              <a:rPr lang="el-GR" sz="2000" dirty="0" smtClean="0"/>
              <a:t>Εκτέλεση της </a:t>
            </a:r>
            <a:r>
              <a:rPr lang="en-US" sz="2000" b="1" dirty="0" smtClean="0"/>
              <a:t>Spark</a:t>
            </a:r>
            <a:r>
              <a:rPr lang="el-GR" sz="2000" dirty="0" smtClean="0"/>
              <a:t> έκδοσης του </a:t>
            </a:r>
            <a:r>
              <a:rPr lang="en-US" sz="2000" b="1" dirty="0" smtClean="0"/>
              <a:t>Alpha Algorithm </a:t>
            </a:r>
            <a:r>
              <a:rPr lang="el-GR" sz="2000" dirty="0" smtClean="0"/>
              <a:t>στο </a:t>
            </a:r>
            <a:r>
              <a:rPr lang="en-US" sz="2000" b="1" dirty="0" err="1" smtClean="0"/>
              <a:t>Databricks</a:t>
            </a:r>
            <a:r>
              <a:rPr lang="en-US" sz="2000" b="1" dirty="0" smtClean="0"/>
              <a:t> </a:t>
            </a:r>
            <a:r>
              <a:rPr lang="el-GR" sz="2000" dirty="0" smtClean="0"/>
              <a:t>με 1 </a:t>
            </a:r>
            <a:r>
              <a:rPr lang="en-US" sz="2000" dirty="0" smtClean="0"/>
              <a:t>driver </a:t>
            </a:r>
            <a:r>
              <a:rPr lang="el-GR" sz="2000" dirty="0" smtClean="0"/>
              <a:t>και 2 </a:t>
            </a:r>
            <a:r>
              <a:rPr lang="en-US" sz="2000" dirty="0" smtClean="0"/>
              <a:t>worker</a:t>
            </a:r>
            <a:r>
              <a:rPr lang="el-GR" sz="2000" dirty="0" smtClean="0"/>
              <a:t>-</a:t>
            </a:r>
            <a:r>
              <a:rPr lang="en-US" sz="2000" dirty="0" smtClean="0"/>
              <a:t>nodes</a:t>
            </a:r>
            <a:r>
              <a:rPr lang="el-GR" sz="20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l-GR" sz="2000" dirty="0" smtClean="0"/>
              <a:t>Εκτέλεση της </a:t>
            </a:r>
            <a:r>
              <a:rPr lang="en-US" sz="2000" b="1" dirty="0" smtClean="0"/>
              <a:t>Spark</a:t>
            </a:r>
            <a:r>
              <a:rPr lang="el-GR" sz="2000" dirty="0" smtClean="0"/>
              <a:t> έκδοσης του </a:t>
            </a:r>
            <a:r>
              <a:rPr lang="en-US" sz="2000" b="1" dirty="0" smtClean="0"/>
              <a:t>Alpha Algorithm </a:t>
            </a:r>
            <a:r>
              <a:rPr lang="el-GR" sz="2000" dirty="0" smtClean="0"/>
              <a:t>στο </a:t>
            </a:r>
            <a:r>
              <a:rPr lang="en-US" sz="2000" b="1" dirty="0" err="1" smtClean="0"/>
              <a:t>Databricks</a:t>
            </a:r>
            <a:r>
              <a:rPr lang="en-US" sz="2000" b="1" dirty="0" smtClean="0"/>
              <a:t> </a:t>
            </a:r>
            <a:r>
              <a:rPr lang="el-GR" sz="2000" dirty="0" smtClean="0"/>
              <a:t>με 1 </a:t>
            </a:r>
            <a:r>
              <a:rPr lang="en-US" sz="2000" dirty="0" smtClean="0"/>
              <a:t>driver </a:t>
            </a:r>
            <a:r>
              <a:rPr lang="el-GR" sz="2000" dirty="0" smtClean="0"/>
              <a:t>και 4 </a:t>
            </a:r>
            <a:r>
              <a:rPr lang="en-US" sz="2000" dirty="0" smtClean="0"/>
              <a:t>worker</a:t>
            </a:r>
            <a:r>
              <a:rPr lang="el-GR" sz="2000" dirty="0" smtClean="0"/>
              <a:t>-</a:t>
            </a:r>
            <a:r>
              <a:rPr lang="en-US" sz="2000" dirty="0" smtClean="0"/>
              <a:t>nodes</a:t>
            </a:r>
            <a:r>
              <a:rPr lang="el-GR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Dataset</a:t>
            </a:r>
            <a:endParaRPr lang="el-GR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0573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295400"/>
            <a:ext cx="6324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838201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Input dataset: </a:t>
            </a:r>
            <a:r>
              <a:rPr lang="en-US" dirty="0" smtClean="0"/>
              <a:t>event log </a:t>
            </a:r>
            <a:r>
              <a:rPr lang="el-GR" dirty="0" smtClean="0"/>
              <a:t>των 400</a:t>
            </a:r>
            <a:r>
              <a:rPr lang="en-US" dirty="0" err="1" smtClean="0"/>
              <a:t>mb</a:t>
            </a:r>
            <a:r>
              <a:rPr lang="en-US" dirty="0" smtClean="0"/>
              <a:t> </a:t>
            </a:r>
            <a:r>
              <a:rPr lang="el-GR" dirty="0" smtClean="0"/>
              <a:t>με </a:t>
            </a:r>
            <a:r>
              <a:rPr lang="en-US" dirty="0" smtClean="0"/>
              <a:t>36</a:t>
            </a:r>
            <a:r>
              <a:rPr lang="el-GR" dirty="0" smtClean="0"/>
              <a:t>1</a:t>
            </a:r>
            <a:r>
              <a:rPr lang="en-US" dirty="0" smtClean="0"/>
              <a:t>00 traces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Εκτέλεση Αλγορίθμου – Μετρήσεις</a:t>
            </a:r>
            <a:r>
              <a:rPr lang="en-US" dirty="0" smtClean="0"/>
              <a:t> (</a:t>
            </a:r>
            <a:r>
              <a:rPr lang="el-GR" dirty="0" smtClean="0"/>
              <a:t>1</a:t>
            </a:r>
            <a:r>
              <a:rPr lang="en-US" dirty="0" smtClean="0"/>
              <a:t>)</a:t>
            </a:r>
            <a:endParaRPr lang="el-G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90600"/>
            <a:ext cx="68961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962400"/>
            <a:ext cx="68961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Εκτέλεση Αλγορίθμου – Μετρήσεις</a:t>
            </a:r>
            <a:r>
              <a:rPr lang="en-US" dirty="0" smtClean="0"/>
              <a:t> (2)</a:t>
            </a:r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8770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33800"/>
            <a:ext cx="6896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Συμπεράσματα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Spark</a:t>
            </a:r>
            <a:r>
              <a:rPr lang="en-US" dirty="0" smtClean="0"/>
              <a:t> </a:t>
            </a:r>
            <a:r>
              <a:rPr lang="el-GR" dirty="0" smtClean="0"/>
              <a:t>έκδοση του </a:t>
            </a:r>
            <a:r>
              <a:rPr lang="en-US" dirty="0" smtClean="0"/>
              <a:t>Alpha Algorithm</a:t>
            </a:r>
            <a:r>
              <a:rPr lang="el-GR" dirty="0" smtClean="0"/>
              <a:t> γρηγορότερη από την </a:t>
            </a:r>
            <a:r>
              <a:rPr lang="en-US" b="1" dirty="0" smtClean="0"/>
              <a:t>non-Spark </a:t>
            </a:r>
            <a:r>
              <a:rPr lang="el-GR" dirty="0" smtClean="0"/>
              <a:t>έκδοση (μεγαλύτερη διαφορά 2.75 ώρες έναντι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44</a:t>
            </a:r>
            <a:r>
              <a:rPr lang="el-GR" dirty="0" smtClean="0"/>
              <a:t> λεπτών)</a:t>
            </a:r>
          </a:p>
          <a:p>
            <a:endParaRPr lang="en-US" dirty="0" smtClean="0"/>
          </a:p>
          <a:p>
            <a:r>
              <a:rPr lang="el-GR" b="1" dirty="0" smtClean="0"/>
              <a:t>Εκτός</a:t>
            </a:r>
            <a:r>
              <a:rPr lang="el-GR" dirty="0" smtClean="0"/>
              <a:t> από τον πίνακα 1. </a:t>
            </a:r>
            <a:r>
              <a:rPr lang="en-US" b="1" dirty="0" smtClean="0"/>
              <a:t>Non-Spark </a:t>
            </a:r>
            <a:r>
              <a:rPr lang="el-GR" dirty="0" smtClean="0"/>
              <a:t>έκδοση γρηγορότερη από </a:t>
            </a:r>
            <a:r>
              <a:rPr lang="en-US" b="1" dirty="0" smtClean="0"/>
              <a:t>Spark</a:t>
            </a:r>
            <a:r>
              <a:rPr lang="en-US" dirty="0" smtClean="0"/>
              <a:t> </a:t>
            </a:r>
            <a:r>
              <a:rPr lang="el-GR" dirty="0" smtClean="0"/>
              <a:t>έκδοση για </a:t>
            </a:r>
            <a:r>
              <a:rPr lang="en-US" dirty="0" smtClean="0"/>
              <a:t>cluster </a:t>
            </a:r>
            <a:r>
              <a:rPr lang="el-GR" dirty="0" smtClean="0"/>
              <a:t>με κανένα </a:t>
            </a:r>
            <a:r>
              <a:rPr lang="en-US" dirty="0" smtClean="0"/>
              <a:t>node</a:t>
            </a:r>
            <a:r>
              <a:rPr lang="el-GR" dirty="0" smtClean="0"/>
              <a:t>. </a:t>
            </a:r>
          </a:p>
          <a:p>
            <a:endParaRPr lang="el-GR" dirty="0" smtClean="0"/>
          </a:p>
          <a:p>
            <a:r>
              <a:rPr lang="el-GR" b="1" dirty="0" smtClean="0"/>
              <a:t>Λόγοι</a:t>
            </a:r>
          </a:p>
          <a:p>
            <a:pPr lvl="2">
              <a:buFont typeface="Wingdings" pitchFamily="2" charset="2"/>
              <a:buChar char="Ø"/>
            </a:pPr>
            <a:r>
              <a:rPr lang="el-GR" dirty="0" smtClean="0"/>
              <a:t>το </a:t>
            </a:r>
            <a:r>
              <a:rPr lang="en-US" b="1" dirty="0" err="1" smtClean="0"/>
              <a:t>Databricks</a:t>
            </a:r>
            <a:r>
              <a:rPr lang="en-US" b="1" dirty="0" smtClean="0"/>
              <a:t> Community Edition</a:t>
            </a:r>
            <a:r>
              <a:rPr lang="en-US" dirty="0" smtClean="0"/>
              <a:t> </a:t>
            </a:r>
            <a:r>
              <a:rPr lang="el-GR" dirty="0" smtClean="0"/>
              <a:t>παρέχει </a:t>
            </a:r>
            <a:r>
              <a:rPr lang="en-US" dirty="0" smtClean="0"/>
              <a:t>cluster </a:t>
            </a:r>
            <a:r>
              <a:rPr lang="el-GR" dirty="0" smtClean="0"/>
              <a:t>μόνο με ένα </a:t>
            </a:r>
            <a:r>
              <a:rPr lang="en-US" dirty="0" smtClean="0"/>
              <a:t>driver node </a:t>
            </a:r>
            <a:r>
              <a:rPr lang="el-GR" dirty="0" smtClean="0"/>
              <a:t>(χωρίς </a:t>
            </a:r>
            <a:r>
              <a:rPr lang="en-US" dirty="0" smtClean="0"/>
              <a:t>workers</a:t>
            </a:r>
            <a:r>
              <a:rPr lang="el-GR" dirty="0" smtClean="0"/>
              <a:t>)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l-GR" dirty="0" smtClean="0"/>
              <a:t>Τα δεδομένα αποθηκεύονται στην μνήμη </a:t>
            </a:r>
            <a:r>
              <a:rPr lang="en-US" dirty="0" smtClean="0"/>
              <a:t>RAM </a:t>
            </a:r>
            <a:r>
              <a:rPr lang="el-GR" dirty="0" smtClean="0"/>
              <a:t>του συστήματος</a:t>
            </a:r>
          </a:p>
          <a:p>
            <a:pPr lvl="2">
              <a:buFont typeface="Wingdings" pitchFamily="2" charset="2"/>
              <a:buChar char="Ø"/>
            </a:pPr>
            <a:r>
              <a:rPr lang="el-GR" dirty="0" smtClean="0"/>
              <a:t>Χρόνος για το </a:t>
            </a:r>
            <a:r>
              <a:rPr lang="en-US" dirty="0" smtClean="0"/>
              <a:t>setup </a:t>
            </a:r>
            <a:r>
              <a:rPr lang="el-GR" dirty="0" smtClean="0"/>
              <a:t>της εκτέλεσης ενός </a:t>
            </a:r>
            <a:r>
              <a:rPr lang="en-US" dirty="0" smtClean="0"/>
              <a:t>Spark</a:t>
            </a:r>
            <a:r>
              <a:rPr lang="el-GR" dirty="0" smtClean="0"/>
              <a:t> προγράμματος</a:t>
            </a:r>
          </a:p>
          <a:p>
            <a:pPr lvl="2">
              <a:buFont typeface="Wingdings" pitchFamily="2" charset="2"/>
              <a:buChar char="Ø"/>
            </a:pPr>
            <a:r>
              <a:rPr lang="en-US" sz="2200" dirty="0" smtClean="0"/>
              <a:t>Serialization / </a:t>
            </a:r>
            <a:r>
              <a:rPr lang="en-US" sz="2200" dirty="0" err="1" smtClean="0"/>
              <a:t>deserialization</a:t>
            </a:r>
            <a:r>
              <a:rPr lang="en-US" sz="2200" dirty="0" smtClean="0"/>
              <a:t> </a:t>
            </a:r>
            <a:r>
              <a:rPr lang="el-GR" sz="2200" dirty="0" smtClean="0"/>
              <a:t>δεδομένων</a:t>
            </a:r>
            <a:endParaRPr lang="el-GR" sz="2200" dirty="0" smtClean="0">
              <a:latin typeface="Calibri" pitchFamily="34" charset="0"/>
              <a:cs typeface="Calibri" pitchFamily="34" charset="0"/>
            </a:endParaRPr>
          </a:p>
          <a:p>
            <a:pPr lvl="2">
              <a:buFont typeface="Wingdings" pitchFamily="2" charset="2"/>
              <a:buChar char="Ø"/>
            </a:pPr>
            <a:endParaRPr lang="el-GR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Εισαγωγή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305800" cy="5486400"/>
          </a:xfrm>
        </p:spPr>
        <p:txBody>
          <a:bodyPr>
            <a:normAutofit fontScale="92500" lnSpcReduction="10000"/>
          </a:bodyPr>
          <a:lstStyle/>
          <a:p>
            <a:r>
              <a:rPr lang="el-GR" dirty="0" smtClean="0"/>
              <a:t>Τι είναι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process mining </a:t>
            </a:r>
            <a:r>
              <a:rPr lang="el-GR" dirty="0" smtClean="0"/>
              <a:t>(εξόρυξη διαδικασιών)</a:t>
            </a:r>
            <a:r>
              <a:rPr lang="en-US" dirty="0" smtClean="0"/>
              <a:t>?</a:t>
            </a:r>
            <a:endParaRPr lang="el-GR" dirty="0" smtClean="0"/>
          </a:p>
          <a:p>
            <a:pPr>
              <a:buNone/>
            </a:pPr>
            <a:r>
              <a:rPr lang="el-GR" sz="2000" dirty="0" smtClean="0"/>
              <a:t>Μέθοδος για την εξαγωγή μοντέλων από </a:t>
            </a:r>
            <a:r>
              <a:rPr lang="en-US" sz="2000" dirty="0" smtClean="0"/>
              <a:t>event logs</a:t>
            </a:r>
            <a:r>
              <a:rPr lang="el-GR" sz="2000" dirty="0" smtClean="0"/>
              <a:t> που παράγονται από ένα σύστημα πληροφοριών.</a:t>
            </a:r>
          </a:p>
          <a:p>
            <a:pPr>
              <a:buNone/>
            </a:pPr>
            <a:r>
              <a:rPr lang="el-GR" sz="2000" dirty="0" smtClean="0"/>
              <a:t>Δεν υπάρχει αρχικό μοντέλο</a:t>
            </a:r>
          </a:p>
          <a:p>
            <a:pPr>
              <a:buNone/>
            </a:pPr>
            <a:endParaRPr lang="el-GR" sz="2000" dirty="0" smtClean="0"/>
          </a:p>
          <a:p>
            <a:r>
              <a:rPr lang="el-GR" b="1" dirty="0" smtClean="0"/>
              <a:t>Σκοπός </a:t>
            </a:r>
          </a:p>
          <a:p>
            <a:pPr>
              <a:buNone/>
            </a:pPr>
            <a:r>
              <a:rPr lang="el-GR" sz="2000" dirty="0" smtClean="0"/>
              <a:t>Η κατανόηση αλλά και η βελτίωση της απόδοσης των διαδικασιών μιας επιχείρησης.</a:t>
            </a:r>
          </a:p>
          <a:p>
            <a:pPr>
              <a:buNone/>
            </a:pPr>
            <a:r>
              <a:rPr lang="el-GR" sz="2000" dirty="0" smtClean="0"/>
              <a:t>Ανακάλυψη μη-επιθυμητών διαδικασιών που ακολουθούνται στην πραγματικότητα</a:t>
            </a:r>
          </a:p>
          <a:p>
            <a:pPr>
              <a:buNone/>
            </a:pPr>
            <a:r>
              <a:rPr lang="el-GR" sz="2000" dirty="0" smtClean="0"/>
              <a:t>Παραγωγή μοντέλων συμπεριφοράς (behavioral models) της λειτουργίας των επιχειρήσεων.</a:t>
            </a:r>
          </a:p>
          <a:p>
            <a:pPr>
              <a:buNone/>
            </a:pPr>
            <a:r>
              <a:rPr lang="el-GR" sz="2000" dirty="0" smtClean="0"/>
              <a:t>Παροχή </a:t>
            </a:r>
            <a:r>
              <a:rPr lang="el-GR" sz="2000" b="1" dirty="0" smtClean="0"/>
              <a:t>απαραίτητων εργαλείων</a:t>
            </a:r>
            <a:r>
              <a:rPr lang="el-GR" sz="2000" dirty="0" smtClean="0"/>
              <a:t> για την ανάλυση πραγματικών συμπεριφορών</a:t>
            </a:r>
            <a:endParaRPr lang="en-US" sz="2000" dirty="0" smtClean="0"/>
          </a:p>
          <a:p>
            <a:pPr>
              <a:buNone/>
            </a:pPr>
            <a:r>
              <a:rPr lang="el-GR" sz="2000" dirty="0" smtClean="0"/>
              <a:t>Πρόταση λύσεων για την επίτευξη βέλτιστης λειτουργίας και αφαίρεση προβληματικών γεγονότων</a:t>
            </a:r>
          </a:p>
          <a:p>
            <a:endParaRPr lang="el-GR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Ευχαριστίες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r>
              <a:rPr lang="el-GR" dirty="0" smtClean="0"/>
              <a:t>κ. Ζαρολιάγκης</a:t>
            </a:r>
          </a:p>
          <a:p>
            <a:pPr>
              <a:buNone/>
            </a:pPr>
            <a:r>
              <a:rPr lang="el-GR" dirty="0" smtClean="0"/>
              <a:t>κ. Σιούτας</a:t>
            </a:r>
          </a:p>
          <a:p>
            <a:pPr>
              <a:buNone/>
            </a:pPr>
            <a:r>
              <a:rPr lang="el-GR" dirty="0" smtClean="0"/>
              <a:t>κ. Τζήμας</a:t>
            </a:r>
          </a:p>
          <a:p>
            <a:pPr>
              <a:buNone/>
            </a:pPr>
            <a:r>
              <a:rPr lang="el-GR" dirty="0" smtClean="0"/>
              <a:t>κ. Βιέννας 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Δομή των </a:t>
            </a:r>
            <a:r>
              <a:rPr lang="en-US" b="1" dirty="0" smtClean="0"/>
              <a:t>event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pPr>
              <a:buNone/>
            </a:pPr>
            <a:r>
              <a:rPr lang="el-GR" sz="2400" dirty="0" smtClean="0"/>
              <a:t>Συγκεκριμένη δομή με σίγουρη </a:t>
            </a:r>
            <a:r>
              <a:rPr lang="el-GR" sz="2400" b="1" dirty="0" smtClean="0"/>
              <a:t>ύπαρξη των ιδιοτήτων</a:t>
            </a:r>
          </a:p>
          <a:p>
            <a:r>
              <a:rPr lang="el-GR" sz="2400" dirty="0" smtClean="0"/>
              <a:t> </a:t>
            </a:r>
            <a:r>
              <a:rPr lang="en-US" sz="2400" b="1" dirty="0" err="1" smtClean="0"/>
              <a:t>caseId</a:t>
            </a:r>
            <a:endParaRPr lang="el-GR" sz="2400" b="1" dirty="0" smtClean="0"/>
          </a:p>
          <a:p>
            <a:r>
              <a:rPr lang="en-US" sz="2400" b="1" dirty="0" smtClean="0"/>
              <a:t>activity name</a:t>
            </a:r>
            <a:endParaRPr lang="el-GR" sz="2400" b="1" dirty="0" smtClean="0"/>
          </a:p>
          <a:p>
            <a:r>
              <a:rPr lang="en-US" sz="2400" b="1" dirty="0" smtClean="0"/>
              <a:t>Timestamp</a:t>
            </a:r>
            <a:endParaRPr lang="el-GR" sz="2400" b="1" dirty="0" smtClean="0"/>
          </a:p>
          <a:p>
            <a:pPr>
              <a:buNone/>
            </a:pPr>
            <a:endParaRPr lang="el-GR" dirty="0"/>
          </a:p>
        </p:txBody>
      </p:sp>
      <p:pic>
        <p:nvPicPr>
          <p:cNvPr id="5" name="Picture 4" descr="C:\Users\Vlasis\Dropbox\osyl\report\images\img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19400"/>
            <a:ext cx="655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l-GR" b="1" dirty="0" smtClean="0"/>
              <a:t>Μοντέλα Διαδικασιών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Αποτέλεσμα του </a:t>
            </a:r>
            <a:r>
              <a:rPr lang="en-US" dirty="0" smtClean="0"/>
              <a:t>Process Mining</a:t>
            </a:r>
          </a:p>
          <a:p>
            <a:pPr>
              <a:buNone/>
            </a:pPr>
            <a:r>
              <a:rPr lang="en-US" dirty="0" smtClean="0"/>
              <a:t>Petri Net, BPMN, UML</a:t>
            </a:r>
            <a:endParaRPr lang="el-GR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Petri Net</a:t>
            </a:r>
          </a:p>
          <a:p>
            <a:pPr>
              <a:buNone/>
            </a:pPr>
            <a:r>
              <a:rPr lang="el-GR" sz="2000" dirty="0" smtClean="0"/>
              <a:t>Μεγάλη γκάμα συμπεριφορών όπως ακολουθίες (</a:t>
            </a:r>
            <a:r>
              <a:rPr lang="en-US" sz="2000" b="1" dirty="0" smtClean="0"/>
              <a:t>sequences</a:t>
            </a:r>
            <a:r>
              <a:rPr lang="el-GR" sz="2000" dirty="0" smtClean="0"/>
              <a:t>), παραλληλισμό (</a:t>
            </a:r>
            <a:r>
              <a:rPr lang="en-US" sz="2000" b="1" dirty="0" smtClean="0"/>
              <a:t>concurrency</a:t>
            </a:r>
            <a:r>
              <a:rPr lang="el-GR" sz="2000" dirty="0" smtClean="0"/>
              <a:t>), επιλογές (</a:t>
            </a:r>
            <a:r>
              <a:rPr lang="en-US" sz="2000" b="1" dirty="0" smtClean="0"/>
              <a:t>choices</a:t>
            </a:r>
            <a:r>
              <a:rPr lang="el-GR" sz="2000" dirty="0" smtClean="0"/>
              <a:t>) και επαναλήψεις (</a:t>
            </a:r>
            <a:r>
              <a:rPr lang="en-US" sz="2000" b="1" dirty="0" smtClean="0"/>
              <a:t>loops</a:t>
            </a:r>
            <a:r>
              <a:rPr lang="el-GR" sz="2000" dirty="0" smtClean="0"/>
              <a:t>).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l-GR" sz="2000" dirty="0" smtClean="0"/>
              <a:t>Αποτελείται από κύκλους (</a:t>
            </a:r>
            <a:r>
              <a:rPr lang="en-US" sz="2000" b="1" dirty="0" smtClean="0"/>
              <a:t>places/states p1 </a:t>
            </a:r>
            <a:r>
              <a:rPr lang="el-GR" sz="2000" dirty="0" smtClean="0"/>
              <a:t>και</a:t>
            </a:r>
            <a:r>
              <a:rPr lang="en-US" sz="2000" b="1" dirty="0" smtClean="0"/>
              <a:t> p2</a:t>
            </a:r>
            <a:r>
              <a:rPr lang="el-GR" sz="2000" dirty="0" smtClean="0"/>
              <a:t>) και τετράγωνα (</a:t>
            </a:r>
            <a:r>
              <a:rPr lang="el-GR" sz="2000" b="1" dirty="0" smtClean="0"/>
              <a:t>μεταβάσεις </a:t>
            </a:r>
            <a:r>
              <a:rPr lang="en-US" sz="2000" b="1" dirty="0" smtClean="0"/>
              <a:t> t1</a:t>
            </a:r>
            <a:r>
              <a:rPr lang="el-GR" sz="2000" dirty="0" smtClean="0"/>
              <a:t>)</a:t>
            </a:r>
            <a:r>
              <a:rPr lang="en-US" sz="2000" dirty="0" smtClean="0"/>
              <a:t> </a:t>
            </a:r>
            <a:r>
              <a:rPr lang="el-GR" sz="2000" dirty="0" smtClean="0"/>
              <a:t>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l-GR" sz="2000" dirty="0" smtClean="0"/>
              <a:t>Ορίζεται σαν μια τριάδα </a:t>
            </a:r>
            <a:r>
              <a:rPr lang="en-US" sz="2000" dirty="0" smtClean="0"/>
              <a:t>(P, T, F) </a:t>
            </a:r>
            <a:r>
              <a:rPr lang="el-GR" sz="2000" dirty="0" smtClean="0"/>
              <a:t>όπου </a:t>
            </a:r>
            <a:r>
              <a:rPr lang="en-US" sz="2000" dirty="0" smtClean="0"/>
              <a:t>P </a:t>
            </a:r>
            <a:r>
              <a:rPr lang="el-GR" sz="2000" dirty="0" smtClean="0"/>
              <a:t>το σύνολο των </a:t>
            </a:r>
            <a:r>
              <a:rPr lang="en-US" sz="2000" dirty="0" smtClean="0"/>
              <a:t>places, T</a:t>
            </a:r>
            <a:r>
              <a:rPr lang="el-GR" sz="2000" dirty="0" smtClean="0"/>
              <a:t> το σύνολο των </a:t>
            </a:r>
            <a:r>
              <a:rPr lang="en-US" sz="2000" dirty="0" smtClean="0"/>
              <a:t>transitions </a:t>
            </a:r>
            <a:r>
              <a:rPr lang="el-GR" sz="2000" dirty="0" smtClean="0"/>
              <a:t>και</a:t>
            </a:r>
            <a:r>
              <a:rPr lang="en-US" sz="2000" dirty="0" smtClean="0"/>
              <a:t> F</a:t>
            </a:r>
            <a:r>
              <a:rPr lang="el-GR" sz="2000" dirty="0" smtClean="0"/>
              <a:t> το σύνολο των ακμών.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l-GR" sz="2000" b="1" dirty="0"/>
          </a:p>
        </p:txBody>
      </p:sp>
      <p:pic>
        <p:nvPicPr>
          <p:cNvPr id="4" name="Picture 3" descr="C:\Users\Vlasis\Dropbox\osyl\report\images\img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676400"/>
            <a:ext cx="3124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Alpha Algorithm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8153400" cy="5410200"/>
          </a:xfrm>
        </p:spPr>
        <p:txBody>
          <a:bodyPr/>
          <a:lstStyle/>
          <a:p>
            <a:r>
              <a:rPr lang="el-GR" sz="2400" dirty="0" smtClean="0"/>
              <a:t>Αλγόριθμος εύρεσης διαδικασιών</a:t>
            </a:r>
          </a:p>
          <a:p>
            <a:pPr>
              <a:buNone/>
            </a:pPr>
            <a:r>
              <a:rPr lang="el-GR" sz="2000" dirty="0" smtClean="0"/>
              <a:t>Διαβάζει </a:t>
            </a:r>
            <a:r>
              <a:rPr lang="en-US" sz="2000" dirty="0" smtClean="0"/>
              <a:t>event log</a:t>
            </a:r>
          </a:p>
          <a:p>
            <a:pPr>
              <a:buNone/>
            </a:pPr>
            <a:r>
              <a:rPr lang="el-GR" sz="2000" dirty="0" smtClean="0"/>
              <a:t>Παράγει ένα γράφημα (παράδειγμα </a:t>
            </a:r>
            <a:r>
              <a:rPr lang="en-US" sz="2000" dirty="0" smtClean="0"/>
              <a:t>Petri net</a:t>
            </a:r>
            <a:r>
              <a:rPr lang="el-GR" sz="2000" dirty="0" smtClean="0"/>
              <a:t>)</a:t>
            </a:r>
          </a:p>
          <a:p>
            <a:pPr>
              <a:buNone/>
            </a:pPr>
            <a:r>
              <a:rPr lang="el-GR" sz="2000" dirty="0" smtClean="0"/>
              <a:t>Δεν εξετάζει συχνότητες των δεδομένων, αλλά ακολουθίες από </a:t>
            </a:r>
            <a:r>
              <a:rPr lang="en-US" sz="2000" dirty="0" smtClean="0"/>
              <a:t>events</a:t>
            </a:r>
            <a:endParaRPr lang="el-GR" sz="2000" dirty="0" smtClean="0"/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Ψάχνει σχέσεις ταξινόμησης (</a:t>
            </a:r>
            <a:r>
              <a:rPr lang="en-US" b="1" dirty="0" smtClean="0"/>
              <a:t>footprint graph</a:t>
            </a:r>
            <a:r>
              <a:rPr lang="el-GR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US" sz="2000" b="1" dirty="0" smtClean="0"/>
              <a:t>Direct succession</a:t>
            </a:r>
            <a:r>
              <a:rPr lang="en-GB" sz="2000" b="1" dirty="0" smtClean="0"/>
              <a:t> (</a:t>
            </a:r>
            <a:r>
              <a:rPr lang="en-US" sz="2000" b="1" dirty="0" smtClean="0"/>
              <a:t>x&gt;y</a:t>
            </a:r>
            <a:r>
              <a:rPr lang="en-GB" sz="2000" b="1" dirty="0" smtClean="0"/>
              <a:t>) </a:t>
            </a:r>
            <a:r>
              <a:rPr lang="el-GR" sz="2000" dirty="0" smtClean="0"/>
              <a:t>Υπάρχουν </a:t>
            </a:r>
            <a:r>
              <a:rPr lang="en-US" sz="2000" dirty="0" smtClean="0"/>
              <a:t>sub-traces …</a:t>
            </a:r>
            <a:r>
              <a:rPr lang="en-GB" sz="2000" dirty="0" err="1" smtClean="0"/>
              <a:t>xy</a:t>
            </a:r>
            <a:r>
              <a:rPr lang="en-GB" sz="2000" dirty="0" smtClean="0"/>
              <a:t>….</a:t>
            </a:r>
            <a:r>
              <a:rPr lang="el-GR" sz="2000" dirty="0" smtClean="0"/>
              <a:t> (παράδειγμα </a:t>
            </a:r>
            <a:r>
              <a:rPr lang="en-US" sz="2000" dirty="0" smtClean="0"/>
              <a:t>a&gt;b , a&gt;c , a&gt;e </a:t>
            </a:r>
            <a:r>
              <a:rPr lang="el-GR" sz="2000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US" sz="2000" b="1" dirty="0" smtClean="0"/>
              <a:t>Causality (x-&gt;y) </a:t>
            </a:r>
            <a:r>
              <a:rPr lang="el-GR" sz="2000" dirty="0" smtClean="0"/>
              <a:t>Υπάρχουν</a:t>
            </a:r>
            <a:r>
              <a:rPr lang="el-GR" sz="2000" b="1" dirty="0" smtClean="0"/>
              <a:t> </a:t>
            </a:r>
            <a:r>
              <a:rPr lang="en-US" sz="2000" dirty="0" smtClean="0"/>
              <a:t>sub-traces  …</a:t>
            </a:r>
            <a:r>
              <a:rPr lang="en-GB" sz="2000" dirty="0" err="1" smtClean="0"/>
              <a:t>xy</a:t>
            </a:r>
            <a:r>
              <a:rPr lang="en-GB" sz="2000" dirty="0" smtClean="0"/>
              <a:t>…. </a:t>
            </a:r>
            <a:r>
              <a:rPr lang="el-GR" sz="2000" dirty="0" smtClean="0"/>
              <a:t>Αλλά όχι </a:t>
            </a:r>
            <a:r>
              <a:rPr lang="en-US" sz="2000" dirty="0" smtClean="0"/>
              <a:t> …</a:t>
            </a:r>
            <a:r>
              <a:rPr lang="en-GB" sz="2000" dirty="0" err="1" smtClean="0"/>
              <a:t>yx</a:t>
            </a:r>
            <a:r>
              <a:rPr lang="en-GB" sz="2000" dirty="0" smtClean="0"/>
              <a:t>….</a:t>
            </a:r>
            <a:r>
              <a:rPr lang="el-GR" sz="2000" dirty="0" smtClean="0"/>
              <a:t> (παράδειγμα </a:t>
            </a:r>
            <a:r>
              <a:rPr lang="en-US" sz="2000" dirty="0" smtClean="0"/>
              <a:t>a-&gt;b, a-&gt;c, a-&gt;e</a:t>
            </a:r>
            <a:r>
              <a:rPr lang="el-GR" sz="2000" dirty="0" smtClean="0"/>
              <a:t>)</a:t>
            </a:r>
          </a:p>
          <a:p>
            <a:pPr lvl="0">
              <a:buFont typeface="Wingdings" pitchFamily="2" charset="2"/>
              <a:buChar char="q"/>
            </a:pPr>
            <a:r>
              <a:rPr lang="en-GB" sz="2000" b="1" dirty="0" smtClean="0"/>
              <a:t>Parallel (</a:t>
            </a:r>
            <a:r>
              <a:rPr lang="en-US" sz="2000" b="1" dirty="0" smtClean="0"/>
              <a:t>x</a:t>
            </a:r>
            <a:r>
              <a:rPr lang="en-GB" sz="2000" b="1" dirty="0" smtClean="0"/>
              <a:t>||</a:t>
            </a:r>
            <a:r>
              <a:rPr lang="en-US" sz="2000" b="1" dirty="0" smtClean="0"/>
              <a:t>y</a:t>
            </a:r>
            <a:r>
              <a:rPr lang="en-GB" sz="2000" b="1" dirty="0" smtClean="0"/>
              <a:t>) </a:t>
            </a:r>
            <a:r>
              <a:rPr lang="el-GR" sz="2000" dirty="0" smtClean="0"/>
              <a:t>Υπάρχουν</a:t>
            </a:r>
            <a:r>
              <a:rPr lang="el-GR" sz="2000" b="1" dirty="0" smtClean="0"/>
              <a:t> </a:t>
            </a:r>
            <a:r>
              <a:rPr lang="en-US" sz="2000" dirty="0" smtClean="0"/>
              <a:t>sub-traces …</a:t>
            </a:r>
            <a:r>
              <a:rPr lang="en-GB" sz="2000" dirty="0" err="1" smtClean="0"/>
              <a:t>xy</a:t>
            </a:r>
            <a:r>
              <a:rPr lang="en-GB" sz="2000" dirty="0" smtClean="0"/>
              <a:t>…. </a:t>
            </a:r>
            <a:r>
              <a:rPr lang="el-GR" sz="2000" dirty="0" smtClean="0"/>
              <a:t>και </a:t>
            </a:r>
            <a:r>
              <a:rPr lang="en-US" sz="2000" dirty="0" smtClean="0"/>
              <a:t> …</a:t>
            </a:r>
            <a:r>
              <a:rPr lang="en-GB" sz="2000" dirty="0" err="1" smtClean="0"/>
              <a:t>yx</a:t>
            </a:r>
            <a:r>
              <a:rPr lang="en-GB" sz="2000" dirty="0" smtClean="0"/>
              <a:t>…. (</a:t>
            </a:r>
            <a:r>
              <a:rPr lang="el-GR" sz="2000" dirty="0" smtClean="0"/>
              <a:t>παράδειγμα </a:t>
            </a:r>
            <a:r>
              <a:rPr lang="en-US" sz="2000" dirty="0" smtClean="0"/>
              <a:t> b</a:t>
            </a:r>
            <a:r>
              <a:rPr lang="el-GR" sz="2000" dirty="0" smtClean="0"/>
              <a:t>||</a:t>
            </a:r>
            <a:r>
              <a:rPr lang="en-US" sz="2000" dirty="0" smtClean="0"/>
              <a:t>c</a:t>
            </a:r>
            <a:r>
              <a:rPr lang="el-GR" sz="2000" dirty="0" smtClean="0"/>
              <a:t> , </a:t>
            </a:r>
            <a:r>
              <a:rPr lang="en-US" sz="2000" dirty="0" smtClean="0"/>
              <a:t>c</a:t>
            </a:r>
            <a:r>
              <a:rPr lang="el-GR" sz="2000" dirty="0" smtClean="0"/>
              <a:t>||</a:t>
            </a:r>
            <a:r>
              <a:rPr lang="en-US" sz="2000" dirty="0" smtClean="0"/>
              <a:t>b</a:t>
            </a:r>
            <a:r>
              <a:rPr lang="en-GB" sz="2000" dirty="0" smtClean="0"/>
              <a:t>)</a:t>
            </a:r>
            <a:endParaRPr lang="el-GR" sz="2000" dirty="0" smtClean="0"/>
          </a:p>
          <a:p>
            <a:pPr lvl="0">
              <a:buFont typeface="Wingdings" pitchFamily="2" charset="2"/>
              <a:buChar char="q"/>
            </a:pPr>
            <a:r>
              <a:rPr lang="en-US" sz="2000" b="1" dirty="0" smtClean="0"/>
              <a:t>Choice- exclusiveness </a:t>
            </a:r>
            <a:r>
              <a:rPr lang="en-GB" sz="2000" dirty="0" smtClean="0"/>
              <a:t>(</a:t>
            </a:r>
            <a:r>
              <a:rPr lang="en-US" sz="2000" b="1" dirty="0" smtClean="0"/>
              <a:t>x</a:t>
            </a:r>
            <a:r>
              <a:rPr lang="en-GB" sz="2000" b="1" dirty="0" smtClean="0"/>
              <a:t>#</a:t>
            </a:r>
            <a:r>
              <a:rPr lang="en-US" sz="2000" b="1" dirty="0" smtClean="0"/>
              <a:t>y</a:t>
            </a:r>
            <a:r>
              <a:rPr lang="en-GB" sz="2000" dirty="0" smtClean="0"/>
              <a:t>) </a:t>
            </a:r>
            <a:r>
              <a:rPr lang="el-GR" sz="2000" dirty="0" smtClean="0"/>
              <a:t>Δεν υπάρχουν</a:t>
            </a:r>
            <a:r>
              <a:rPr lang="el-GR" sz="2000" b="1" dirty="0" smtClean="0"/>
              <a:t> </a:t>
            </a:r>
            <a:r>
              <a:rPr lang="en-US" sz="2000" dirty="0" smtClean="0"/>
              <a:t>sub</a:t>
            </a:r>
            <a:r>
              <a:rPr lang="en-GB" sz="2000" dirty="0" smtClean="0"/>
              <a:t>-</a:t>
            </a:r>
            <a:r>
              <a:rPr lang="en-US" sz="2000" dirty="0" smtClean="0"/>
              <a:t>traces</a:t>
            </a:r>
            <a:r>
              <a:rPr lang="en-GB" sz="2000" dirty="0" smtClean="0"/>
              <a:t> …</a:t>
            </a:r>
            <a:r>
              <a:rPr lang="en-GB" sz="2000" dirty="0" err="1" smtClean="0"/>
              <a:t>xy</a:t>
            </a:r>
            <a:r>
              <a:rPr lang="en-GB" sz="2000" dirty="0" smtClean="0"/>
              <a:t>…. </a:t>
            </a:r>
            <a:r>
              <a:rPr lang="el-GR" sz="2000" dirty="0" smtClean="0"/>
              <a:t>ούτε και …</a:t>
            </a:r>
            <a:r>
              <a:rPr lang="en-GB" sz="2000" dirty="0" err="1" smtClean="0"/>
              <a:t>yx</a:t>
            </a:r>
            <a:r>
              <a:rPr lang="el-GR" sz="2000" dirty="0" smtClean="0"/>
              <a:t>….</a:t>
            </a:r>
            <a:r>
              <a:rPr lang="en-US" sz="2000" dirty="0" smtClean="0"/>
              <a:t> (</a:t>
            </a:r>
            <a:r>
              <a:rPr lang="el-GR" sz="2000" dirty="0" smtClean="0"/>
              <a:t>παράδειγμα </a:t>
            </a:r>
            <a:r>
              <a:rPr lang="en-US" sz="2000" dirty="0" smtClean="0"/>
              <a:t>a</a:t>
            </a:r>
            <a:r>
              <a:rPr lang="el-GR" sz="2000" dirty="0" smtClean="0"/>
              <a:t>#</a:t>
            </a:r>
            <a:r>
              <a:rPr lang="en-US" sz="2000" dirty="0" smtClean="0"/>
              <a:t>d, </a:t>
            </a:r>
            <a:r>
              <a:rPr lang="en-US" sz="2000" dirty="0" err="1" smtClean="0"/>
              <a:t>b#e</a:t>
            </a:r>
            <a:r>
              <a:rPr lang="en-US" sz="2000" dirty="0" smtClean="0"/>
              <a:t>)</a:t>
            </a:r>
            <a:endParaRPr lang="el-GR" sz="2000" dirty="0" smtClean="0"/>
          </a:p>
          <a:p>
            <a:endParaRPr lang="el-G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524000"/>
            <a:ext cx="5343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Alpha Algorithm – </a:t>
            </a:r>
            <a:r>
              <a:rPr lang="el-GR" b="1" dirty="0" smtClean="0"/>
              <a:t>Δομικά Στοιχεία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153400" cy="5562600"/>
          </a:xfrm>
        </p:spPr>
        <p:txBody>
          <a:bodyPr/>
          <a:lstStyle/>
          <a:p>
            <a:r>
              <a:rPr lang="en-US" sz="2400" b="1" dirty="0" smtClean="0"/>
              <a:t>Causality pattern (a-&gt;b)</a:t>
            </a:r>
            <a:endParaRPr lang="el-GR" sz="2400" b="1" dirty="0" smtClean="0"/>
          </a:p>
          <a:p>
            <a:endParaRPr lang="el-GR" b="1" dirty="0" smtClean="0"/>
          </a:p>
          <a:p>
            <a:r>
              <a:rPr lang="en-US" sz="2400" b="1" dirty="0" smtClean="0"/>
              <a:t>XOR</a:t>
            </a:r>
            <a:r>
              <a:rPr lang="el-GR" sz="2400" b="1" dirty="0" smtClean="0"/>
              <a:t>-</a:t>
            </a:r>
            <a:r>
              <a:rPr lang="en-US" sz="2400" b="1" dirty="0" smtClean="0"/>
              <a:t>split pattern</a:t>
            </a:r>
            <a:r>
              <a:rPr lang="el-GR" sz="2400" b="1" dirty="0" smtClean="0"/>
              <a:t>  (</a:t>
            </a:r>
            <a:r>
              <a:rPr lang="en-US" sz="2400" b="1" dirty="0" smtClean="0"/>
              <a:t>a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b</a:t>
            </a:r>
            <a:r>
              <a:rPr lang="el-GR" sz="2400" b="1" dirty="0" smtClean="0"/>
              <a:t> , </a:t>
            </a:r>
            <a:r>
              <a:rPr lang="en-US" sz="2400" b="1" dirty="0" smtClean="0"/>
              <a:t>a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c</a:t>
            </a:r>
            <a:r>
              <a:rPr lang="el-GR" sz="2400" b="1" dirty="0" smtClean="0"/>
              <a:t> , </a:t>
            </a:r>
            <a:r>
              <a:rPr lang="en-US" sz="2400" b="1" dirty="0" smtClean="0"/>
              <a:t>b</a:t>
            </a:r>
            <a:r>
              <a:rPr lang="el-GR" sz="2400" b="1" dirty="0" smtClean="0"/>
              <a:t>#</a:t>
            </a:r>
            <a:r>
              <a:rPr lang="en-US" sz="2400" b="1" dirty="0" smtClean="0"/>
              <a:t>c</a:t>
            </a:r>
            <a:r>
              <a:rPr lang="el-GR" sz="2400" b="1" dirty="0" smtClean="0"/>
              <a:t>)</a:t>
            </a:r>
          </a:p>
          <a:p>
            <a:pPr>
              <a:buNone/>
            </a:pPr>
            <a:r>
              <a:rPr lang="el-GR" sz="2000" dirty="0" smtClean="0"/>
              <a:t>Επιλογή μεταξύ </a:t>
            </a:r>
            <a:r>
              <a:rPr lang="en-US" sz="2000" b="1" dirty="0" smtClean="0"/>
              <a:t>b </a:t>
            </a:r>
            <a:r>
              <a:rPr lang="el-GR" sz="2000" dirty="0" smtClean="0"/>
              <a:t>και</a:t>
            </a:r>
            <a:r>
              <a:rPr lang="en-US" sz="2000" b="1" dirty="0" smtClean="0"/>
              <a:t> c</a:t>
            </a:r>
            <a:endParaRPr lang="el-GR" sz="2000" b="1" dirty="0" smtClean="0"/>
          </a:p>
          <a:p>
            <a:pPr>
              <a:buNone/>
            </a:pPr>
            <a:endParaRPr lang="el-GR" sz="2000" b="1" dirty="0" smtClean="0"/>
          </a:p>
          <a:p>
            <a:r>
              <a:rPr lang="en-US" sz="2400" b="1" dirty="0" smtClean="0"/>
              <a:t>XOR-join pattern  (b-&gt;d , c-&gt;d , </a:t>
            </a:r>
            <a:r>
              <a:rPr lang="en-US" sz="2400" b="1" dirty="0" err="1" smtClean="0"/>
              <a:t>b#c</a:t>
            </a:r>
            <a:r>
              <a:rPr lang="en-US" sz="2400" b="1" dirty="0" smtClean="0"/>
              <a:t>)</a:t>
            </a:r>
            <a:endParaRPr lang="el-GR" sz="2400" b="1" dirty="0" smtClean="0"/>
          </a:p>
          <a:p>
            <a:endParaRPr lang="el-GR" sz="2400" b="1" dirty="0" smtClean="0"/>
          </a:p>
          <a:p>
            <a:endParaRPr lang="el-GR" sz="2400" b="1" dirty="0" smtClean="0"/>
          </a:p>
          <a:p>
            <a:r>
              <a:rPr lang="en-US" sz="2400" b="1" dirty="0" smtClean="0"/>
              <a:t>AND-split pattern  (a-&gt;b ,a-&gt;c , b||c)</a:t>
            </a:r>
            <a:endParaRPr lang="el-GR" sz="2400" b="1" dirty="0" smtClean="0"/>
          </a:p>
          <a:p>
            <a:endParaRPr lang="el-GR" sz="2400" b="1" dirty="0" smtClean="0"/>
          </a:p>
          <a:p>
            <a:endParaRPr lang="el-GR" sz="2400" b="1" dirty="0" smtClean="0"/>
          </a:p>
          <a:p>
            <a:r>
              <a:rPr lang="en-US" sz="2400" b="1" dirty="0" smtClean="0"/>
              <a:t>AND-join pattern  (b-&gt;d ,c-&gt;d , b||c)</a:t>
            </a:r>
            <a:endParaRPr lang="el-GR" b="1" dirty="0" smtClean="0"/>
          </a:p>
          <a:p>
            <a:endParaRPr lang="el-GR" dirty="0" smtClean="0"/>
          </a:p>
          <a:p>
            <a:endParaRPr lang="el-GR" dirty="0"/>
          </a:p>
        </p:txBody>
      </p:sp>
      <p:pic>
        <p:nvPicPr>
          <p:cNvPr id="4" name="Picture 3" descr="C:\Users\Vlasis\Dropbox\osyl\report\images\img1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838200"/>
            <a:ext cx="3543659" cy="89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Vlasis\Dropbox\osyl\report\images\img15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828800"/>
            <a:ext cx="270689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Vlasis\Dropbox\osyl\report\images\img16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3048000"/>
            <a:ext cx="2667221" cy="120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Vlasis\Dropbox\osyl\report\images\img17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4343400"/>
            <a:ext cx="2479228" cy="112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Vlasis\Dropbox\osyl\report\images\img18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5562600"/>
            <a:ext cx="2366341" cy="105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Alpha Algorithm – </a:t>
            </a:r>
            <a:r>
              <a:rPr lang="el-GR" b="1" dirty="0" smtClean="0"/>
              <a:t>Βήματα</a:t>
            </a:r>
            <a:r>
              <a:rPr lang="en-US" b="1" dirty="0" smtClean="0"/>
              <a:t> (1)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305800" cy="5638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sz="2400" dirty="0" smtClean="0"/>
              <a:t>Μοναδικά </a:t>
            </a:r>
            <a:r>
              <a:rPr lang="en-US" sz="2400" b="1" dirty="0" smtClean="0"/>
              <a:t>activities </a:t>
            </a:r>
            <a:r>
              <a:rPr lang="el-GR" sz="2400" dirty="0" smtClean="0"/>
              <a:t>που υπάρχουν στο </a:t>
            </a:r>
            <a:r>
              <a:rPr lang="en-US" sz="2400" b="1" dirty="0" smtClean="0"/>
              <a:t>event log</a:t>
            </a:r>
            <a:r>
              <a:rPr lang="el-GR" sz="2400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400" dirty="0" smtClean="0"/>
              <a:t>Όλα τα αρχικά </a:t>
            </a:r>
            <a:r>
              <a:rPr lang="en-US" sz="2400" b="1" dirty="0" smtClean="0"/>
              <a:t>activities </a:t>
            </a:r>
            <a:r>
              <a:rPr lang="el-GR" sz="2400" dirty="0" smtClean="0"/>
              <a:t>που</a:t>
            </a:r>
            <a:r>
              <a:rPr lang="el-GR" sz="2400" b="1" dirty="0" smtClean="0"/>
              <a:t> </a:t>
            </a:r>
            <a:r>
              <a:rPr lang="el-GR" sz="2400" dirty="0" smtClean="0"/>
              <a:t>υπάρχουν στο </a:t>
            </a:r>
            <a:r>
              <a:rPr lang="en-US" sz="2400" b="1" dirty="0" smtClean="0"/>
              <a:t>event log</a:t>
            </a:r>
            <a:r>
              <a:rPr lang="el-GR" sz="2400" b="1" dirty="0" smtClean="0"/>
              <a:t>, </a:t>
            </a:r>
            <a:r>
              <a:rPr lang="el-GR" sz="2400" dirty="0" smtClean="0"/>
              <a:t>δηλαδή το πρώτο στοιχείο κάθε </a:t>
            </a:r>
            <a:r>
              <a:rPr lang="en-US" sz="2400" b="1" dirty="0" smtClean="0"/>
              <a:t>trace </a:t>
            </a:r>
            <a:r>
              <a:rPr lang="el-GR" sz="2400" dirty="0" smtClean="0"/>
              <a:t>που ανήκει στο </a:t>
            </a:r>
            <a:r>
              <a:rPr lang="en-US" sz="2400" b="1" dirty="0" smtClean="0"/>
              <a:t>event log</a:t>
            </a:r>
            <a:r>
              <a:rPr lang="el-GR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400" dirty="0" smtClean="0"/>
              <a:t>Όλα τα τελικά </a:t>
            </a:r>
            <a:r>
              <a:rPr lang="en-US" sz="2400" b="1" dirty="0" smtClean="0"/>
              <a:t>activities </a:t>
            </a:r>
            <a:r>
              <a:rPr lang="el-GR" sz="2400" dirty="0" smtClean="0"/>
              <a:t>που</a:t>
            </a:r>
            <a:r>
              <a:rPr lang="el-GR" sz="2400" b="1" dirty="0" smtClean="0"/>
              <a:t> </a:t>
            </a:r>
            <a:r>
              <a:rPr lang="el-GR" sz="2400" dirty="0" smtClean="0"/>
              <a:t>υπάρχουν στο </a:t>
            </a:r>
            <a:r>
              <a:rPr lang="en-US" sz="2400" b="1" dirty="0" smtClean="0"/>
              <a:t>event log</a:t>
            </a:r>
            <a:r>
              <a:rPr lang="el-GR" sz="2400" b="1" dirty="0" smtClean="0"/>
              <a:t>, </a:t>
            </a:r>
            <a:r>
              <a:rPr lang="el-GR" sz="2400" dirty="0" smtClean="0"/>
              <a:t>δηλαδή το τελευταίο στοιχείο κάθε </a:t>
            </a:r>
            <a:r>
              <a:rPr lang="en-US" sz="2400" b="1" dirty="0" smtClean="0"/>
              <a:t>trace </a:t>
            </a:r>
            <a:r>
              <a:rPr lang="el-GR" sz="2400" dirty="0" smtClean="0"/>
              <a:t>που ανήκει στο </a:t>
            </a:r>
            <a:r>
              <a:rPr lang="en-US" sz="2400" b="1" dirty="0" smtClean="0"/>
              <a:t>event log</a:t>
            </a:r>
            <a:r>
              <a:rPr lang="el-GR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l-GR" sz="2400" dirty="0" smtClean="0"/>
              <a:t>Κατασκευή </a:t>
            </a:r>
            <a:r>
              <a:rPr lang="en-US" sz="2400" b="1" dirty="0" smtClean="0"/>
              <a:t>footprint graph</a:t>
            </a:r>
            <a:r>
              <a:rPr lang="el-GR" sz="2400" b="1" dirty="0" smtClean="0"/>
              <a:t> </a:t>
            </a:r>
            <a:r>
              <a:rPr lang="el-GR" sz="2400" dirty="0" smtClean="0"/>
              <a:t>και εύρεση </a:t>
            </a:r>
            <a:r>
              <a:rPr lang="en-US" sz="2400" b="1" dirty="0" smtClean="0"/>
              <a:t>causal groups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b="1" dirty="0" smtClean="0"/>
              <a:t>              a</a:t>
            </a:r>
            <a:r>
              <a:rPr lang="el-GR" sz="2400" b="1" dirty="0" smtClean="0"/>
              <a:t>#</a:t>
            </a:r>
            <a:r>
              <a:rPr lang="en-US" sz="2400" b="1" dirty="0" smtClean="0"/>
              <a:t>b</a:t>
            </a:r>
            <a:r>
              <a:rPr lang="el-GR" sz="2400" b="1" dirty="0" smtClean="0"/>
              <a:t> , </a:t>
            </a:r>
            <a:r>
              <a:rPr lang="en-US" sz="2400" b="1" dirty="0" smtClean="0"/>
              <a:t>c</a:t>
            </a:r>
            <a:r>
              <a:rPr lang="el-GR" sz="2400" b="1" dirty="0" smtClean="0"/>
              <a:t>#</a:t>
            </a:r>
            <a:r>
              <a:rPr lang="en-US" sz="2400" b="1" dirty="0" smtClean="0"/>
              <a:t>d</a:t>
            </a:r>
            <a:r>
              <a:rPr lang="el-GR" sz="2400" b="1" dirty="0" smtClean="0"/>
              <a:t> , </a:t>
            </a:r>
            <a:r>
              <a:rPr lang="en-US" sz="2400" b="1" dirty="0" smtClean="0"/>
              <a:t>a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c</a:t>
            </a:r>
            <a:r>
              <a:rPr lang="el-GR" sz="2400" b="1" dirty="0" smtClean="0"/>
              <a:t> , </a:t>
            </a:r>
            <a:r>
              <a:rPr lang="en-US" sz="2400" b="1" dirty="0" smtClean="0"/>
              <a:t>a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d</a:t>
            </a:r>
            <a:r>
              <a:rPr lang="el-GR" sz="2400" b="1" dirty="0" smtClean="0"/>
              <a:t> , </a:t>
            </a:r>
            <a:r>
              <a:rPr lang="en-US" sz="2400" b="1" dirty="0" smtClean="0"/>
              <a:t>b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c</a:t>
            </a:r>
            <a:r>
              <a:rPr lang="el-GR" sz="2400" b="1" dirty="0" smtClean="0"/>
              <a:t> , </a:t>
            </a:r>
            <a:r>
              <a:rPr lang="en-US" sz="2400" b="1" dirty="0" smtClean="0"/>
              <a:t>b</a:t>
            </a:r>
            <a:r>
              <a:rPr lang="el-GR" sz="2400" b="1" dirty="0" smtClean="0"/>
              <a:t>-&gt;</a:t>
            </a:r>
            <a:r>
              <a:rPr lang="en-US" sz="2400" b="1" dirty="0" smtClean="0"/>
              <a:t>d</a:t>
            </a:r>
            <a:endParaRPr lang="el-GR" sz="2400" b="1" dirty="0"/>
          </a:p>
        </p:txBody>
      </p:sp>
      <p:pic>
        <p:nvPicPr>
          <p:cNvPr id="4" name="Picture 3" descr="C:\Users\Vlasis\Dropbox\osyl\report\images\img2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953000"/>
            <a:ext cx="2525742" cy="15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495800"/>
            <a:ext cx="5934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Alpha Algorithm – </a:t>
            </a:r>
            <a:r>
              <a:rPr lang="el-GR" b="1" dirty="0" smtClean="0"/>
              <a:t>Βήματα</a:t>
            </a:r>
            <a:r>
              <a:rPr lang="en-US" b="1" dirty="0" smtClean="0"/>
              <a:t> (2)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382000" cy="56388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l-GR" sz="2400" dirty="0" smtClean="0"/>
              <a:t>Διαγραφή </a:t>
            </a:r>
            <a:r>
              <a:rPr lang="en-US" sz="2400" dirty="0" smtClean="0"/>
              <a:t>non-maximal  causal groups  </a:t>
            </a:r>
            <a:r>
              <a:rPr lang="el-GR" sz="2400" dirty="0" smtClean="0"/>
              <a:t>από το βήμα 4</a:t>
            </a:r>
          </a:p>
          <a:p>
            <a:pPr marL="514350" indent="-514350">
              <a:buFont typeface="+mj-lt"/>
              <a:buAutoNum type="arabicPeriod" startAt="5"/>
            </a:pPr>
            <a:endParaRPr lang="el-GR" sz="2400" dirty="0" smtClean="0"/>
          </a:p>
          <a:p>
            <a:pPr marL="514350" indent="-514350">
              <a:buFont typeface="+mj-lt"/>
              <a:buAutoNum type="arabicPeriod" startAt="5"/>
            </a:pPr>
            <a:endParaRPr lang="el-GR" sz="2400" dirty="0" smtClean="0"/>
          </a:p>
          <a:p>
            <a:pPr marL="514350" indent="-514350">
              <a:buFont typeface="+mj-lt"/>
              <a:buAutoNum type="arabicPeriod" startAt="5"/>
            </a:pPr>
            <a:endParaRPr lang="el-GR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l-GR" sz="2200" dirty="0" smtClean="0"/>
              <a:t>Εύρεση των </a:t>
            </a:r>
            <a:r>
              <a:rPr lang="en-US" sz="2200" dirty="0" smtClean="0"/>
              <a:t>places</a:t>
            </a:r>
            <a:r>
              <a:rPr lang="el-GR" sz="2200" dirty="0" smtClean="0"/>
              <a:t>/</a:t>
            </a:r>
            <a:r>
              <a:rPr lang="en-US" sz="2200" dirty="0" smtClean="0"/>
              <a:t>states </a:t>
            </a:r>
            <a:r>
              <a:rPr lang="el-GR" sz="2200" dirty="0" smtClean="0"/>
              <a:t>του</a:t>
            </a:r>
            <a:r>
              <a:rPr lang="en-US" sz="2200" dirty="0" smtClean="0"/>
              <a:t> Petri Net</a:t>
            </a:r>
            <a:r>
              <a:rPr lang="el-GR" sz="2200" dirty="0" smtClean="0"/>
              <a:t> από τα </a:t>
            </a:r>
            <a:r>
              <a:rPr lang="en-US" sz="2200" dirty="0" smtClean="0"/>
              <a:t>causal groups. </a:t>
            </a:r>
            <a:r>
              <a:rPr lang="el-GR" sz="2200" dirty="0" smtClean="0"/>
              <a:t>Πρσθήκη μιας αρχικής  και μιας τελικής κατάστασης . Αποτελεί το σύνολο </a:t>
            </a:r>
            <a:r>
              <a:rPr lang="en-US" sz="2200" dirty="0" smtClean="0"/>
              <a:t>P </a:t>
            </a:r>
            <a:r>
              <a:rPr lang="el-GR" sz="2200" dirty="0" smtClean="0"/>
              <a:t>της τριάδας </a:t>
            </a:r>
            <a:r>
              <a:rPr lang="el-GR" sz="2200" b="1" dirty="0" smtClean="0"/>
              <a:t>(</a:t>
            </a:r>
            <a:r>
              <a:rPr lang="en-US" sz="2200" b="1" dirty="0" smtClean="0"/>
              <a:t>P</a:t>
            </a:r>
            <a:r>
              <a:rPr lang="el-GR" sz="2200" b="1" dirty="0" smtClean="0"/>
              <a:t>, </a:t>
            </a:r>
            <a:r>
              <a:rPr lang="en-US" sz="2200" b="1" dirty="0" smtClean="0"/>
              <a:t>T</a:t>
            </a:r>
            <a:r>
              <a:rPr lang="el-GR" sz="2200" b="1" dirty="0" smtClean="0"/>
              <a:t>, </a:t>
            </a:r>
            <a:r>
              <a:rPr lang="en-US" sz="2200" b="1" dirty="0" smtClean="0"/>
              <a:t>F</a:t>
            </a:r>
            <a:r>
              <a:rPr lang="el-GR" sz="2200" b="1" dirty="0" smtClean="0"/>
              <a:t>)</a:t>
            </a:r>
            <a:r>
              <a:rPr lang="el-GR" sz="2200" dirty="0" smtClean="0"/>
              <a:t> που περιγράφει το </a:t>
            </a:r>
            <a:r>
              <a:rPr lang="en-US" sz="2200" dirty="0" smtClean="0"/>
              <a:t>Petri Net </a:t>
            </a:r>
            <a:endParaRPr lang="el-GR" sz="2200" dirty="0" smtClean="0"/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l-GR" sz="2400" dirty="0" smtClean="0"/>
              <a:t>Εύρεση του </a:t>
            </a:r>
            <a:r>
              <a:rPr lang="en-US" sz="2400" b="1" dirty="0" smtClean="0"/>
              <a:t>flow relation</a:t>
            </a:r>
            <a:r>
              <a:rPr lang="en-US" sz="2400" dirty="0" smtClean="0"/>
              <a:t> </a:t>
            </a:r>
            <a:r>
              <a:rPr lang="el-GR" sz="2400" dirty="0" smtClean="0"/>
              <a:t>του </a:t>
            </a:r>
            <a:r>
              <a:rPr lang="en-US" sz="2400" dirty="0" smtClean="0"/>
              <a:t>Petri Net</a:t>
            </a:r>
            <a:r>
              <a:rPr lang="el-GR" sz="2400" dirty="0" smtClean="0"/>
              <a:t> (</a:t>
            </a:r>
            <a:r>
              <a:rPr lang="en-US" sz="2400" dirty="0" smtClean="0"/>
              <a:t>F </a:t>
            </a:r>
            <a:r>
              <a:rPr lang="el-GR" sz="2400" dirty="0" smtClean="0"/>
              <a:t>από την τριάδα (</a:t>
            </a:r>
            <a:r>
              <a:rPr lang="en-US" sz="2400" b="1" dirty="0" smtClean="0"/>
              <a:t>P</a:t>
            </a:r>
            <a:r>
              <a:rPr lang="el-GR" sz="2400" b="1" dirty="0" smtClean="0"/>
              <a:t>, </a:t>
            </a:r>
            <a:r>
              <a:rPr lang="en-US" sz="2400" b="1" dirty="0" smtClean="0"/>
              <a:t>T</a:t>
            </a:r>
            <a:r>
              <a:rPr lang="el-GR" sz="2400" b="1" dirty="0" smtClean="0"/>
              <a:t>, </a:t>
            </a:r>
            <a:r>
              <a:rPr lang="en-US" sz="2400" b="1" dirty="0" smtClean="0"/>
              <a:t>F</a:t>
            </a:r>
            <a:r>
              <a:rPr lang="el-GR" sz="2400" dirty="0" smtClean="0"/>
              <a:t>))</a:t>
            </a: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K</a:t>
            </a:r>
            <a:r>
              <a:rPr lang="el-GR" sz="2400" dirty="0" smtClean="0"/>
              <a:t>ατασκευή του τελικού </a:t>
            </a:r>
            <a:r>
              <a:rPr lang="en-US" sz="2400" dirty="0" smtClean="0"/>
              <a:t>Petri Net </a:t>
            </a:r>
            <a:r>
              <a:rPr lang="el-GR" sz="2400" dirty="0" smtClean="0"/>
              <a:t>το οποίο αποτελείται από μια τριάδα συνόλων </a:t>
            </a:r>
            <a:r>
              <a:rPr lang="el-GR" sz="2400" b="1" dirty="0" smtClean="0"/>
              <a:t>(</a:t>
            </a:r>
            <a:r>
              <a:rPr lang="en-US" sz="2400" b="1" dirty="0" smtClean="0"/>
              <a:t>P</a:t>
            </a:r>
            <a:r>
              <a:rPr lang="el-GR" sz="2400" b="1" dirty="0" smtClean="0"/>
              <a:t>, </a:t>
            </a:r>
            <a:r>
              <a:rPr lang="en-US" sz="2400" b="1" dirty="0" smtClean="0"/>
              <a:t>T</a:t>
            </a:r>
            <a:r>
              <a:rPr lang="el-GR" sz="2400" b="1" dirty="0" smtClean="0"/>
              <a:t>, </a:t>
            </a:r>
            <a:r>
              <a:rPr lang="en-US" sz="2400" b="1" dirty="0" smtClean="0"/>
              <a:t>F</a:t>
            </a:r>
            <a:r>
              <a:rPr lang="el-GR" sz="2400" b="1" dirty="0" smtClean="0"/>
              <a:t>).</a:t>
            </a:r>
            <a:endParaRPr lang="el-GR" sz="2200" dirty="0" smtClean="0"/>
          </a:p>
          <a:p>
            <a:pPr marL="514350" indent="-514350">
              <a:buFont typeface="+mj-lt"/>
              <a:buAutoNum type="arabicPeriod" startAt="5"/>
            </a:pPr>
            <a:endParaRPr lang="el-GR" sz="2400" dirty="0"/>
          </a:p>
        </p:txBody>
      </p:sp>
      <p:pic>
        <p:nvPicPr>
          <p:cNvPr id="4" name="Picture 3" descr="C:\Users\Vlasis\Dropbox\osyl\report\images\img2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371600"/>
            <a:ext cx="4497953" cy="137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Alpha Algorithm – </a:t>
            </a:r>
            <a:r>
              <a:rPr lang="el-GR" b="1" dirty="0" smtClean="0"/>
              <a:t>Παράδειγμα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1657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914401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828800"/>
            <a:ext cx="502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4724400"/>
            <a:ext cx="7015163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569</TotalTime>
  <Words>1132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Αλγόριθμοι Εξόρυξης Διαδικασιών στο Περιβάλλον Ανάπτυξης Spark</vt:lpstr>
      <vt:lpstr>Εισαγωγή</vt:lpstr>
      <vt:lpstr>Δομή των event</vt:lpstr>
      <vt:lpstr>Μοντέλα Διαδικασιών</vt:lpstr>
      <vt:lpstr>Alpha Algorithm</vt:lpstr>
      <vt:lpstr>Alpha Algorithm – Δομικά Στοιχεία</vt:lpstr>
      <vt:lpstr>Alpha Algorithm – Βήματα (1)</vt:lpstr>
      <vt:lpstr>Alpha Algorithm – Βήματα (2)</vt:lpstr>
      <vt:lpstr>Alpha Algorithm – Παράδειγμα</vt:lpstr>
      <vt:lpstr>Apache Spark Framework</vt:lpstr>
      <vt:lpstr>Υλοποίηση του Alpha Algorithm (1)</vt:lpstr>
      <vt:lpstr>Υλοποίηση του Alpha Algorithm (2)</vt:lpstr>
      <vt:lpstr>Υλοποίηση του Alpha Algorithm (3)</vt:lpstr>
      <vt:lpstr>Επιβεβαίωση Ορθής Λειτουργίας</vt:lpstr>
      <vt:lpstr>Εκτέλεση Αλγορίθμου – Μετρήσεις (1)</vt:lpstr>
      <vt:lpstr>Dataset</vt:lpstr>
      <vt:lpstr>Εκτέλεση Αλγορίθμου – Μετρήσεις (1)</vt:lpstr>
      <vt:lpstr>Εκτέλεση Αλγορίθμου – Μετρήσεις (2)</vt:lpstr>
      <vt:lpstr>Συμπεράσματα</vt:lpstr>
      <vt:lpstr>Ευχαριστίες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Αλγόριθμοι Εξόρυξης Διαδικασιών στο Περιβάλλον Ανάπτυξης Spark</dc:title>
  <dc:creator>Vlasis</dc:creator>
  <cp:lastModifiedBy>Vlasis</cp:lastModifiedBy>
  <cp:revision>192</cp:revision>
  <dcterms:created xsi:type="dcterms:W3CDTF">2006-08-16T00:00:00Z</dcterms:created>
  <dcterms:modified xsi:type="dcterms:W3CDTF">2019-02-16T17:22:01Z</dcterms:modified>
</cp:coreProperties>
</file>