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3" r:id="rId7"/>
    <p:sldId id="261" r:id="rId8"/>
    <p:sldId id="265" r:id="rId9"/>
    <p:sldId id="268" r:id="rId10"/>
    <p:sldId id="273" r:id="rId11"/>
    <p:sldId id="269" r:id="rId12"/>
    <p:sldId id="272" r:id="rId13"/>
    <p:sldId id="276" r:id="rId14"/>
    <p:sldId id="275" r:id="rId15"/>
    <p:sldId id="27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5730785-6DF4-464F-B682-FAB0AA75E93C}">
          <p14:sldIdLst>
            <p14:sldId id="256"/>
            <p14:sldId id="257"/>
            <p14:sldId id="270"/>
            <p14:sldId id="258"/>
            <p14:sldId id="259"/>
            <p14:sldId id="263"/>
            <p14:sldId id="261"/>
            <p14:sldId id="265"/>
            <p14:sldId id="268"/>
            <p14:sldId id="273"/>
            <p14:sldId id="269"/>
            <p14:sldId id="272"/>
            <p14:sldId id="276"/>
            <p14:sldId id="275"/>
            <p14:sldId id="27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CDCB7-D0CB-48EE-823E-4F0773AFE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087118"/>
            <a:ext cx="8361229" cy="2098226"/>
          </a:xfrm>
        </p:spPr>
        <p:txBody>
          <a:bodyPr/>
          <a:lstStyle/>
          <a:p>
            <a:r>
              <a:rPr lang="ru-RU" dirty="0"/>
              <a:t>Эволюция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B0A24-BB81-4FE0-A3E4-E3C897C10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458" y="3185344"/>
            <a:ext cx="6831673" cy="1086237"/>
          </a:xfrm>
        </p:spPr>
        <p:txBody>
          <a:bodyPr>
            <a:no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Годовой проект по информатике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Власова Алла 10-3</a:t>
            </a:r>
          </a:p>
        </p:txBody>
      </p:sp>
    </p:spTree>
    <p:extLst>
      <p:ext uri="{BB962C8B-B14F-4D97-AF65-F5344CB8AC3E}">
        <p14:creationId xmlns:p14="http://schemas.microsoft.com/office/powerpoint/2010/main" val="26543707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E1ADE-8A3A-4746-807B-37F4EF20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297" y="0"/>
            <a:ext cx="9601200" cy="1485900"/>
          </a:xfrm>
        </p:spPr>
        <p:txBody>
          <a:bodyPr/>
          <a:lstStyle/>
          <a:p>
            <a:r>
              <a:rPr lang="ru-RU" dirty="0"/>
              <a:t>Проверка корректности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FDABD-2D7D-45EC-A06A-5705C7E0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7262"/>
            <a:ext cx="4301231" cy="19353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Ввод ограничен размерами панели </a:t>
            </a:r>
          </a:p>
          <a:p>
            <a:pPr marL="0" indent="0">
              <a:buNone/>
            </a:pPr>
            <a:r>
              <a:rPr lang="ru-RU" dirty="0"/>
              <a:t>Есть проверка вводимых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ABCEE6-EED0-4E07-A196-9CE1E014F900}"/>
              </a:ext>
            </a:extLst>
          </p:cNvPr>
          <p:cNvSpPr/>
          <p:nvPr/>
        </p:nvSpPr>
        <p:spPr>
          <a:xfrm>
            <a:off x="6209931" y="2325950"/>
            <a:ext cx="4456590" cy="2769833"/>
          </a:xfrm>
          <a:prstGeom prst="rect">
            <a:avLst/>
          </a:prstGeom>
          <a:solidFill>
            <a:srgbClr val="BD7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9434C4-DA93-4C89-8E4E-29EAF11DA2A2}"/>
              </a:ext>
            </a:extLst>
          </p:cNvPr>
          <p:cNvSpPr/>
          <p:nvPr/>
        </p:nvSpPr>
        <p:spPr>
          <a:xfrm>
            <a:off x="2600557" y="4337420"/>
            <a:ext cx="168735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лево 6">
            <a:extLst>
              <a:ext uri="{FF2B5EF4-FFF2-40B4-BE49-F238E27FC236}">
                <a16:creationId xmlns:a16="http://schemas.microsoft.com/office/drawing/2014/main" id="{60EE90B5-FCBC-4469-93CE-D25759B5A455}"/>
              </a:ext>
            </a:extLst>
          </p:cNvPr>
          <p:cNvSpPr/>
          <p:nvPr/>
        </p:nvSpPr>
        <p:spPr>
          <a:xfrm rot="18739153">
            <a:off x="3417903" y="3535732"/>
            <a:ext cx="1447061" cy="32403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5086C-76C7-43C9-9C59-838BE4ABFAC4}"/>
              </a:ext>
            </a:extLst>
          </p:cNvPr>
          <p:cNvSpPr txBox="1"/>
          <p:nvPr/>
        </p:nvSpPr>
        <p:spPr>
          <a:xfrm>
            <a:off x="4416640" y="2790918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Только </a:t>
            </a:r>
            <a:r>
              <a:rPr lang="en-US" dirty="0"/>
              <a:t>int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FBF93-9D8F-4D6E-80BB-0E5E465DB257}"/>
              </a:ext>
            </a:extLst>
          </p:cNvPr>
          <p:cNvSpPr txBox="1"/>
          <p:nvPr/>
        </p:nvSpPr>
        <p:spPr>
          <a:xfrm>
            <a:off x="1100230" y="4341813"/>
            <a:ext cx="150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Введите Х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CFC4687-0114-487C-A2CF-59BF5584CC2D}"/>
              </a:ext>
            </a:extLst>
          </p:cNvPr>
          <p:cNvCxnSpPr/>
          <p:nvPr/>
        </p:nvCxnSpPr>
        <p:spPr>
          <a:xfrm>
            <a:off x="10715348" y="2325950"/>
            <a:ext cx="121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835261C-2D78-4E53-9582-2E2B911463EE}"/>
              </a:ext>
            </a:extLst>
          </p:cNvPr>
          <p:cNvCxnSpPr/>
          <p:nvPr/>
        </p:nvCxnSpPr>
        <p:spPr>
          <a:xfrm>
            <a:off x="10715348" y="5095783"/>
            <a:ext cx="121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273227A-BA5A-4C2F-9916-6059026B3985}"/>
              </a:ext>
            </a:extLst>
          </p:cNvPr>
          <p:cNvCxnSpPr/>
          <p:nvPr/>
        </p:nvCxnSpPr>
        <p:spPr>
          <a:xfrm>
            <a:off x="6209931" y="5095783"/>
            <a:ext cx="0" cy="87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03F179A-C76D-4B00-9C5B-1290087BF6FF}"/>
              </a:ext>
            </a:extLst>
          </p:cNvPr>
          <p:cNvCxnSpPr/>
          <p:nvPr/>
        </p:nvCxnSpPr>
        <p:spPr>
          <a:xfrm>
            <a:off x="10666521" y="5095783"/>
            <a:ext cx="0" cy="88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8AE8931-C66A-4795-BAC4-F8F2CAB0F249}"/>
              </a:ext>
            </a:extLst>
          </p:cNvPr>
          <p:cNvCxnSpPr>
            <a:cxnSpLocks/>
          </p:cNvCxnSpPr>
          <p:nvPr/>
        </p:nvCxnSpPr>
        <p:spPr>
          <a:xfrm>
            <a:off x="11323468" y="2325950"/>
            <a:ext cx="0" cy="2769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486013A-3CCB-4CA3-9E06-C39435D0D202}"/>
              </a:ext>
            </a:extLst>
          </p:cNvPr>
          <p:cNvCxnSpPr/>
          <p:nvPr/>
        </p:nvCxnSpPr>
        <p:spPr>
          <a:xfrm>
            <a:off x="6209931" y="5539666"/>
            <a:ext cx="44565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3FEB10-9CD7-4072-8E09-7E9BFB8259F2}"/>
              </a:ext>
            </a:extLst>
          </p:cNvPr>
          <p:cNvSpPr txBox="1"/>
          <p:nvPr/>
        </p:nvSpPr>
        <p:spPr>
          <a:xfrm>
            <a:off x="8078680" y="5530788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1DD12-ED06-46C6-A04A-A589AE925807}"/>
              </a:ext>
            </a:extLst>
          </p:cNvPr>
          <p:cNvSpPr txBox="1"/>
          <p:nvPr/>
        </p:nvSpPr>
        <p:spPr>
          <a:xfrm rot="16200000">
            <a:off x="11042056" y="3557472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1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D5444-9FE6-4B94-94A2-B621CE3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483" y="124287"/>
            <a:ext cx="9601200" cy="1485900"/>
          </a:xfrm>
        </p:spPr>
        <p:txBody>
          <a:bodyPr/>
          <a:lstStyle/>
          <a:p>
            <a:r>
              <a:rPr lang="ru-RU" dirty="0"/>
              <a:t>Эволюция</a:t>
            </a:r>
          </a:p>
        </p:txBody>
      </p:sp>
      <p:pic>
        <p:nvPicPr>
          <p:cNvPr id="14" name="Рисунок 13" descr="Змея">
            <a:extLst>
              <a:ext uri="{FF2B5EF4-FFF2-40B4-BE49-F238E27FC236}">
                <a16:creationId xmlns:a16="http://schemas.microsoft.com/office/drawing/2014/main" id="{4EAD6D66-D0B2-4D9F-A570-74091732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853" y="12428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48470D-A486-4909-9B48-E3921D00EDF0}"/>
              </a:ext>
            </a:extLst>
          </p:cNvPr>
          <p:cNvSpPr txBox="1"/>
          <p:nvPr/>
        </p:nvSpPr>
        <p:spPr>
          <a:xfrm>
            <a:off x="7551937" y="201005"/>
            <a:ext cx="414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Мой проект эволюционировал и теперь движется….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BDE3B5-2F46-4CA9-B829-CC38CCDF7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781" y="1100831"/>
            <a:ext cx="6717873" cy="56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161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818D0-20A1-41A7-AB12-66BB87B2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12" y="581621"/>
            <a:ext cx="3523938" cy="6067754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5F0C0-A2DC-43F7-9488-2E875EF0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468" y="521762"/>
            <a:ext cx="5193437" cy="3093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Управление производится с кнопок клавиатуры</a:t>
            </a:r>
          </a:p>
          <a:p>
            <a:pPr marL="0" indent="0">
              <a:buNone/>
            </a:pPr>
            <a:r>
              <a:rPr lang="ru-RU" dirty="0"/>
              <a:t>Должна быть возможность видеть прогресс в ходе игры</a:t>
            </a:r>
          </a:p>
          <a:p>
            <a:pPr marL="0" indent="0">
              <a:buNone/>
            </a:pPr>
            <a:r>
              <a:rPr lang="ru-RU" dirty="0"/>
              <a:t>Изменение цвета поля и игрового тела</a:t>
            </a:r>
          </a:p>
          <a:p>
            <a:pPr marL="0" indent="0">
              <a:buNone/>
            </a:pPr>
            <a:r>
              <a:rPr lang="ru-RU" dirty="0"/>
              <a:t>Игра должна усложняться со временем </a:t>
            </a:r>
          </a:p>
          <a:p>
            <a:pPr marL="0" indent="0">
              <a:buNone/>
            </a:pPr>
            <a:r>
              <a:rPr lang="ru-RU" dirty="0"/>
              <a:t>Пауза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E2357033-DD0C-4C67-9C02-BF9383ABE99E}"/>
              </a:ext>
            </a:extLst>
          </p:cNvPr>
          <p:cNvSpPr/>
          <p:nvPr/>
        </p:nvSpPr>
        <p:spPr>
          <a:xfrm rot="8737673" flipV="1">
            <a:off x="5116969" y="3095422"/>
            <a:ext cx="1038688" cy="2485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91085-1EDC-4A37-9DED-1B4A928F483E}"/>
              </a:ext>
            </a:extLst>
          </p:cNvPr>
          <p:cNvSpPr txBox="1"/>
          <p:nvPr/>
        </p:nvSpPr>
        <p:spPr>
          <a:xfrm>
            <a:off x="1731482" y="3754576"/>
            <a:ext cx="4110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Есть окно с количеством очков </a:t>
            </a:r>
          </a:p>
          <a:p>
            <a:endParaRPr lang="ru-RU" dirty="0"/>
          </a:p>
          <a:p>
            <a:r>
              <a:rPr lang="ru-RU" dirty="0"/>
              <a:t>Ускорение при получение баллов</a:t>
            </a:r>
          </a:p>
          <a:p>
            <a:endParaRPr lang="ru-RU" dirty="0"/>
          </a:p>
          <a:p>
            <a:r>
              <a:rPr lang="ru-RU" dirty="0"/>
              <a:t>Пауза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91F721-0259-4620-BBA1-451E3F275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5" t="16570" r="39636" b="44880"/>
          <a:stretch/>
        </p:blipFill>
        <p:spPr>
          <a:xfrm>
            <a:off x="7139136" y="3754576"/>
            <a:ext cx="2645546" cy="26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A3AAB-297B-4486-8C4D-4D4CE03A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Структура данных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CA48F82-CF05-48BE-860E-91DA38F2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Решение</a:t>
            </a:r>
            <a:r>
              <a:rPr lang="en-US" sz="2300" dirty="0"/>
              <a:t> </a:t>
            </a:r>
            <a:r>
              <a:rPr lang="ru-RU" sz="2300" dirty="0"/>
              <a:t>второй</a:t>
            </a:r>
            <a:r>
              <a:rPr lang="en-US" sz="2300" dirty="0"/>
              <a:t> </a:t>
            </a:r>
            <a:r>
              <a:rPr lang="en-US" sz="2300" dirty="0" err="1"/>
              <a:t>задачи</a:t>
            </a:r>
            <a:endParaRPr lang="en-US" sz="2300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AB15F9-05F0-4328-A954-E7E5ED6A4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2" t="37001" r="70101" b="35589"/>
          <a:stretch/>
        </p:blipFill>
        <p:spPr>
          <a:xfrm>
            <a:off x="1991722" y="1583722"/>
            <a:ext cx="4073607" cy="39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9775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818D0-20A1-41A7-AB12-66BB87B2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>
            <a:normAutofit/>
          </a:bodyPr>
          <a:lstStyle/>
          <a:p>
            <a:r>
              <a:rPr lang="ru-RU" dirty="0"/>
              <a:t>Способы решения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5F0C0-A2DC-43F7-9488-2E875EF0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531059"/>
            <a:ext cx="4718989" cy="1683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/>
              <a:t>Движение- перемещение на 10 по выбранному пути </a:t>
            </a:r>
          </a:p>
          <a:p>
            <a:pPr marL="0" indent="0">
              <a:buNone/>
            </a:pPr>
            <a:r>
              <a:rPr lang="ru-RU" sz="1500"/>
              <a:t>Метод- рисовка игрового тела заново и последующая закраска предыдущего </a:t>
            </a:r>
          </a:p>
          <a:p>
            <a:pPr marL="0" indent="0">
              <a:buNone/>
            </a:pPr>
            <a:r>
              <a:rPr lang="ru-RU" sz="1500"/>
              <a:t>Местоположение объектов, дающих очки генерируется случайно </a:t>
            </a:r>
          </a:p>
          <a:p>
            <a:pPr marL="0" indent="0">
              <a:buNone/>
            </a:pPr>
            <a:endParaRPr lang="ru-RU" sz="15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53ABA5-1AF1-4AED-B488-77EDC92F9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2" t="9816" r="31081" b="8760"/>
          <a:stretch/>
        </p:blipFill>
        <p:spPr>
          <a:xfrm>
            <a:off x="2967601" y="410011"/>
            <a:ext cx="5732515" cy="38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E1ADE-8A3A-4746-807B-37F4EF20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0693"/>
            <a:ext cx="3282695" cy="1485900"/>
          </a:xfrm>
        </p:spPr>
        <p:txBody>
          <a:bodyPr>
            <a:normAutofit/>
          </a:bodyPr>
          <a:lstStyle/>
          <a:p>
            <a:r>
              <a:rPr lang="ru-RU" sz="3400" dirty="0"/>
              <a:t>Проверка корректности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FDABD-2D7D-45EC-A06A-5705C7E0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4265721" cy="3963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Игра конечна, так как она заканчивается при касание с краем игрового поля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отслеживать свой счет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Есть возможность начать заново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Есть возможность хранения лучшего результата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879CC2-8F0B-40A6-9A4C-EDD2A10F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" t="6112" r="35449" b="14456"/>
          <a:stretch/>
        </p:blipFill>
        <p:spPr>
          <a:xfrm>
            <a:off x="6229165" y="2403629"/>
            <a:ext cx="5190725" cy="372862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E2F2F3D-D8E3-4AFA-9AB9-728464C70BE9}"/>
              </a:ext>
            </a:extLst>
          </p:cNvPr>
          <p:cNvCxnSpPr/>
          <p:nvPr/>
        </p:nvCxnSpPr>
        <p:spPr>
          <a:xfrm>
            <a:off x="6729274" y="408373"/>
            <a:ext cx="0" cy="1136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DEFF66E3-B2D9-489B-9EAB-244330B1F832}"/>
              </a:ext>
            </a:extLst>
          </p:cNvPr>
          <p:cNvSpPr/>
          <p:nvPr/>
        </p:nvSpPr>
        <p:spPr>
          <a:xfrm>
            <a:off x="8469420" y="759041"/>
            <a:ext cx="450364" cy="435006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7D2D15B-E61C-4F30-9EDB-FA33A4D63F76}"/>
              </a:ext>
            </a:extLst>
          </p:cNvPr>
          <p:cNvCxnSpPr/>
          <p:nvPr/>
        </p:nvCxnSpPr>
        <p:spPr>
          <a:xfrm flipH="1">
            <a:off x="7128769" y="976544"/>
            <a:ext cx="101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66DEB-6B6C-4EC1-BC00-F7C012BD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Спасибо за внимание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Рисунок 3" descr="Змея">
            <a:extLst>
              <a:ext uri="{FF2B5EF4-FFF2-40B4-BE49-F238E27FC236}">
                <a16:creationId xmlns:a16="http://schemas.microsoft.com/office/drawing/2014/main" id="{1856ED2E-F328-4DCF-8CAC-9EA0656A5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DFCC1-218B-4DFF-ACEC-A7D7D9F8BD89}"/>
              </a:ext>
            </a:extLst>
          </p:cNvPr>
          <p:cNvSpPr txBox="1"/>
          <p:nvPr/>
        </p:nvSpPr>
        <p:spPr>
          <a:xfrm>
            <a:off x="8753382" y="6223972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Докладчик</a:t>
            </a:r>
            <a:r>
              <a:rPr lang="en-US" dirty="0"/>
              <a:t>: </a:t>
            </a:r>
            <a:r>
              <a:rPr lang="ru-RU" dirty="0"/>
              <a:t>Власова Алла 10-3</a:t>
            </a:r>
          </a:p>
        </p:txBody>
      </p:sp>
    </p:spTree>
    <p:extLst>
      <p:ext uri="{BB962C8B-B14F-4D97-AF65-F5344CB8AC3E}">
        <p14:creationId xmlns:p14="http://schemas.microsoft.com/office/powerpoint/2010/main" val="176793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E2838-ECAC-442F-A8A0-21FC5448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53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 err="1"/>
              <a:t>Постановка</a:t>
            </a:r>
            <a:r>
              <a:rPr lang="en-US" sz="4800" cap="all" dirty="0"/>
              <a:t> </a:t>
            </a:r>
            <a:r>
              <a:rPr lang="en-US" sz="4800" cap="all" dirty="0" err="1"/>
              <a:t>задачи</a:t>
            </a:r>
            <a:endParaRPr lang="en-US" sz="4800" cap="all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F9BEA0-DA9C-422D-93A5-7EC730E3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50" y="643467"/>
            <a:ext cx="4361430" cy="3543662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573ECD-8528-4C51-935A-9009C1686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3" y="741375"/>
            <a:ext cx="5130799" cy="334784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BBAF4-1E2A-4FA6-BC7D-9A60724F69E9}"/>
              </a:ext>
            </a:extLst>
          </p:cNvPr>
          <p:cNvSpPr txBox="1"/>
          <p:nvPr/>
        </p:nvSpPr>
        <p:spPr>
          <a:xfrm>
            <a:off x="2102665" y="5614368"/>
            <a:ext cx="7572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Заданы два множества точек на плоскости. Построить пересечения и разность этих множеств.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2297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E1ADE-8A3A-4746-807B-37F4EF20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ru-RU" sz="2800"/>
              <a:t>Математическая модель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2690B-31D2-4B3A-B06E-AB9D7CBE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37" y="841357"/>
            <a:ext cx="6900380" cy="51752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F0930E-CBBD-4179-98C2-1FF1F099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Пересечение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множеств</a:t>
            </a:r>
            <a:r>
              <a:rPr lang="ru-RU" dirty="0"/>
              <a:t> – </a:t>
            </a:r>
            <a:r>
              <a:rPr lang="ru-RU" b="1" dirty="0"/>
              <a:t>это</a:t>
            </a:r>
            <a:r>
              <a:rPr lang="ru-RU" dirty="0"/>
              <a:t> </a:t>
            </a:r>
            <a:r>
              <a:rPr lang="ru-RU" b="1" dirty="0"/>
              <a:t>множество</a:t>
            </a:r>
            <a:r>
              <a:rPr lang="ru-RU" dirty="0"/>
              <a:t>, которое состоит из всех общих элементов исходных </a:t>
            </a:r>
            <a:r>
              <a:rPr lang="ru-RU" b="1" dirty="0"/>
              <a:t>множеств</a:t>
            </a:r>
            <a:r>
              <a:rPr lang="ru-RU" dirty="0"/>
              <a:t>. 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Разностью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множеств</a:t>
            </a:r>
            <a:r>
              <a:rPr lang="ru-RU" dirty="0"/>
              <a:t> X и Y называется </a:t>
            </a:r>
            <a:r>
              <a:rPr lang="ru-RU" b="1" dirty="0"/>
              <a:t>множество</a:t>
            </a:r>
            <a:r>
              <a:rPr lang="ru-RU" dirty="0"/>
              <a:t>, состоящее из всех тех и только тех элементов, которые принадлежат X и не принадлежат Y.</a:t>
            </a:r>
            <a:endParaRPr lang="en-US" sz="1600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378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5652-5B29-4054-876A-406BA491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Постановка задачи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5DCA966-827E-4AE9-BEEA-75E37F08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1" y="138026"/>
            <a:ext cx="5635775" cy="425501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07ED4-6091-488B-AE37-6E2485DEAEAF}"/>
              </a:ext>
            </a:extLst>
          </p:cNvPr>
          <p:cNvSpPr txBox="1"/>
          <p:nvPr/>
        </p:nvSpPr>
        <p:spPr>
          <a:xfrm>
            <a:off x="7102136" y="2485748"/>
            <a:ext cx="451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игры по типу змейки</a:t>
            </a:r>
          </a:p>
          <a:p>
            <a:r>
              <a:rPr lang="ru-RU" dirty="0"/>
              <a:t>Т.е. игровое тело должно управляться с клавиатуры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24644CF-6515-49E8-B74D-A22DA3359EE9}"/>
              </a:ext>
            </a:extLst>
          </p:cNvPr>
          <p:cNvSpPr/>
          <p:nvPr/>
        </p:nvSpPr>
        <p:spPr>
          <a:xfrm rot="9334358">
            <a:off x="3627543" y="1442434"/>
            <a:ext cx="2914021" cy="177802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4969652-453E-47AD-858C-142052C24208}"/>
              </a:ext>
            </a:extLst>
          </p:cNvPr>
          <p:cNvSpPr/>
          <p:nvPr/>
        </p:nvSpPr>
        <p:spPr>
          <a:xfrm>
            <a:off x="3278229" y="2183658"/>
            <a:ext cx="167172" cy="160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974482A-8BBE-4FA2-9DB2-C0A331AA6EBA}"/>
              </a:ext>
            </a:extLst>
          </p:cNvPr>
          <p:cNvSpPr/>
          <p:nvPr/>
        </p:nvSpPr>
        <p:spPr>
          <a:xfrm>
            <a:off x="2710868" y="1600761"/>
            <a:ext cx="174375" cy="16978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09C60-28F3-40D1-AA24-DC33370F8A25}"/>
              </a:ext>
            </a:extLst>
          </p:cNvPr>
          <p:cNvSpPr txBox="1"/>
          <p:nvPr/>
        </p:nvSpPr>
        <p:spPr>
          <a:xfrm>
            <a:off x="6444596" y="715215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Игровое тело </a:t>
            </a:r>
          </a:p>
        </p:txBody>
      </p:sp>
      <p:pic>
        <p:nvPicPr>
          <p:cNvPr id="24" name="Рисунок 23" descr="Змея">
            <a:extLst>
              <a:ext uri="{FF2B5EF4-FFF2-40B4-BE49-F238E27FC236}">
                <a16:creationId xmlns:a16="http://schemas.microsoft.com/office/drawing/2014/main" id="{A833C220-02E4-4AAB-9365-514BF123F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629" y="4757503"/>
            <a:ext cx="914400" cy="914400"/>
          </a:xfrm>
          <a:prstGeom prst="rect">
            <a:avLst/>
          </a:prstGeom>
        </p:spPr>
      </p:pic>
      <p:pic>
        <p:nvPicPr>
          <p:cNvPr id="26" name="Рисунок 25" descr="Вопросы">
            <a:extLst>
              <a:ext uri="{FF2B5EF4-FFF2-40B4-BE49-F238E27FC236}">
                <a16:creationId xmlns:a16="http://schemas.microsoft.com/office/drawing/2014/main" id="{73531944-368E-4C3B-954F-476A979D7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66773" y="392533"/>
            <a:ext cx="960202" cy="9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63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28A32-1B26-4974-B210-9D44A4C8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26" y="169927"/>
            <a:ext cx="8392558" cy="1485900"/>
          </a:xfrm>
        </p:spPr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4" name="Овал 3" descr="двойное нажатие на панель&#10;">
            <a:extLst>
              <a:ext uri="{FF2B5EF4-FFF2-40B4-BE49-F238E27FC236}">
                <a16:creationId xmlns:a16="http://schemas.microsoft.com/office/drawing/2014/main" id="{E78634E4-735E-4B50-8FB3-1FEC70ED0CF0}"/>
              </a:ext>
            </a:extLst>
          </p:cNvPr>
          <p:cNvSpPr/>
          <p:nvPr/>
        </p:nvSpPr>
        <p:spPr>
          <a:xfrm>
            <a:off x="9576585" y="1134845"/>
            <a:ext cx="2148396" cy="12251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Двойное нажатие на панель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2642655-6B1B-4BBD-A40D-7F5419C81450}"/>
              </a:ext>
            </a:extLst>
          </p:cNvPr>
          <p:cNvSpPr/>
          <p:nvPr/>
        </p:nvSpPr>
        <p:spPr>
          <a:xfrm>
            <a:off x="1076216" y="1134845"/>
            <a:ext cx="2059619" cy="1225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Введение 2 чисел</a:t>
            </a:r>
          </a:p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CC39E2-354E-44DC-BFAD-CBA010D68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t="5426" r="2048" b="10068"/>
          <a:stretch/>
        </p:blipFill>
        <p:spPr>
          <a:xfrm>
            <a:off x="2741916" y="2747780"/>
            <a:ext cx="6650251" cy="3821587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3C8F06A-2B53-4DF2-B7D6-333BFF97BA5B}"/>
              </a:ext>
            </a:extLst>
          </p:cNvPr>
          <p:cNvSpPr/>
          <p:nvPr/>
        </p:nvSpPr>
        <p:spPr>
          <a:xfrm rot="2724992">
            <a:off x="2359171" y="2710251"/>
            <a:ext cx="1553327" cy="33069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Стрелка: влево 2">
            <a:extLst>
              <a:ext uri="{FF2B5EF4-FFF2-40B4-BE49-F238E27FC236}">
                <a16:creationId xmlns:a16="http://schemas.microsoft.com/office/drawing/2014/main" id="{2A2D8ABE-28F5-4AED-B93A-390F6F77D0F4}"/>
              </a:ext>
            </a:extLst>
          </p:cNvPr>
          <p:cNvSpPr/>
          <p:nvPr/>
        </p:nvSpPr>
        <p:spPr>
          <a:xfrm rot="19631398">
            <a:off x="6726219" y="3189916"/>
            <a:ext cx="3599242" cy="346229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A3AAB-297B-4486-8C4D-4D4CE03A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Структура данных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CA48F82-CF05-48BE-860E-91DA38F2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Решение первой задачи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28541F-198F-4B4F-ADB8-FBBEAC04D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1" t="3240" r="114"/>
          <a:stretch/>
        </p:blipFill>
        <p:spPr>
          <a:xfrm>
            <a:off x="1678196" y="1359852"/>
            <a:ext cx="5166804" cy="42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2108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2F03C-03DC-4E40-97F7-6B4BF999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491" y="119156"/>
            <a:ext cx="4771748" cy="790109"/>
          </a:xfrm>
        </p:spPr>
        <p:txBody>
          <a:bodyPr/>
          <a:lstStyle/>
          <a:p>
            <a:r>
              <a:rPr lang="ru-RU" dirty="0"/>
              <a:t>Метод решения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DBB2D4-EEEC-4D24-8CFE-8D88731E0462}"/>
              </a:ext>
            </a:extLst>
          </p:cNvPr>
          <p:cNvSpPr/>
          <p:nvPr/>
        </p:nvSpPr>
        <p:spPr>
          <a:xfrm>
            <a:off x="1766656" y="1124690"/>
            <a:ext cx="1988598" cy="9942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Введение множества 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3D72C8-8F13-4E6B-A3BA-2C887A2A7426}"/>
              </a:ext>
            </a:extLst>
          </p:cNvPr>
          <p:cNvSpPr/>
          <p:nvPr/>
        </p:nvSpPr>
        <p:spPr>
          <a:xfrm>
            <a:off x="10051002" y="1124690"/>
            <a:ext cx="1837677" cy="994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Введение множества В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0D8627B-102E-4C6D-A883-08CC0CB42943}"/>
              </a:ext>
            </a:extLst>
          </p:cNvPr>
          <p:cNvCxnSpPr>
            <a:cxnSpLocks/>
          </p:cNvCxnSpPr>
          <p:nvPr/>
        </p:nvCxnSpPr>
        <p:spPr>
          <a:xfrm>
            <a:off x="4110361" y="1621839"/>
            <a:ext cx="528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D479F13-ED8D-4BCC-B30E-F22B042100DD}"/>
              </a:ext>
            </a:extLst>
          </p:cNvPr>
          <p:cNvSpPr/>
          <p:nvPr/>
        </p:nvSpPr>
        <p:spPr>
          <a:xfrm>
            <a:off x="5708342" y="2415560"/>
            <a:ext cx="2086252" cy="102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Сравнение А и В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1DABFF2-5C5F-4E63-9214-930C7D844C51}"/>
              </a:ext>
            </a:extLst>
          </p:cNvPr>
          <p:cNvSpPr/>
          <p:nvPr/>
        </p:nvSpPr>
        <p:spPr>
          <a:xfrm>
            <a:off x="1766656" y="3897297"/>
            <a:ext cx="1988598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Поиск совпадений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77E7CCD-1AEF-4B09-BFA3-27FD8D3A7E89}"/>
              </a:ext>
            </a:extLst>
          </p:cNvPr>
          <p:cNvSpPr/>
          <p:nvPr/>
        </p:nvSpPr>
        <p:spPr>
          <a:xfrm>
            <a:off x="9544974" y="3977197"/>
            <a:ext cx="2343705" cy="102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Поиск несовпадений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A3041-73CA-4EC3-970F-8CC00E07685B}"/>
              </a:ext>
            </a:extLst>
          </p:cNvPr>
          <p:cNvCxnSpPr>
            <a:cxnSpLocks/>
          </p:cNvCxnSpPr>
          <p:nvPr/>
        </p:nvCxnSpPr>
        <p:spPr>
          <a:xfrm flipH="1">
            <a:off x="8025414" y="2244664"/>
            <a:ext cx="1757778" cy="63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DF6B72C-EF03-4B6A-9D19-340B18F3F7F1}"/>
              </a:ext>
            </a:extLst>
          </p:cNvPr>
          <p:cNvCxnSpPr>
            <a:cxnSpLocks/>
          </p:cNvCxnSpPr>
          <p:nvPr/>
        </p:nvCxnSpPr>
        <p:spPr>
          <a:xfrm flipH="1">
            <a:off x="3826277" y="3187083"/>
            <a:ext cx="1713389" cy="79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C90CD58-0D29-4A44-9330-7CE7EC13773A}"/>
              </a:ext>
            </a:extLst>
          </p:cNvPr>
          <p:cNvCxnSpPr>
            <a:cxnSpLocks/>
          </p:cNvCxnSpPr>
          <p:nvPr/>
        </p:nvCxnSpPr>
        <p:spPr>
          <a:xfrm>
            <a:off x="8025414" y="3024372"/>
            <a:ext cx="1642369" cy="105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434620E-6682-46C7-A3D8-A2DD7FA7E947}"/>
              </a:ext>
            </a:extLst>
          </p:cNvPr>
          <p:cNvSpPr/>
          <p:nvPr/>
        </p:nvSpPr>
        <p:spPr>
          <a:xfrm>
            <a:off x="1899821" y="5733310"/>
            <a:ext cx="1722268" cy="7368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пересечение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14852615-E8CA-4C3A-AD59-B7493FE9931F}"/>
              </a:ext>
            </a:extLst>
          </p:cNvPr>
          <p:cNvSpPr/>
          <p:nvPr/>
        </p:nvSpPr>
        <p:spPr>
          <a:xfrm>
            <a:off x="10147915" y="5777705"/>
            <a:ext cx="1643849" cy="6924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разность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4DEFE9-A14E-4172-9A7F-27E0625FB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2" t="29319" r="57917" b="38291"/>
          <a:stretch/>
        </p:blipFill>
        <p:spPr>
          <a:xfrm>
            <a:off x="4191001" y="4980372"/>
            <a:ext cx="2114364" cy="151640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6DD0DA3-B108-4EA2-A11B-9C5AD3B5E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8" t="32171" r="65121" b="43171"/>
          <a:stretch/>
        </p:blipFill>
        <p:spPr>
          <a:xfrm>
            <a:off x="7208668" y="4957569"/>
            <a:ext cx="2583402" cy="16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D5444-9FE6-4B94-94A2-B621CE3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862" y="0"/>
            <a:ext cx="7967709" cy="742950"/>
          </a:xfrm>
        </p:spPr>
        <p:txBody>
          <a:bodyPr/>
          <a:lstStyle/>
          <a:p>
            <a:r>
              <a:rPr lang="ru-RU" dirty="0"/>
              <a:t>Пример работы программы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EDD840-1165-4BAF-8E00-2CCBC8F6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75" y="784801"/>
            <a:ext cx="3875437" cy="26441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EB623-FB78-440B-B60B-A623F8F7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11" y="3541550"/>
            <a:ext cx="4050659" cy="31500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048B88-3E67-476A-AB71-23AD266F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2" y="742950"/>
            <a:ext cx="4612612" cy="26155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BC509D-1D88-487F-84F4-10C521E68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12" y="3591094"/>
            <a:ext cx="4612612" cy="3050945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7373473-D075-4C8C-BFE2-1E8E61A7F6E5}"/>
              </a:ext>
            </a:extLst>
          </p:cNvPr>
          <p:cNvSpPr/>
          <p:nvPr/>
        </p:nvSpPr>
        <p:spPr>
          <a:xfrm>
            <a:off x="5125930" y="3259722"/>
            <a:ext cx="1979721" cy="56365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35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D5444-9FE6-4B94-94A2-B621CE3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113" y="8877"/>
            <a:ext cx="7168719" cy="62755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программы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6070DC-D687-43FB-9358-10A8AF5F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52" y="627552"/>
            <a:ext cx="5167821" cy="26643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FF19C-F0D7-4728-B0E7-19E3E2B1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81" y="4039340"/>
            <a:ext cx="5247720" cy="280978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2370DD64-7728-41CC-B3F0-A6E9D2A4F5B3}"/>
              </a:ext>
            </a:extLst>
          </p:cNvPr>
          <p:cNvSpPr/>
          <p:nvPr/>
        </p:nvSpPr>
        <p:spPr>
          <a:xfrm>
            <a:off x="5203794" y="3205924"/>
            <a:ext cx="1784412" cy="6103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BCDFEC-6624-460C-844E-5B72EA8D1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989" y="519331"/>
            <a:ext cx="4898851" cy="29385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E43E48-EC3A-495A-BA37-EDA4D2726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989" y="3849580"/>
            <a:ext cx="5063495" cy="29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4458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265</Words>
  <Application>Microsoft Office PowerPoint</Application>
  <PresentationFormat>Широкоэкранный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Обрезка</vt:lpstr>
      <vt:lpstr>Эволюция</vt:lpstr>
      <vt:lpstr>Постановка задачи</vt:lpstr>
      <vt:lpstr>Математическая модель</vt:lpstr>
      <vt:lpstr>Постановка задачи</vt:lpstr>
      <vt:lpstr>Входные и выходные данные</vt:lpstr>
      <vt:lpstr>Структура данных</vt:lpstr>
      <vt:lpstr>Метод решения</vt:lpstr>
      <vt:lpstr>Пример работы программы </vt:lpstr>
      <vt:lpstr>Пример работы программы </vt:lpstr>
      <vt:lpstr>Проверка корректности работы </vt:lpstr>
      <vt:lpstr>Эволюция</vt:lpstr>
      <vt:lpstr>Постановка задачи </vt:lpstr>
      <vt:lpstr>Структура данных</vt:lpstr>
      <vt:lpstr>Способы решения</vt:lpstr>
      <vt:lpstr>Проверка корректности работы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</dc:title>
  <dc:creator>AllaV</dc:creator>
  <cp:lastModifiedBy>AllaV</cp:lastModifiedBy>
  <cp:revision>5</cp:revision>
  <dcterms:created xsi:type="dcterms:W3CDTF">2021-03-30T18:51:03Z</dcterms:created>
  <dcterms:modified xsi:type="dcterms:W3CDTF">2021-04-01T19:46:55Z</dcterms:modified>
</cp:coreProperties>
</file>