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7b196025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7b19602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7b19602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7b19602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757910a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757910a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7b196025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7b196025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7b196025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7b196025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7b196025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7b196025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7b196025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7b196025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b196025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b196025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7b196025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7b196025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7b196025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7b196025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57910a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57910a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57910a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57910a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7b196025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7b196025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7b196025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7b196025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7b196025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7b196025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b196025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b196025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7b196025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7b196025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7b196025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7b196025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7b196025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7b196025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7b196025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7b196025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7b196025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7b196025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7b19602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7b19602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7b196025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7b196025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7b196025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7b196025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7b196025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7b196025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7b196025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7b196025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7b196025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7b196025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7b196025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7b196025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7b196025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7b196025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7b196025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7b196025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7b196025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7b196025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7b196025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7b196025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7b196025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7b19602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7b196025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7b196025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7b196025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7b196025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7b196025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7b196025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7b196025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7b196025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7b196025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7b196025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7b196025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7b196025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7b196025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7b196025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7b196025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87b196025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7b196025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7b196025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757910a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757910a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7b19602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7b19602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757910a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757910a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7b196025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7b196025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b196025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b196025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7b196025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7b196025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7b196025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7b196025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7b196025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7b196025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7b1960254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87b196025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8757910a9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8757910a9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7b1960254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87b1960254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87b1960254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87b196025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7b19602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7b1960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87b196025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87b196025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757910a9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757910a9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7b196025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7b196025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7b1960254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7b196025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7b1960254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7b1960254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7b1960254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7b1960254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7b1960254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7b1960254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87b1960254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87b1960254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87b1960254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87b1960254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7b1960254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87b1960254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757910a9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757910a9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757910a9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8757910a9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757910a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757910a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7b196025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7b196025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hyperlink" Target="https://www.codetriage.com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hyperlink" Target="https://www.codetriage.com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4" Type="http://schemas.openxmlformats.org/officeDocument/2006/relationships/hyperlink" Target="https://www.codetriage.com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Relationship Id="rId4" Type="http://schemas.openxmlformats.org/officeDocument/2006/relationships/hyperlink" Target="https://www.codetriage.com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Relationship Id="rId4" Type="http://schemas.openxmlformats.org/officeDocument/2006/relationships/hyperlink" Target="https://www.codetriage.com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Relationship Id="rId4" Type="http://schemas.openxmlformats.org/officeDocument/2006/relationships/hyperlink" Target="https://www.codetriage.com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Relationship Id="rId4" Type="http://schemas.openxmlformats.org/officeDocument/2006/relationships/hyperlink" Target="https://www.codetriage.com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Python. Послесловие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Власов Евгений Юрьевич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Для начала:</a:t>
            </a:r>
            <a:endParaRPr sz="2800"/>
          </a:p>
        </p:txBody>
      </p:sp>
      <p:sp>
        <p:nvSpPr>
          <p:cNvPr id="118" name="Google Shape;118;p22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обязательном порядке дорешать все задачи с данного курса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Затем приступить к решению необязательных задач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Финальный проект: не просто так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Для начала:</a:t>
            </a:r>
            <a:endParaRPr sz="2800"/>
          </a:p>
        </p:txBody>
      </p:sp>
      <p:sp>
        <p:nvSpPr>
          <p:cNvPr id="125" name="Google Shape;125;p23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обязательном порядке дорешать все задачи с данного курса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Затем приступить к решению необязательных задач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Финальный проект: не просто так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После создания альфа-версии проекта - задачи повышенной сложности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377950" y="272950"/>
            <a:ext cx="3855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 каком порядке (1)</a:t>
            </a:r>
            <a:r>
              <a:rPr lang="ru" sz="2800"/>
              <a:t>:</a:t>
            </a:r>
            <a:endParaRPr sz="2800"/>
          </a:p>
        </p:txBody>
      </p:sp>
      <p:sp>
        <p:nvSpPr>
          <p:cNvPr id="132" name="Google Shape;132;p24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Переменные языка (name, value, addres, type) + свойство мутабельности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377950" y="272950"/>
            <a:ext cx="3855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 каком порядке (1):</a:t>
            </a:r>
            <a:endParaRPr sz="2800"/>
          </a:p>
        </p:txBody>
      </p:sp>
      <p:sp>
        <p:nvSpPr>
          <p:cNvPr id="139" name="Google Shape;139;p25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Переменные языка (name, value, addres, type) + свойство мутабельности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типы (int, float, str, bool, NoneType) - неизменяемые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377950" y="272950"/>
            <a:ext cx="3855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 каком порядке (1):</a:t>
            </a:r>
            <a:endParaRPr sz="2800"/>
          </a:p>
        </p:txBody>
      </p:sp>
      <p:sp>
        <p:nvSpPr>
          <p:cNvPr id="146" name="Google Shape;146;p26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Переменные языка (name, value, addres, type) + свойство мутабельности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типы (int, float, str, bool, NoneType) - неизменяемые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Управляющие конструкции языка: условный оператор, циклы, явные функции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377950" y="272950"/>
            <a:ext cx="3855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 каком порядке (1):</a:t>
            </a:r>
            <a:endParaRPr sz="2800"/>
          </a:p>
        </p:txBody>
      </p:sp>
      <p:sp>
        <p:nvSpPr>
          <p:cNvPr id="153" name="Google Shape;153;p27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Переменные языка (name, value, addres, type) + свойство мутабельности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типы (int, float, str, bool, NoneType) - неизменяемые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Управляющие конструкции языка: условный оператор, циклы, явные функции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Анонимные функции (лямбды)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377950" y="272950"/>
            <a:ext cx="3855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 каком порядке (1):</a:t>
            </a:r>
            <a:endParaRPr sz="2800"/>
          </a:p>
        </p:txBody>
      </p:sp>
      <p:sp>
        <p:nvSpPr>
          <p:cNvPr id="160" name="Google Shape;160;p28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Переменные языка (name, value, addres, type) + свойство мутабельности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типы (int, float, str, bool, NoneType) - неизменяемые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Управляющие конструкции языка: условный оператор, циклы, явные функции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Анонимные функции (лямбды)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/>
        </p:nvSpPr>
        <p:spPr>
          <a:xfrm>
            <a:off x="377950" y="272950"/>
            <a:ext cx="3855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 каком порядке (1):</a:t>
            </a:r>
            <a:endParaRPr sz="2800"/>
          </a:p>
        </p:txBody>
      </p:sp>
      <p:sp>
        <p:nvSpPr>
          <p:cNvPr id="167" name="Google Shape;167;p29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Переменные языка (name, value, addres, type) + свойство мутабельности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типы (int, float, str, bool, NoneType) - неизменяемые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Управляющие конструкции языка: условный оператор, циклы, явные функции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Анонимные функции (лямбды)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Коллекции в языке (set, str, list, tuple, dict)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377950" y="272950"/>
            <a:ext cx="3855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 каком порядке (1):</a:t>
            </a:r>
            <a:endParaRPr sz="2800"/>
          </a:p>
        </p:txBody>
      </p:sp>
      <p:sp>
        <p:nvSpPr>
          <p:cNvPr id="174" name="Google Shape;174;p30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Переменные языка (name, value, addres, type) + свойство мутабельности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типы (int, float, str, bool, NoneType) - неизменяемые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Управляющие конструкции языка: условный оператор, циклы, явные функции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Анонимные функции (лямбды)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Коллекции в языке (set, str, list, tuple, dict)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Дополнять все задачами на codewars (8 kyu - 6 kyu)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/>
        </p:nvSpPr>
        <p:spPr>
          <a:xfrm>
            <a:off x="377950" y="272950"/>
            <a:ext cx="3855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 каком порядке (1):</a:t>
            </a:r>
            <a:endParaRPr sz="2800"/>
          </a:p>
        </p:txBody>
      </p:sp>
      <p:sp>
        <p:nvSpPr>
          <p:cNvPr id="181" name="Google Shape;181;p31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Переменные языка (name, value, addres, type) + свойство мутабельности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типы (int, float, str, bool, NoneType) - неизменяемые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Управляющие конструкции языка: условный оператор, циклы, явные функции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Анонимные функции (лямбды)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Коллекции в языке (set, str, list, tuple, dict)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Дополнять все задачами на codewars (8 kyu - 6 kyu)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Альфа-проект : приложение-трекер задач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Что изучили</a:t>
            </a:r>
            <a:r>
              <a:rPr lang="ru" sz="2800"/>
              <a:t>:</a:t>
            </a:r>
            <a:endParaRPr sz="2800"/>
          </a:p>
        </p:txBody>
      </p:sp>
      <p:sp>
        <p:nvSpPr>
          <p:cNvPr id="63" name="Google Shape;63;p14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Базовый синтаксис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/>
          <p:nvPr/>
        </p:nvSpPr>
        <p:spPr>
          <a:xfrm>
            <a:off x="377950" y="272950"/>
            <a:ext cx="41127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Финальный проект (1)</a:t>
            </a:r>
            <a:r>
              <a:rPr lang="ru" sz="2800"/>
              <a:t>:</a:t>
            </a:r>
            <a:endParaRPr sz="2800"/>
          </a:p>
        </p:txBody>
      </p:sp>
      <p:sp>
        <p:nvSpPr>
          <p:cNvPr id="188" name="Google Shape;188;p32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Взять за основу предложенный проект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/>
          <p:nvPr/>
        </p:nvSpPr>
        <p:spPr>
          <a:xfrm>
            <a:off x="377950" y="272950"/>
            <a:ext cx="41127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Финальный проект (1):</a:t>
            </a:r>
            <a:endParaRPr sz="2800"/>
          </a:p>
        </p:txBody>
      </p:sp>
      <p:sp>
        <p:nvSpPr>
          <p:cNvPr id="195" name="Google Shape;195;p33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Взять за основу предложенный проект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Можете создать свою аналогию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 txBox="1"/>
          <p:nvPr/>
        </p:nvSpPr>
        <p:spPr>
          <a:xfrm>
            <a:off x="377950" y="272950"/>
            <a:ext cx="41127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Финальный проект (1):</a:t>
            </a:r>
            <a:endParaRPr sz="2800"/>
          </a:p>
        </p:txBody>
      </p:sp>
      <p:sp>
        <p:nvSpPr>
          <p:cNvPr id="202" name="Google Shape;202;p34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Взять за основу предложенный проект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Можете создать свою аналогию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Дополните проект логированием задач в файл (.json)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5"/>
          <p:cNvSpPr txBox="1"/>
          <p:nvPr/>
        </p:nvSpPr>
        <p:spPr>
          <a:xfrm>
            <a:off x="377950" y="272950"/>
            <a:ext cx="41127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Финальный проект (1):</a:t>
            </a:r>
            <a:endParaRPr sz="2800"/>
          </a:p>
        </p:txBody>
      </p:sp>
      <p:sp>
        <p:nvSpPr>
          <p:cNvPr id="209" name="Google Shape;209;p35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Взять за основу предложенный проект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Можете создать свою аналогию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Дополните проект логированием задач в файл (.json)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Добавьте интерфейс CLI (путь до файла, показ текущих задач)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6"/>
          <p:cNvSpPr txBox="1"/>
          <p:nvPr/>
        </p:nvSpPr>
        <p:spPr>
          <a:xfrm>
            <a:off x="377950" y="272950"/>
            <a:ext cx="41127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Финальный проект (1):</a:t>
            </a:r>
            <a:endParaRPr sz="2800"/>
          </a:p>
        </p:txBody>
      </p:sp>
      <p:sp>
        <p:nvSpPr>
          <p:cNvPr id="216" name="Google Shape;216;p36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Взять за основу предложенный проект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Можете создать свою аналогию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Дополните проект логированием задач в файл (.json)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Добавьте интерфейс CLI (путь до файла, показ текущих задач)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Опишите как пользоваться проектом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7"/>
          <p:cNvSpPr txBox="1"/>
          <p:nvPr/>
        </p:nvSpPr>
        <p:spPr>
          <a:xfrm>
            <a:off x="377950" y="272950"/>
            <a:ext cx="41127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Финальный проект (1):</a:t>
            </a:r>
            <a:endParaRPr sz="2800"/>
          </a:p>
        </p:txBody>
      </p:sp>
      <p:sp>
        <p:nvSpPr>
          <p:cNvPr id="223" name="Google Shape;223;p37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Взять за основу предложенный проект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Можете создать свою аналогию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Дополните проект логированием задач в файл (.json)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Добавьте интерфейс CLI (путь до файла, показ текущих задач)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Опишите как пользоваться проектом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Добавьте на github.com как первый проект в свое портфолио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8"/>
          <p:cNvSpPr txBox="1"/>
          <p:nvPr/>
        </p:nvSpPr>
        <p:spPr>
          <a:xfrm>
            <a:off x="377950" y="272950"/>
            <a:ext cx="41127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Финальный проект (1):</a:t>
            </a:r>
            <a:endParaRPr sz="2800"/>
          </a:p>
        </p:txBody>
      </p:sp>
      <p:sp>
        <p:nvSpPr>
          <p:cNvPr id="230" name="Google Shape;230;p38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Взять за основу предложенный проект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Можете создать свою аналогию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Дополните проект логированием задач в файл (.json)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Добавьте интерфейс CLI (путь до файла, показ текущих задач)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Опишите как пользоваться проектом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Добавьте на github.com как первый проект в свое портфолио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ПОЛЬЗУЙТЕСЬ СВОИМ ПРОЕКТОМ ХОТЯ БЫ НЕДЕЛЮ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9"/>
          <p:cNvSpPr txBox="1"/>
          <p:nvPr/>
        </p:nvSpPr>
        <p:spPr>
          <a:xfrm>
            <a:off x="377950" y="272950"/>
            <a:ext cx="41127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Итог</a:t>
            </a:r>
            <a:r>
              <a:rPr lang="ru" sz="2800"/>
              <a:t> (1):</a:t>
            </a:r>
            <a:endParaRPr sz="2800"/>
          </a:p>
        </p:txBody>
      </p:sp>
      <p:sp>
        <p:nvSpPr>
          <p:cNvPr id="237" name="Google Shape;237;p39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Знать инструмент - уметь решать при помощи инструмента повседневные задачи!</a:t>
            </a:r>
            <a:endParaRPr b="1" sz="2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0"/>
          <p:cNvSpPr txBox="1"/>
          <p:nvPr/>
        </p:nvSpPr>
        <p:spPr>
          <a:xfrm>
            <a:off x="377950" y="272950"/>
            <a:ext cx="3855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 каком порядке (2):</a:t>
            </a:r>
            <a:endParaRPr sz="2800"/>
          </a:p>
        </p:txBody>
      </p:sp>
      <p:sp>
        <p:nvSpPr>
          <p:cNvPr id="244" name="Google Shape;244;p40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Синтаксические нормы языка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Линтеры, уметь применять и привыкать к ним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1"/>
          <p:cNvSpPr txBox="1"/>
          <p:nvPr/>
        </p:nvSpPr>
        <p:spPr>
          <a:xfrm>
            <a:off x="377950" y="272950"/>
            <a:ext cx="3855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 каком порядке (2):</a:t>
            </a:r>
            <a:endParaRPr sz="2800"/>
          </a:p>
        </p:txBody>
      </p:sp>
      <p:sp>
        <p:nvSpPr>
          <p:cNvPr id="251" name="Google Shape;251;p41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Синтаксические нормы языка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Линтеры, уметь применять и привыкать к ним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Отладчик и процесс отладки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Что изучили:</a:t>
            </a:r>
            <a:endParaRPr sz="2800"/>
          </a:p>
        </p:txBody>
      </p:sp>
      <p:sp>
        <p:nvSpPr>
          <p:cNvPr id="70" name="Google Shape;70;p15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Базовый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Решили около сотни практических задач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2"/>
          <p:cNvSpPr txBox="1"/>
          <p:nvPr/>
        </p:nvSpPr>
        <p:spPr>
          <a:xfrm>
            <a:off x="377950" y="272950"/>
            <a:ext cx="3855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 каком порядке (2):</a:t>
            </a:r>
            <a:endParaRPr sz="2800"/>
          </a:p>
        </p:txBody>
      </p:sp>
      <p:sp>
        <p:nvSpPr>
          <p:cNvPr id="258" name="Google Shape;258;p42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Синтаксические нормы языка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Линтеры, уметь применять и привыкать к ним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Отладчик и процесс отладки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Классы, устройства классов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Особенности работы с памятью в архитектуре языка (сборщик мусора, ручной контроль, концепт владения)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3"/>
          <p:cNvSpPr txBox="1"/>
          <p:nvPr/>
        </p:nvSpPr>
        <p:spPr>
          <a:xfrm>
            <a:off x="377950" y="272950"/>
            <a:ext cx="3855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 каком порядке (2):</a:t>
            </a:r>
            <a:endParaRPr sz="2800"/>
          </a:p>
        </p:txBody>
      </p:sp>
      <p:sp>
        <p:nvSpPr>
          <p:cNvPr id="265" name="Google Shape;265;p43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Синтаксические нормы языка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Линтеры, уметь применять и привыкать к ним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Отладчик и процесс отладки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Классы, устройства классов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Особенности работы с памятью в архитектуре языка (сборщик мусора, ручной контроль, концепт владения)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ООП (объектно-ориентированное программирование) - концепты, особенности реализации множественного наследования, утиная типизация и полиморфность, приватность и публичность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4"/>
          <p:cNvSpPr txBox="1"/>
          <p:nvPr/>
        </p:nvSpPr>
        <p:spPr>
          <a:xfrm>
            <a:off x="377950" y="272950"/>
            <a:ext cx="3855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 каком порядке (2):</a:t>
            </a:r>
            <a:endParaRPr sz="2800"/>
          </a:p>
        </p:txBody>
      </p:sp>
      <p:sp>
        <p:nvSpPr>
          <p:cNvPr id="272" name="Google Shape;272;p44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Синтаксические нормы языка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Линтеры, уметь применять и привыкать к ним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Отладчик и процесс отладки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Классы, устройства классов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Особенности работы с памятью в архитектуре языка (сборщик мусора, ручной контроль, концепт владения)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ООП (объектно-ориентированное программирование) - концепты, особенности реализации множественного наследования, утиная типизация и полиморфность, приватность и публичность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Что такое объект в архитектуре языка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 забывать решать практические задачи с codewars (6 kyu - 4 kyu).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5"/>
          <p:cNvSpPr txBox="1"/>
          <p:nvPr/>
        </p:nvSpPr>
        <p:spPr>
          <a:xfrm>
            <a:off x="377950" y="272950"/>
            <a:ext cx="3855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 каком порядке (2):</a:t>
            </a:r>
            <a:endParaRPr sz="2800"/>
          </a:p>
        </p:txBody>
      </p:sp>
      <p:sp>
        <p:nvSpPr>
          <p:cNvPr id="279" name="Google Shape;279;p45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Декомпозиция кода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6"/>
          <p:cNvSpPr txBox="1"/>
          <p:nvPr/>
        </p:nvSpPr>
        <p:spPr>
          <a:xfrm>
            <a:off x="377950" y="272950"/>
            <a:ext cx="3855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 каком порядке (2):</a:t>
            </a:r>
            <a:endParaRPr sz="2800"/>
          </a:p>
        </p:txBody>
      </p:sp>
      <p:sp>
        <p:nvSpPr>
          <p:cNvPr id="286" name="Google Shape;286;p46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Декомпозиция кода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Модальность, пакеты, как создавать setup.py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Модульное тестирование (unit testing)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 txBox="1"/>
          <p:nvPr/>
        </p:nvSpPr>
        <p:spPr>
          <a:xfrm>
            <a:off x="377950" y="272950"/>
            <a:ext cx="3855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 каком порядке (2):</a:t>
            </a:r>
            <a:endParaRPr sz="2800"/>
          </a:p>
        </p:txBody>
      </p:sp>
      <p:sp>
        <p:nvSpPr>
          <p:cNvPr id="293" name="Google Shape;293;p47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Декомпозиция кода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Модальность, пакеты, как создавать setup.py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Модульное тестирование (unit testing)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Правила написания документации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8"/>
          <p:cNvSpPr txBox="1"/>
          <p:nvPr/>
        </p:nvSpPr>
        <p:spPr>
          <a:xfrm>
            <a:off x="377950" y="272950"/>
            <a:ext cx="3855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 каком порядке (2):</a:t>
            </a:r>
            <a:endParaRPr sz="2800"/>
          </a:p>
        </p:txBody>
      </p:sp>
      <p:sp>
        <p:nvSpPr>
          <p:cNvPr id="300" name="Google Shape;300;p48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Декомпозиция кода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Модальность, пакеты, как создавать setup.py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Модульное тестирование (unit testing)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>
                <a:solidFill>
                  <a:schemeClr val="dk1"/>
                </a:solidFill>
              </a:rPr>
              <a:t>Правила написания документации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>
                <a:solidFill>
                  <a:schemeClr val="dk1"/>
                </a:solidFill>
              </a:rPr>
              <a:t>Как взаимодействовать с детскими БД (модуль sqlite3), простые SQL запросы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Бета-версия финального проекта!</a:t>
            </a:r>
            <a:endParaRPr b="1"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9"/>
          <p:cNvSpPr txBox="1"/>
          <p:nvPr/>
        </p:nvSpPr>
        <p:spPr>
          <a:xfrm>
            <a:off x="377950" y="272950"/>
            <a:ext cx="3855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 каком порядке (2):</a:t>
            </a:r>
            <a:endParaRPr sz="2800"/>
          </a:p>
        </p:txBody>
      </p:sp>
      <p:sp>
        <p:nvSpPr>
          <p:cNvPr id="307" name="Google Shape;307;p49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Декомпозиция кода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Модальность, пакеты, как создавать setup.py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Модульное тестирование (unit testing)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>
                <a:solidFill>
                  <a:schemeClr val="dk1"/>
                </a:solidFill>
              </a:rPr>
              <a:t>Правила написания документации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>
                <a:solidFill>
                  <a:schemeClr val="dk1"/>
                </a:solidFill>
              </a:rPr>
              <a:t>Как взаимодействовать с детскими БД (модуль sqlite3), простые SQL запросы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Бета-версия финального проекта!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Задачи с codewars (6 kyu - 4 kyu)</a:t>
            </a:r>
            <a:endParaRPr b="1"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0"/>
          <p:cNvSpPr txBox="1"/>
          <p:nvPr/>
        </p:nvSpPr>
        <p:spPr>
          <a:xfrm>
            <a:off x="377950" y="272950"/>
            <a:ext cx="41127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Финальный проект (2):</a:t>
            </a:r>
            <a:endParaRPr sz="2800"/>
          </a:p>
        </p:txBody>
      </p:sp>
      <p:sp>
        <p:nvSpPr>
          <p:cNvPr id="314" name="Google Shape;314;p50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Полная декомпозиция исходного кода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Добавление объектов и классов (class Task, class User)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1"/>
          <p:cNvSpPr txBox="1"/>
          <p:nvPr/>
        </p:nvSpPr>
        <p:spPr>
          <a:xfrm>
            <a:off x="377950" y="272950"/>
            <a:ext cx="41127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Финальный проект (2):</a:t>
            </a:r>
            <a:endParaRPr sz="2800"/>
          </a:p>
        </p:txBody>
      </p:sp>
      <p:sp>
        <p:nvSpPr>
          <p:cNvPr id="321" name="Google Shape;321;p51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Полная декомпозиция исходного кода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Добавление объектов и классов (class Task, class User)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Замена логов в .json на детскую БД (sqlite3)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Обложите все единицы - тестами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Что изучили:</a:t>
            </a:r>
            <a:endParaRPr sz="2800"/>
          </a:p>
        </p:txBody>
      </p:sp>
      <p:sp>
        <p:nvSpPr>
          <p:cNvPr id="77" name="Google Shape;77;p16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Базовый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Решили около сотни практических задач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Изучены универсальные аспекты любого языка программирования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2"/>
          <p:cNvSpPr txBox="1"/>
          <p:nvPr/>
        </p:nvSpPr>
        <p:spPr>
          <a:xfrm>
            <a:off x="377950" y="272950"/>
            <a:ext cx="41127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Финальный проект (2):</a:t>
            </a:r>
            <a:endParaRPr sz="2800"/>
          </a:p>
        </p:txBody>
      </p:sp>
      <p:sp>
        <p:nvSpPr>
          <p:cNvPr id="328" name="Google Shape;328;p52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Полная декомпозиция исходного кода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Добавление объектов и классов (class Task, class User)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Замена логов в .json на детскую БД (sqlite3)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Обложите все единицы - тестами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Перепишите правила использования проекта (README.md)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ДОБАВЬТЕ ВЗРОСЛУЮ ДОКУМЕНТАЦИЮ!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3"/>
          <p:cNvSpPr txBox="1"/>
          <p:nvPr/>
        </p:nvSpPr>
        <p:spPr>
          <a:xfrm>
            <a:off x="377950" y="272950"/>
            <a:ext cx="41127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Финальный проект (2):</a:t>
            </a:r>
            <a:endParaRPr sz="2800"/>
          </a:p>
        </p:txBody>
      </p:sp>
      <p:sp>
        <p:nvSpPr>
          <p:cNvPr id="335" name="Google Shape;335;p53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Полная декомпозиция исходного кода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Добавление объектов и классов (class Task, class User)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Замена логов в .json на детскую БД (sqlite3)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Обложите все единицы - тестами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Перепишите правила использования проекта (README.md)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ДОБАВЬТЕ ВЗРОСЛУЮ ДОКУМЕНТАЦИЮ!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ИСПОЛЬЗУЙТЕ ПРОЕКТ В ЖИЗНИ ХОТЯ БЫ НЕДЕЛЮ!!!</a:t>
            </a:r>
            <a:endParaRPr b="1"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4"/>
          <p:cNvSpPr txBox="1"/>
          <p:nvPr/>
        </p:nvSpPr>
        <p:spPr>
          <a:xfrm>
            <a:off x="377950" y="272950"/>
            <a:ext cx="3855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 каком порядке (3):</a:t>
            </a:r>
            <a:endParaRPr sz="2800"/>
          </a:p>
        </p:txBody>
      </p:sp>
      <p:sp>
        <p:nvSpPr>
          <p:cNvPr id="342" name="Google Shape;342;p54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Создайте свою ORM (ООП + SQL)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Изучите SOLID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5"/>
          <p:cNvSpPr txBox="1"/>
          <p:nvPr/>
        </p:nvSpPr>
        <p:spPr>
          <a:xfrm>
            <a:off x="377950" y="272950"/>
            <a:ext cx="3855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 каком порядке (3):</a:t>
            </a:r>
            <a:endParaRPr sz="2800"/>
          </a:p>
        </p:txBody>
      </p:sp>
      <p:sp>
        <p:nvSpPr>
          <p:cNvPr id="349" name="Google Shape;349;p55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Создайте свою ORM (ООП + SQL)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Изучите SOLID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Освойте async (многопоточность в языке)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6"/>
          <p:cNvSpPr txBox="1"/>
          <p:nvPr/>
        </p:nvSpPr>
        <p:spPr>
          <a:xfrm>
            <a:off x="377950" y="272950"/>
            <a:ext cx="3855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 каком порядке (3):</a:t>
            </a:r>
            <a:endParaRPr sz="2800"/>
          </a:p>
        </p:txBody>
      </p:sp>
      <p:sp>
        <p:nvSpPr>
          <p:cNvPr id="356" name="Google Shape;356;p56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Создайте свою ORM (ООП + SQL)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Изучите SOLID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Освойте async (многопоточность в языке)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Изучите первый CLI фреймворк (например, click)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Решайте задачи на codewars (4 kyu - 3 kyu)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Релиз-версия финального проекта!</a:t>
            </a:r>
            <a:endParaRPr b="1"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7"/>
          <p:cNvSpPr txBox="1"/>
          <p:nvPr/>
        </p:nvSpPr>
        <p:spPr>
          <a:xfrm>
            <a:off x="377950" y="272950"/>
            <a:ext cx="41127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Финальный проект (3):</a:t>
            </a:r>
            <a:endParaRPr sz="2800"/>
          </a:p>
        </p:txBody>
      </p:sp>
      <p:sp>
        <p:nvSpPr>
          <p:cNvPr id="363" name="Google Shape;363;p57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Замените свой CLI на фреймворк (click)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Декомпозируйте и перепишите код в соответствии с SOLID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8"/>
          <p:cNvSpPr txBox="1"/>
          <p:nvPr/>
        </p:nvSpPr>
        <p:spPr>
          <a:xfrm>
            <a:off x="377950" y="272950"/>
            <a:ext cx="41127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Финальный проект (3):</a:t>
            </a:r>
            <a:endParaRPr sz="2800"/>
          </a:p>
        </p:txBody>
      </p:sp>
      <p:sp>
        <p:nvSpPr>
          <p:cNvPr id="370" name="Google Shape;370;p58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Замените свой CLI на фреймворк (click)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Декомпозируйте и перепишите код в соответствии с SOLID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Добавьте функционал многопоточности (параллельный поиск задач, множественные запросы к БД)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Перейдите с sqlite3 на postgreSQL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Обновите документацию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9"/>
          <p:cNvSpPr txBox="1"/>
          <p:nvPr/>
        </p:nvSpPr>
        <p:spPr>
          <a:xfrm>
            <a:off x="377950" y="272950"/>
            <a:ext cx="41127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Финальный проект (3):</a:t>
            </a:r>
            <a:endParaRPr sz="2800"/>
          </a:p>
        </p:txBody>
      </p:sp>
      <p:sp>
        <p:nvSpPr>
          <p:cNvPr id="377" name="Google Shape;377;p59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Замените свой CLI на фреймворк (click)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Декомпозируйте и перепишите код в соответствии с SOLID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Добавьте функционал многопоточности (параллельный поиск задач, множественные запросы к БД)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Перейдите с sqlite3 на postgreSQL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Обновите документацию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Опубликуйте проект на github.com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Попросите попользоваться им ваших друзей/коллег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60"/>
          <p:cNvSpPr txBox="1"/>
          <p:nvPr/>
        </p:nvSpPr>
        <p:spPr>
          <a:xfrm>
            <a:off x="377950" y="272950"/>
            <a:ext cx="41127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Финальный проект (3):</a:t>
            </a:r>
            <a:endParaRPr sz="2800"/>
          </a:p>
        </p:txBody>
      </p:sp>
      <p:sp>
        <p:nvSpPr>
          <p:cNvPr id="384" name="Google Shape;384;p60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Замените свой CLI на фреймворк (click)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Декомпозируйте и перепишите код в соответствии с SOLID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Добавьте функционал многопоточности (параллельный поиск задач, множественные запросы к БД)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Перейдите с sqlite3 на postgreSQL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Обновите документацию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Опубликуйте проект на github.com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Попросите попользоваться им ваших друзей/коллег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Продолжайте развивать проект!</a:t>
            </a:r>
            <a:endParaRPr b="1"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61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/>
              <a:t>Готово, что дальше?</a:t>
            </a:r>
            <a:endParaRPr b="1"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Что изучили:</a:t>
            </a:r>
            <a:endParaRPr sz="2800"/>
          </a:p>
        </p:txBody>
      </p:sp>
      <p:sp>
        <p:nvSpPr>
          <p:cNvPr id="84" name="Google Shape;84;p17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Базовый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Решили около сотни практических задач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Изучены универсальные аспекты любого языка программирования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Усвоили общие рекомендации по поиску подхода к решению задач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6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Пора вливаться</a:t>
            </a:r>
            <a:r>
              <a:rPr lang="ru" sz="2800"/>
              <a:t>:</a:t>
            </a:r>
            <a:endParaRPr sz="2800"/>
          </a:p>
        </p:txBody>
      </p:sp>
      <p:sp>
        <p:nvSpPr>
          <p:cNvPr id="397" name="Google Shape;397;p62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Примите участие в open-source проекте: </a:t>
            </a:r>
            <a:r>
              <a:rPr lang="ru" sz="1900" u="sng">
                <a:solidFill>
                  <a:schemeClr val="hlink"/>
                </a:solidFill>
                <a:hlinkClick r:id="rId4"/>
              </a:rPr>
              <a:t>link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Пора вливаться:</a:t>
            </a:r>
            <a:endParaRPr sz="2800"/>
          </a:p>
        </p:txBody>
      </p:sp>
      <p:sp>
        <p:nvSpPr>
          <p:cNvPr id="404" name="Google Shape;404;p63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Примите участие в open-source проекте: </a:t>
            </a:r>
            <a:r>
              <a:rPr lang="ru" sz="1900" u="sng">
                <a:solidFill>
                  <a:schemeClr val="hlink"/>
                </a:solidFill>
                <a:hlinkClick r:id="rId4"/>
              </a:rPr>
              <a:t>link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Пройдите стажировку (Yandex, Ozon, Avito)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Пора вливаться:</a:t>
            </a:r>
            <a:endParaRPr sz="2800"/>
          </a:p>
        </p:txBody>
      </p:sp>
      <p:sp>
        <p:nvSpPr>
          <p:cNvPr id="411" name="Google Shape;411;p64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Примите участие в open-source проекте: </a:t>
            </a:r>
            <a:r>
              <a:rPr lang="ru" sz="1900" u="sng">
                <a:solidFill>
                  <a:schemeClr val="hlink"/>
                </a:solidFill>
                <a:hlinkClick r:id="rId4"/>
              </a:rPr>
              <a:t>link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Пройдите стажировку (Yandex, Ozon, Avito)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Предварительно подготовка к стажировке (техническая, психологическая, финансовая)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Пора вливаться:</a:t>
            </a:r>
            <a:endParaRPr sz="2800"/>
          </a:p>
        </p:txBody>
      </p:sp>
      <p:sp>
        <p:nvSpPr>
          <p:cNvPr id="418" name="Google Shape;418;p65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Примите участие в open-source проекте: </a:t>
            </a:r>
            <a:r>
              <a:rPr lang="ru" sz="1900" u="sng">
                <a:solidFill>
                  <a:schemeClr val="hlink"/>
                </a:solidFill>
                <a:hlinkClick r:id="rId4"/>
              </a:rPr>
              <a:t>link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Пройдите стажировку (Yandex, Ozon, Avito)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Предварительно подготовка к стажировке (техническая, психологическая, финансовая)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Стажировка - это максимум 3 месяца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 итогам: открывается позиция Junior Developer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Иначе: найти JunDev - в 2020 практически нереально</a:t>
            </a:r>
            <a:endParaRPr sz="19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6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Пора вливаться:</a:t>
            </a:r>
            <a:endParaRPr sz="2800"/>
          </a:p>
        </p:txBody>
      </p:sp>
      <p:sp>
        <p:nvSpPr>
          <p:cNvPr id="425" name="Google Shape;425;p66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Примите участие в open-source проекте: </a:t>
            </a:r>
            <a:r>
              <a:rPr lang="ru" sz="1900" u="sng">
                <a:solidFill>
                  <a:schemeClr val="hlink"/>
                </a:solidFill>
                <a:hlinkClick r:id="rId4"/>
              </a:rPr>
              <a:t>link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Пройдите стажировку (Yandex, Ozon, Avito)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Предварительно подготовка к стажировке (техническая, психологическая, финансовая)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Стажировка - это максимум 3 месяца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Пора вливаться:</a:t>
            </a:r>
            <a:endParaRPr sz="2800"/>
          </a:p>
        </p:txBody>
      </p:sp>
      <p:sp>
        <p:nvSpPr>
          <p:cNvPr id="432" name="Google Shape;432;p67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Примите участие в open-source проекте: </a:t>
            </a:r>
            <a:r>
              <a:rPr lang="ru" sz="1900" u="sng">
                <a:solidFill>
                  <a:schemeClr val="hlink"/>
                </a:solidFill>
                <a:hlinkClick r:id="rId4"/>
              </a:rPr>
              <a:t>link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Пройдите стажировку (Yandex, Ozon, Avito)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Предварительно подготовка к стажировке (техническая, психологическая, финансовая)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Стажировка - это максимум 3 месяца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 итогам: открывается позиция Junior Developer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6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Пора вливаться:</a:t>
            </a:r>
            <a:endParaRPr sz="2800"/>
          </a:p>
        </p:txBody>
      </p:sp>
      <p:sp>
        <p:nvSpPr>
          <p:cNvPr id="439" name="Google Shape;439;p68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Примите участие в open-source проекте: </a:t>
            </a:r>
            <a:r>
              <a:rPr lang="ru" sz="1900" u="sng">
                <a:solidFill>
                  <a:schemeClr val="hlink"/>
                </a:solidFill>
                <a:hlinkClick r:id="rId4"/>
              </a:rPr>
              <a:t>link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Пройдите стажировку (Yandex, Ozon, Avito)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Предварительно подготовка к стажировке (техническая, психологическая, финансовая)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Стажировка - это максимум 3 месяца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 итогам: открывается позиция Junior Developer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Иначе: найти JunDev - в 2020 практически нереально</a:t>
            </a:r>
            <a:endParaRPr sz="19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цифрах:</a:t>
            </a:r>
            <a:endParaRPr sz="2800"/>
          </a:p>
        </p:txBody>
      </p:sp>
      <p:sp>
        <p:nvSpPr>
          <p:cNvPr id="446" name="Google Shape;446;p69"/>
          <p:cNvSpPr txBox="1"/>
          <p:nvPr/>
        </p:nvSpPr>
        <p:spPr>
          <a:xfrm>
            <a:off x="484675" y="1315550"/>
            <a:ext cx="81108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800"/>
              <a:t>Стажер</a:t>
            </a:r>
            <a:r>
              <a:rPr lang="ru" sz="1800"/>
              <a:t>  20 - 40 тыс. (макс) , опыта 0, вероятность попасть - высокая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7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цифрах:</a:t>
            </a:r>
            <a:endParaRPr sz="2800"/>
          </a:p>
        </p:txBody>
      </p:sp>
      <p:sp>
        <p:nvSpPr>
          <p:cNvPr id="453" name="Google Shape;453;p70"/>
          <p:cNvSpPr txBox="1"/>
          <p:nvPr/>
        </p:nvSpPr>
        <p:spPr>
          <a:xfrm>
            <a:off x="484675" y="1315550"/>
            <a:ext cx="81108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800"/>
              <a:t>Стажер</a:t>
            </a:r>
            <a:r>
              <a:rPr lang="ru" sz="1800"/>
              <a:t>  20 - 40 тыс. (макс) , опыта 0, вероятность попасть - высокая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800"/>
              <a:t>Junior Developer</a:t>
            </a:r>
            <a:r>
              <a:rPr lang="ru" sz="1800"/>
              <a:t>  40 -70 (макс), опыта 0.5 года, вероятность найти в 2020 - низкая , через стажировку - самый реальный вариант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7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цифрах:</a:t>
            </a:r>
            <a:endParaRPr sz="2800"/>
          </a:p>
        </p:txBody>
      </p:sp>
      <p:sp>
        <p:nvSpPr>
          <p:cNvPr id="460" name="Google Shape;460;p71"/>
          <p:cNvSpPr txBox="1"/>
          <p:nvPr/>
        </p:nvSpPr>
        <p:spPr>
          <a:xfrm>
            <a:off x="484675" y="1315550"/>
            <a:ext cx="81108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800"/>
              <a:t>Стажер</a:t>
            </a:r>
            <a:r>
              <a:rPr lang="ru" sz="1800"/>
              <a:t>  20 - 40 тыс. (макс) , опыта 0, вероятность попасть - высокая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800"/>
              <a:t>Junior Developer</a:t>
            </a:r>
            <a:r>
              <a:rPr lang="ru" sz="1800"/>
              <a:t>  40 -70 (макс), опыта 0.5 года, вероятность найти в 2020 - низкая , через стажировку - самый реальный вариант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800"/>
              <a:t>Middle Developer</a:t>
            </a:r>
            <a:r>
              <a:rPr lang="ru" sz="1800"/>
              <a:t> 70 - 140 (макс), опыта 1.5-2 года, вероятность найти без опыта - невозможно, с опытом и проектами - достаточно высокая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Что изучили:</a:t>
            </a:r>
            <a:endParaRPr sz="2800"/>
          </a:p>
        </p:txBody>
      </p:sp>
      <p:sp>
        <p:nvSpPr>
          <p:cNvPr id="91" name="Google Shape;91;p18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Базовый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Решили около сотни практических задач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Изучены универсальные аспекты любого языка программирования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Усвоили общие рекомендации по поиску подхода к решению задач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Поняли , что программирование - это творчество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7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цифрах:</a:t>
            </a:r>
            <a:endParaRPr sz="2800"/>
          </a:p>
        </p:txBody>
      </p:sp>
      <p:sp>
        <p:nvSpPr>
          <p:cNvPr id="467" name="Google Shape;467;p72"/>
          <p:cNvSpPr txBox="1"/>
          <p:nvPr/>
        </p:nvSpPr>
        <p:spPr>
          <a:xfrm>
            <a:off x="484675" y="1315550"/>
            <a:ext cx="81108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800"/>
              <a:t>Стажер</a:t>
            </a:r>
            <a:r>
              <a:rPr lang="ru" sz="1800"/>
              <a:t>  20 - 40 тыс. (макс) , опыта 0, вероятность попасть - высокая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800"/>
              <a:t>Junior Developer</a:t>
            </a:r>
            <a:r>
              <a:rPr lang="ru" sz="1800"/>
              <a:t>  40 -70 (макс), опыта 0.5 года, вероятность найти в 2020 - низкая , через стажировку - самый реальный вариант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800"/>
              <a:t>Middle Developer</a:t>
            </a:r>
            <a:r>
              <a:rPr lang="ru" sz="1800"/>
              <a:t> 70 - 140 (макс), опыта 1.5-2 года, вероятность найти без опыта - невозможно, с опытом и проектами - достаточно высокая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800"/>
              <a:t>Senior Developer</a:t>
            </a:r>
            <a:r>
              <a:rPr lang="ru" sz="1800"/>
              <a:t> 150 - 240+ , опыта 4-5 лет, вероятность найти - вас найдут сами :)</a:t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7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Советы</a:t>
            </a:r>
            <a:r>
              <a:rPr lang="ru" sz="2800"/>
              <a:t>:</a:t>
            </a:r>
            <a:endParaRPr sz="2800"/>
          </a:p>
        </p:txBody>
      </p:sp>
      <p:sp>
        <p:nvSpPr>
          <p:cNvPr id="474" name="Google Shape;474;p73"/>
          <p:cNvSpPr txBox="1"/>
          <p:nvPr/>
        </p:nvSpPr>
        <p:spPr>
          <a:xfrm>
            <a:off x="633050" y="1365000"/>
            <a:ext cx="78042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Освоить профессию с нуля до разработчика за один год - полная брехня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7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Советы:</a:t>
            </a:r>
            <a:endParaRPr sz="2800"/>
          </a:p>
        </p:txBody>
      </p:sp>
      <p:sp>
        <p:nvSpPr>
          <p:cNvPr id="481" name="Google Shape;481;p74"/>
          <p:cNvSpPr txBox="1"/>
          <p:nvPr/>
        </p:nvSpPr>
        <p:spPr>
          <a:xfrm>
            <a:off x="633050" y="1365000"/>
            <a:ext cx="78042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Освоить профессию с нуля до разработчика за один год - полная брехня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Бумажки - бесполезны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7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Советы:</a:t>
            </a:r>
            <a:endParaRPr sz="2800"/>
          </a:p>
        </p:txBody>
      </p:sp>
      <p:sp>
        <p:nvSpPr>
          <p:cNvPr id="488" name="Google Shape;488;p75"/>
          <p:cNvSpPr txBox="1"/>
          <p:nvPr/>
        </p:nvSpPr>
        <p:spPr>
          <a:xfrm>
            <a:off x="633050" y="1365000"/>
            <a:ext cx="78042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Освоить профессию с нуля до разработчика за один год - полная брехня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Бумажки - бесполезны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Проекты, опыт, опен сорс - вот что решает при приеме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7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Советы:</a:t>
            </a:r>
            <a:endParaRPr sz="2800"/>
          </a:p>
        </p:txBody>
      </p:sp>
      <p:sp>
        <p:nvSpPr>
          <p:cNvPr id="495" name="Google Shape;495;p76"/>
          <p:cNvSpPr txBox="1"/>
          <p:nvPr/>
        </p:nvSpPr>
        <p:spPr>
          <a:xfrm>
            <a:off x="633050" y="1365000"/>
            <a:ext cx="78042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Освоить профессию с нуля до разработчика за один год - полная брехня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Бумажки - бесполезны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Проекты, опыт, опен сорс - вот что решает при приеме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Всегда совершенствуйте свои технические навыки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7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Советы:</a:t>
            </a:r>
            <a:endParaRPr sz="2800"/>
          </a:p>
        </p:txBody>
      </p:sp>
      <p:sp>
        <p:nvSpPr>
          <p:cNvPr id="502" name="Google Shape;502;p77"/>
          <p:cNvSpPr txBox="1"/>
          <p:nvPr/>
        </p:nvSpPr>
        <p:spPr>
          <a:xfrm>
            <a:off x="633050" y="1365000"/>
            <a:ext cx="78042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Освоить профессию с нуля до разработчика за один год - полная брехня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Бумажки - бесполезны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Проекты, опыт, опен сорс - вот что решает при приеме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Всегда совершенствуйте свои технические навыки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Если идете на курсы - рвите преподов в клочья и высасывайте из них все что есть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7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Советы:</a:t>
            </a:r>
            <a:endParaRPr sz="2800"/>
          </a:p>
        </p:txBody>
      </p:sp>
      <p:sp>
        <p:nvSpPr>
          <p:cNvPr id="509" name="Google Shape;509;p78"/>
          <p:cNvSpPr txBox="1"/>
          <p:nvPr/>
        </p:nvSpPr>
        <p:spPr>
          <a:xfrm>
            <a:off x="633050" y="1365000"/>
            <a:ext cx="78042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Освоить профессию с нуля до разработчика за один год - полная брехня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Бумажки - бесполезны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Проекты, опыт, опен сорс - вот что решает при приеме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Всегда совершенствуйте свои технические навыки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Если идете на курсы - рвите преподов в клочья и высасывайте из них все что есть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Не забывайте про изучение SQL и алгоритмов (в яндекс без алгоритмов дорога закрыта даже на стажера)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7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Советы:</a:t>
            </a:r>
            <a:endParaRPr sz="2800"/>
          </a:p>
        </p:txBody>
      </p:sp>
      <p:sp>
        <p:nvSpPr>
          <p:cNvPr id="516" name="Google Shape;516;p79"/>
          <p:cNvSpPr txBox="1"/>
          <p:nvPr/>
        </p:nvSpPr>
        <p:spPr>
          <a:xfrm>
            <a:off x="633050" y="1365000"/>
            <a:ext cx="78042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Освоить профессию с нуля до разработчика за один год - полная брехня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Бумажки - бесполезны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Проекты, опыт, опен сорс - вот что решает при приеме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Всегда совершенствуйте свои технические навыки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Если идете на курсы - рвите преподов в клочья и высасывайте из них все что есть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Не забывайте про изучение SQL и алгоритмов (в яндекс без алгоритмов дорога закрыта даже на стажера)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На стажировке - присматривайтесь к тому, что делаете. Лучше сразу понять, что вам это не нравится , чем мучить себя годами , утешая высокой ЗП.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8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Советы:</a:t>
            </a:r>
            <a:endParaRPr sz="2800"/>
          </a:p>
        </p:txBody>
      </p:sp>
      <p:sp>
        <p:nvSpPr>
          <p:cNvPr id="523" name="Google Shape;523;p80"/>
          <p:cNvSpPr txBox="1"/>
          <p:nvPr/>
        </p:nvSpPr>
        <p:spPr>
          <a:xfrm>
            <a:off x="633050" y="1365000"/>
            <a:ext cx="78042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Освоить профессию с нуля до разработчика за один год - полная брехня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Бумажки - бесполезны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Проекты, опыт, опен сорс - вот что решает при приеме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Всегда совершенствуйте свои технические навыки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Если идете на курсы - рвите преподов в клочья и высасывайте из них все что есть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Не забывайте про изучение SQL и алгоритмов (в яндекс без алгоритмов дорога закрыта даже на стажера)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На стажировке - присматривайтесь к тому, что делаете. Лучше сразу понять, что вам это не нравится , чем мучить себя годами , утешая высокой ЗП.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Помните : программирование - это творчество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8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Советы:</a:t>
            </a:r>
            <a:endParaRPr sz="2800"/>
          </a:p>
        </p:txBody>
      </p:sp>
      <p:sp>
        <p:nvSpPr>
          <p:cNvPr id="530" name="Google Shape;530;p81"/>
          <p:cNvSpPr txBox="1"/>
          <p:nvPr/>
        </p:nvSpPr>
        <p:spPr>
          <a:xfrm>
            <a:off x="633050" y="1365000"/>
            <a:ext cx="78042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Освоить профессию с нуля до разработчика за один год - полная брехня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Бумажки - бесполезны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Проекты, опыт, опен сорс - вот что решает при приеме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Всегда совершенствуйте свои технические навыки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Если идете на курсы - рвите преподов в клочья и высасывайте из них все что есть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Не забывайте про изучение SQL и алгоритмов (в яндекс без алгоритмов дорога закрыта даже на стажера)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На стажировке - присматривайтесь к тому, что делаете. Лучше сразу понять, что вам это не нравится , чем мучить себя годами , утешая высокой ЗП.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Помните : программирование - это творчество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А каждый разработчик - художник :)</a:t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/>
              <a:t>А что делать дальше?</a:t>
            </a:r>
            <a:endParaRPr b="1"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82"/>
          <p:cNvSpPr txBox="1"/>
          <p:nvPr/>
        </p:nvSpPr>
        <p:spPr>
          <a:xfrm>
            <a:off x="1223850" y="1518300"/>
            <a:ext cx="6696300" cy="21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/>
              <a:t>The End</a:t>
            </a:r>
            <a:endParaRPr b="1" sz="2800"/>
          </a:p>
        </p:txBody>
      </p:sp>
      <p:pic>
        <p:nvPicPr>
          <p:cNvPr id="537" name="Google Shape;537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3200400"/>
            <a:ext cx="23526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Для начала</a:t>
            </a:r>
            <a:r>
              <a:rPr lang="ru" sz="2800"/>
              <a:t>:</a:t>
            </a:r>
            <a:endParaRPr sz="2800"/>
          </a:p>
        </p:txBody>
      </p:sp>
      <p:sp>
        <p:nvSpPr>
          <p:cNvPr id="104" name="Google Shape;104;p20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обязательном порядке дорешать все задачи с данного курса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Для начала:</a:t>
            </a:r>
            <a:endParaRPr sz="2800"/>
          </a:p>
        </p:txBody>
      </p:sp>
      <p:sp>
        <p:nvSpPr>
          <p:cNvPr id="111" name="Google Shape;111;p21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обязательном порядке дорешать все задачи с данного курса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Затем приступить к решению необязательных задач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