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57910a9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757910a9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757910a9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757910a9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57910a9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57910a9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757910a9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757910a9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757910a9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757910a9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757910a9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757910a9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57910a9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57910a9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757910a9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757910a9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757910a9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757910a9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757910a9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757910a9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57910a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57910a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57910a9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57910a9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57910a9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57910a9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57910a9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57910a9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57910a9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57910a9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757910a9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757910a9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757910a9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757910a9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757910a9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757910a9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757910a9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757910a9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57910a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57910a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757910a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757910a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757910a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757910a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757910a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757910a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57910a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757910a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757910a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757910a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57910a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757910a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s://www.amazon.com/Automate-Boring-Stuff-Python-Programming/dp/1593275994" TargetMode="External"/><Relationship Id="rId5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hyperlink" Target="https://www.amazon.com/Automate-Boring-Stuff-Python-Programming/dp/1593275994" TargetMode="External"/><Relationship Id="rId5" Type="http://schemas.openxmlformats.org/officeDocument/2006/relationships/hyperlink" Target="https://www.amazon.com/Python-Crash-Course-2nd-Edition/dp/1593279280/ref=pd_lpo_14_t_2/142-9209515-6452345?_encoding=UTF8&amp;pd_rd_i=1593279280&amp;pd_rd_r=949575b6-30e0-47a2-ac51-c44f13bde504&amp;pd_rd_w=AOzvq&amp;pd_rd_wg=5i0Z8&amp;pf_rd_p=7b36d496-f366-4631-94d3-61b87b52511b&amp;pf_rd_r=ZHVVGRFZTTAC4YVSM6VW&amp;psc=1&amp;refRID=ZHVVGRFZTTAC4YVSM6VW" TargetMode="External"/><Relationship Id="rId6" Type="http://schemas.openxmlformats.org/officeDocument/2006/relationships/image" Target="../media/image1.jpg"/><Relationship Id="rId7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hyperlink" Target="https://www.amazon.com/Automate-Boring-Stuff-Python-Programming/dp/1593275994" TargetMode="External"/><Relationship Id="rId9" Type="http://schemas.openxmlformats.org/officeDocument/2006/relationships/image" Target="../media/image4.jpg"/><Relationship Id="rId5" Type="http://schemas.openxmlformats.org/officeDocument/2006/relationships/hyperlink" Target="https://www.amazon.com/Python-Crash-Course-2nd-Edition/dp/1593279280/ref=pd_lpo_14_t_2/142-9209515-6452345?_encoding=UTF8&amp;pd_rd_i=1593279280&amp;pd_rd_r=949575b6-30e0-47a2-ac51-c44f13bde504&amp;pd_rd_w=AOzvq&amp;pd_rd_wg=5i0Z8&amp;pf_rd_p=7b36d496-f366-4631-94d3-61b87b52511b&amp;pf_rd_r=ZHVVGRFZTTAC4YVSM6VW&amp;psc=1&amp;refRID=ZHVVGRFZTTAC4YVSM6VW" TargetMode="External"/><Relationship Id="rId6" Type="http://schemas.openxmlformats.org/officeDocument/2006/relationships/hyperlink" Target="https://www.amazon.com/Learning-Python-5th-Mark-Lutz/dp/1449355730/ref=pd_sbs_14_3/142-9209515-6452345?_encoding=UTF8&amp;pd_rd_i=1449355730&amp;pd_rd_r=f8964edf-b5e1-43a2-9e46-0924612987d4&amp;pd_rd_w=RG2E7&amp;pd_rd_wg=YMjQo&amp;pf_rd_p=12b8d3e2-e203-4b23-a8bc-68a7d2806477&amp;pf_rd_r=KF49WX94CNT7J3T9M5T5&amp;psc=1&amp;refRID=KF49WX94CNT7J3T9M5T5" TargetMode="Externa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hyperlink" Target="https://www.codewars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hyperlink" Target="https://www.codewars.com" TargetMode="External"/><Relationship Id="rId5" Type="http://schemas.openxmlformats.org/officeDocument/2006/relationships/hyperlink" Target="https://codeforces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hyperlink" Target="https://www.codewars.com" TargetMode="External"/><Relationship Id="rId5" Type="http://schemas.openxmlformats.org/officeDocument/2006/relationships/hyperlink" Target="https://codeforces.com" TargetMode="External"/><Relationship Id="rId6" Type="http://schemas.openxmlformats.org/officeDocument/2006/relationships/hyperlink" Target="https://leetcod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hyperlink" Target="mailto:evlasov@specialist.ru" TargetMode="External"/><Relationship Id="rId5" Type="http://schemas.openxmlformats.org/officeDocument/2006/relationships/hyperlink" Target="mailto:evgeny_vlasov@yahoo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Власов Евгений Юрьевич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19" name="Google Shape;119;p22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Интерпретатор и среда разработки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операции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 while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 for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Строки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Списки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27" name="Google Shape;127;p23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Интерпретатор и среда разработки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операции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 while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 for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Строки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Списки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5/6: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Кортежи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Словари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(вызов)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(возврат)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(аргументы)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36" name="Google Shape;136;p24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Интерпретатор и среда разработки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операции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 while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 for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Строки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Списки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5/6: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Кортежи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Словари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(вызов)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(возврат)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(аргументы)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1312650" y="29920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7/8: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Пакеты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Анонимные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Функция-объект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Файлы .txt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Файлы .json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46" name="Google Shape;146;p25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Интерпретатор и среда разработки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операции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 while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3564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3/4: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 for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Множества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Строки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Списки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6236350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5/6: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Кортежи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Словари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(вызов)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(возврат)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Функции (аргументы)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1312650" y="29920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7/8: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Модули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Пакеты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Анонимные функции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Функция-объект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Файлы .txt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Файлы .json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4572000" y="2992000"/>
            <a:ext cx="31128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9/10: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Исключения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Обработка исключений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Регулярные выражения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Параметры CLI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Замыкания и декорирование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377950" y="272950"/>
            <a:ext cx="55011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 темы и куда дальше</a:t>
            </a:r>
            <a:r>
              <a:rPr lang="ru" sz="2800"/>
              <a:t>:</a:t>
            </a:r>
            <a:endParaRPr sz="2800"/>
          </a:p>
        </p:txBody>
      </p:sp>
      <p:sp>
        <p:nvSpPr>
          <p:cNvPr id="157" name="Google Shape;157;p26"/>
          <p:cNvSpPr txBox="1"/>
          <p:nvPr/>
        </p:nvSpPr>
        <p:spPr>
          <a:xfrm>
            <a:off x="493425" y="1207300"/>
            <a:ext cx="78318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 конце курса будет бонус от преподавателя в виде дорожной карты с дальнейшим развитием навыков и небольшой рассказ о реальностях жизни питонистов.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таймингах:</a:t>
            </a:r>
            <a:endParaRPr sz="2800"/>
          </a:p>
        </p:txBody>
      </p:sp>
      <p:sp>
        <p:nvSpPr>
          <p:cNvPr id="170" name="Google Shape;170;p28"/>
          <p:cNvSpPr txBox="1"/>
          <p:nvPr/>
        </p:nvSpPr>
        <p:spPr>
          <a:xfrm>
            <a:off x="608900" y="1291300"/>
            <a:ext cx="72438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10:00 - 11:30</a:t>
            </a:r>
            <a:endParaRPr sz="1900"/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11:40 - 13:10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</a:t>
            </a:r>
            <a:r>
              <a:rPr lang="ru" sz="2800"/>
              <a:t>:</a:t>
            </a:r>
            <a:endParaRPr sz="2800"/>
          </a:p>
        </p:txBody>
      </p:sp>
      <p:sp>
        <p:nvSpPr>
          <p:cNvPr id="177" name="Google Shape;177;p29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Automate the boring stuff with Python, Al Sweigart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4900" y="1312275"/>
            <a:ext cx="1483125" cy="19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85" name="Google Shape;185;p30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Automate the boring stuff with Python, Al Sweigart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Python Crash Course, 2nd Edition, Eric Matthews: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4900" y="1312275"/>
            <a:ext cx="1483125" cy="19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76600" y="2279268"/>
            <a:ext cx="1648000" cy="21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194" name="Google Shape;194;p31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Automate the boring stuff with Python, Al Sweigart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Python Crash Course, 2nd Edition, Eric Matthews: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1500"/>
              <a:buChar char="●"/>
            </a:pPr>
            <a:r>
              <a:rPr lang="ru" sz="1800">
                <a:solidFill>
                  <a:srgbClr val="111111"/>
                </a:solidFill>
                <a:highlight>
                  <a:srgbClr val="FFFFFF"/>
                </a:highlight>
              </a:rPr>
              <a:t>Learning Python, 5th Edition, Mark Lutz: </a:t>
            </a:r>
            <a:r>
              <a:rPr lang="ru" sz="18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link</a:t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4900" y="1312275"/>
            <a:ext cx="1483125" cy="19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76600" y="2279268"/>
            <a:ext cx="1648000" cy="21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30350" y="2992250"/>
            <a:ext cx="1674605" cy="21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63" name="Google Shape;63;p14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04" name="Google Shape;204;p32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11" name="Google Shape;211;p33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Доп.материал:</a:t>
            </a:r>
            <a:endParaRPr sz="2800"/>
          </a:p>
        </p:txBody>
      </p:sp>
      <p:sp>
        <p:nvSpPr>
          <p:cNvPr id="218" name="Google Shape;218;p34"/>
          <p:cNvSpPr txBox="1"/>
          <p:nvPr/>
        </p:nvSpPr>
        <p:spPr>
          <a:xfrm>
            <a:off x="377950" y="1501250"/>
            <a:ext cx="73698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Codewars 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link</a:t>
            </a:r>
            <a:r>
              <a:rPr lang="ru" sz="1800"/>
              <a:t>  - много языков, несложные задачи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Codeforces: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link</a:t>
            </a:r>
            <a:r>
              <a:rPr lang="ru" sz="1800"/>
              <a:t> - задачи, приближенные к реальности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Leetcode: </a:t>
            </a:r>
            <a:r>
              <a:rPr lang="ru" sz="1800" u="sng">
                <a:solidFill>
                  <a:schemeClr val="hlink"/>
                </a:solidFill>
                <a:hlinkClick r:id="rId6"/>
              </a:rPr>
              <a:t>link</a:t>
            </a:r>
            <a:r>
              <a:rPr lang="ru" sz="1800"/>
              <a:t> - подготовка к собеседованиям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Вопросы</a:t>
            </a:r>
            <a:r>
              <a:rPr lang="ru" sz="2800"/>
              <a:t>:</a:t>
            </a:r>
            <a:endParaRPr sz="2800"/>
          </a:p>
        </p:txBody>
      </p:sp>
      <p:sp>
        <p:nvSpPr>
          <p:cNvPr id="225" name="Google Shape;225;p35"/>
          <p:cNvSpPr txBox="1"/>
          <p:nvPr/>
        </p:nvSpPr>
        <p:spPr>
          <a:xfrm>
            <a:off x="566900" y="1648225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4"/>
              </a:rPr>
              <a:t>evlasov@specialist.ru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 u="sng">
                <a:solidFill>
                  <a:schemeClr val="hlink"/>
                </a:solidFill>
                <a:hlinkClick r:id="rId5"/>
              </a:rPr>
              <a:t>evgeny_vlasov@yahoo.com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Просьба: в чате без оффтопов и флуда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Вопросы административные - учебному центру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</a:t>
            </a:r>
            <a:r>
              <a:rPr lang="ru" sz="2800"/>
              <a:t>:</a:t>
            </a:r>
            <a:endParaRPr sz="2800"/>
          </a:p>
        </p:txBody>
      </p:sp>
      <p:sp>
        <p:nvSpPr>
          <p:cNvPr id="232" name="Google Shape;232;p36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шаг:</a:t>
            </a:r>
            <a:endParaRPr sz="2800"/>
          </a:p>
        </p:txBody>
      </p:sp>
      <p:sp>
        <p:nvSpPr>
          <p:cNvPr id="239" name="Google Shape;239;p37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Логиниться на платформе под почтой, которая указана в личном кабинете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шаг:</a:t>
            </a:r>
            <a:endParaRPr sz="2800"/>
          </a:p>
        </p:txBody>
      </p:sp>
      <p:sp>
        <p:nvSpPr>
          <p:cNvPr id="246" name="Google Shape;246;p38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Логиниться на платформе под почтой, которая указана в личном кабинете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ИЛИ если невозможно или проблемы с доступом, то под любой удобной почтой, но в чат в приватное сообщение преподавателю (ФИО - используемый адрес почты)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Последний шаг:</a:t>
            </a:r>
            <a:endParaRPr sz="2800"/>
          </a:p>
        </p:txBody>
      </p:sp>
      <p:sp>
        <p:nvSpPr>
          <p:cNvPr id="253" name="Google Shape;253;p39"/>
          <p:cNvSpPr txBox="1"/>
          <p:nvPr/>
        </p:nvSpPr>
        <p:spPr>
          <a:xfrm>
            <a:off x="1207350" y="1448750"/>
            <a:ext cx="67293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Тестирование предварительной подготовки: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Логиниться на платформе под почтой, которая указана в личном кабинете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ИЛИ если невозможно или проблемы с доступом, то под любой удобной почтой, но в чат в приватное сообщение преподавателю (ФИО - используемый адрес почты)</a:t>
            </a:r>
            <a:endParaRPr sz="1800"/>
          </a:p>
        </p:txBody>
      </p:sp>
      <p:sp>
        <p:nvSpPr>
          <p:cNvPr id="254" name="Google Shape;254;p39"/>
          <p:cNvSpPr txBox="1"/>
          <p:nvPr/>
        </p:nvSpPr>
        <p:spPr>
          <a:xfrm>
            <a:off x="1207350" y="4293800"/>
            <a:ext cx="70758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Тест - 15 минут , 10 вопросов. В каждом вопросе единственный правильный вариант ответа.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0" name="Google Shape;70;p15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77" name="Google Shape;77;p16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84" name="Google Shape;84;p17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1" name="Google Shape;91;p18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98" name="Google Shape;98;p19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 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курсе:</a:t>
            </a:r>
            <a:endParaRPr sz="2800"/>
          </a:p>
        </p:txBody>
      </p:sp>
      <p:sp>
        <p:nvSpPr>
          <p:cNvPr id="105" name="Google Shape;105;p20"/>
          <p:cNvSpPr txBox="1"/>
          <p:nvPr/>
        </p:nvSpPr>
        <p:spPr>
          <a:xfrm>
            <a:off x="577400" y="1144300"/>
            <a:ext cx="78423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Основные конструкции языка и синтаксис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курсе есть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Обязательные задачи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Необязательные задачи и задачи повышенной сложности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Подразумевается предварительная подготовка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Финальный проект (по желанию, самостоятельно)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700" y="0"/>
            <a:ext cx="1144299" cy="11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377950" y="272950"/>
            <a:ext cx="330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 темах:</a:t>
            </a:r>
            <a:endParaRPr sz="2800"/>
          </a:p>
        </p:txBody>
      </p:sp>
      <p:sp>
        <p:nvSpPr>
          <p:cNvPr id="112" name="Google Shape;112;p21"/>
          <p:cNvSpPr txBox="1"/>
          <p:nvPr/>
        </p:nvSpPr>
        <p:spPr>
          <a:xfrm>
            <a:off x="493425" y="1207300"/>
            <a:ext cx="24252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День 1/2: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Интерпретатор и среда разработки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IO операции (ввод-вывод)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Условный оператор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Цикл while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