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71" r:id="rId7"/>
    <p:sldId id="262" r:id="rId8"/>
    <p:sldId id="261" r:id="rId9"/>
    <p:sldId id="272" r:id="rId10"/>
    <p:sldId id="264" r:id="rId11"/>
    <p:sldId id="263" r:id="rId12"/>
    <p:sldId id="273" r:id="rId13"/>
    <p:sldId id="265" r:id="rId14"/>
    <p:sldId id="268" r:id="rId15"/>
    <p:sldId id="274" r:id="rId16"/>
    <p:sldId id="266" r:id="rId17"/>
    <p:sldId id="267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3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2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0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0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C4B6C0-56E6-435D-AC87-0E0D612400A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CB9181-33BE-4978-9930-D3566CA500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2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King County Housing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8" b="9688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Buying a house for Larry Sanders &amp; Sons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6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Effect of waterfront on price by region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004"/>
          <a:stretch/>
        </p:blipFill>
        <p:spPr>
          <a:xfrm>
            <a:off x="547643" y="2273181"/>
            <a:ext cx="5181600" cy="391321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190"/>
          <a:stretch/>
        </p:blipFill>
        <p:spPr>
          <a:xfrm>
            <a:off x="6314905" y="2193165"/>
            <a:ext cx="4099915" cy="4103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673" y="3663996"/>
            <a:ext cx="1551774" cy="916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285" y="3863167"/>
            <a:ext cx="228620" cy="51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55" y="3863167"/>
            <a:ext cx="228620" cy="518205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ChangeAspect="1"/>
          </p:cNvPicPr>
          <p:nvPr/>
        </p:nvPicPr>
        <p:blipFill rotWithShape="1">
          <a:blip r:embed="rId2"/>
          <a:srcRect l="68011" t="32012" b="36315"/>
          <a:stretch/>
        </p:blipFill>
        <p:spPr>
          <a:xfrm>
            <a:off x="3927991" y="3408694"/>
            <a:ext cx="1870320" cy="142714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276413" y="4281443"/>
            <a:ext cx="364380" cy="5298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29615"/>
              </p:ext>
            </p:extLst>
          </p:nvPr>
        </p:nvGraphicFramePr>
        <p:xfrm>
          <a:off x="1852538" y="5362478"/>
          <a:ext cx="3992786" cy="736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96393"/>
                <a:gridCol w="1996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No Waterfront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Waterfront</a:t>
                      </a:r>
                      <a:endParaRPr lang="en-US" dirty="0"/>
                    </a:p>
                  </a:txBody>
                  <a:tcPr/>
                </a:tc>
              </a:tr>
              <a:tr h="345188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244</a:t>
                      </a:r>
                      <a:r>
                        <a:rPr lang="hr-HR" b="1" baseline="0" dirty="0" smtClean="0"/>
                        <a:t> </a:t>
                      </a:r>
                      <a:r>
                        <a:rPr lang="hr-HR" b="1" dirty="0" smtClean="0"/>
                        <a:t>$/sqft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507 $/sqft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85886" y="1499098"/>
            <a:ext cx="3824654" cy="1328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Insight: </a:t>
            </a:r>
          </a:p>
          <a:p>
            <a:r>
              <a:rPr lang="hr-HR" dirty="0"/>
              <a:t>T</a:t>
            </a:r>
            <a:r>
              <a:rPr lang="en-US" dirty="0" smtClean="0"/>
              <a:t>he vast majority of houses </a:t>
            </a:r>
            <a:r>
              <a:rPr lang="hr-HR" dirty="0" smtClean="0"/>
              <a:t>with a </a:t>
            </a:r>
            <a:r>
              <a:rPr lang="hr-HR" dirty="0"/>
              <a:t>waterfont</a:t>
            </a:r>
            <a:r>
              <a:rPr lang="hr-HR" dirty="0" smtClean="0"/>
              <a:t> </a:t>
            </a:r>
            <a:r>
              <a:rPr lang="en-US" dirty="0" smtClean="0"/>
              <a:t>are most likely out of the client's price range</a:t>
            </a:r>
            <a:r>
              <a:rPr lang="hr-HR" dirty="0" smtClean="0"/>
              <a:t>.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7742124" y="3131066"/>
            <a:ext cx="3712178" cy="1605915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hr-HR" b="1" dirty="0" smtClean="0"/>
              <a:t>Recommendation:</a:t>
            </a:r>
          </a:p>
          <a:p>
            <a:r>
              <a:rPr lang="hr-HR" dirty="0"/>
              <a:t>T</a:t>
            </a:r>
            <a:r>
              <a:rPr lang="en-US" dirty="0" smtClean="0"/>
              <a:t>here do exist some not overly expensive options </a:t>
            </a:r>
            <a:r>
              <a:rPr lang="hr-HR" dirty="0" smtClean="0"/>
              <a:t>at </a:t>
            </a:r>
            <a:r>
              <a:rPr lang="en-US" dirty="0" smtClean="0"/>
              <a:t>the outskirts towards the south-western part of </a:t>
            </a:r>
            <a:r>
              <a:rPr lang="en-US" dirty="0" smtClean="0"/>
              <a:t>Seattle</a:t>
            </a:r>
            <a:r>
              <a:rPr lang="hr-HR" dirty="0"/>
              <a:t>.</a:t>
            </a:r>
            <a:endParaRPr lang="hr-HR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8" y="477800"/>
            <a:ext cx="6940802" cy="45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98196"/>
              </p:ext>
            </p:extLst>
          </p:nvPr>
        </p:nvGraphicFramePr>
        <p:xfrm>
          <a:off x="729494" y="2290644"/>
          <a:ext cx="10791092" cy="25719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5300"/>
                <a:gridCol w="4944154"/>
                <a:gridCol w="2851638"/>
              </a:tblGrid>
              <a:tr h="55643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Inquiry</a:t>
                      </a:r>
                      <a:r>
                        <a:rPr lang="hr-HR" baseline="0" dirty="0" smtClean="0"/>
                        <a:t>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201547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hr-HR" dirty="0" smtClean="0"/>
                        <a:t>Areas with</a:t>
                      </a:r>
                      <a:r>
                        <a:rPr lang="hr-HR" baseline="0" dirty="0" smtClean="0"/>
                        <a:t> large </a:t>
                      </a:r>
                      <a:r>
                        <a:rPr lang="hr-HR" dirty="0" smtClean="0"/>
                        <a:t>avg.</a:t>
                      </a:r>
                      <a:r>
                        <a:rPr lang="hr-HR" baseline="0" dirty="0" smtClean="0"/>
                        <a:t> lot size in local neighbourhood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Larry wants a more isolated life, which</a:t>
                      </a:r>
                      <a:r>
                        <a:rPr lang="hr-HR" baseline="0" dirty="0" smtClean="0"/>
                        <a:t> areas with </a:t>
                      </a:r>
                      <a:r>
                        <a:rPr lang="hr-HR" dirty="0" smtClean="0"/>
                        <a:t>larger lot sizes tend to offer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Lot</a:t>
                      </a:r>
                      <a:r>
                        <a:rPr lang="hr-HR" baseline="0" dirty="0" smtClean="0"/>
                        <a:t> size of 15 closest neighbours, location features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542" cy="1325563"/>
          </a:xfrm>
        </p:spPr>
        <p:txBody>
          <a:bodyPr>
            <a:normAutofit/>
          </a:bodyPr>
          <a:lstStyle/>
          <a:p>
            <a:r>
              <a:rPr lang="hr-HR" dirty="0" smtClean="0"/>
              <a:t>Areas with</a:t>
            </a:r>
            <a:r>
              <a:rPr lang="hr-HR" baseline="0" dirty="0" smtClean="0"/>
              <a:t> largest </a:t>
            </a:r>
            <a:r>
              <a:rPr lang="hr-HR" dirty="0" smtClean="0"/>
              <a:t>average</a:t>
            </a:r>
            <a:r>
              <a:rPr lang="hr-HR" baseline="0" dirty="0" smtClean="0"/>
              <a:t> lot sizes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25" y="1588139"/>
            <a:ext cx="11414913" cy="448654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12605" y="3461048"/>
            <a:ext cx="846034" cy="10938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12605" y="2095095"/>
            <a:ext cx="640936" cy="4614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8" y="360445"/>
            <a:ext cx="6869522" cy="4793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2063" y="1429265"/>
            <a:ext cx="3824654" cy="1328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Insight: </a:t>
            </a:r>
          </a:p>
          <a:p>
            <a:r>
              <a:rPr lang="en-US" dirty="0" smtClean="0"/>
              <a:t>The larger the general lot size in a </a:t>
            </a:r>
            <a:r>
              <a:rPr lang="en-US" dirty="0" err="1" smtClean="0"/>
              <a:t>neighbourhood</a:t>
            </a:r>
            <a:r>
              <a:rPr lang="en-US" dirty="0" smtClean="0"/>
              <a:t>, the more quiet and less busy it is. </a:t>
            </a:r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7532063" y="3644219"/>
            <a:ext cx="3824654" cy="1304806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hr-HR" b="1" dirty="0" smtClean="0"/>
              <a:t>Recommendation:</a:t>
            </a:r>
          </a:p>
          <a:p>
            <a:r>
              <a:rPr lang="hr-HR" dirty="0" smtClean="0"/>
              <a:t>Most of </a:t>
            </a:r>
            <a:r>
              <a:rPr lang="en-US" dirty="0" smtClean="0"/>
              <a:t>Seattle's peripheral</a:t>
            </a:r>
            <a:r>
              <a:rPr lang="hr-HR" dirty="0" smtClean="0"/>
              <a:t> areas</a:t>
            </a:r>
            <a:r>
              <a:rPr lang="en-US" dirty="0" smtClean="0"/>
              <a:t> seem to provide a good mix between isolated, yet urban </a:t>
            </a:r>
            <a:r>
              <a:rPr lang="hr-HR" dirty="0" smtClean="0"/>
              <a:t>neighbourhoods.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3166"/>
              </p:ext>
            </p:extLst>
          </p:nvPr>
        </p:nvGraphicFramePr>
        <p:xfrm>
          <a:off x="1126147" y="5274574"/>
          <a:ext cx="5659215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86405"/>
                <a:gridCol w="1886405"/>
                <a:gridCol w="1886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</a:t>
                      </a:r>
                      <a:r>
                        <a:rPr lang="hr-HR" baseline="0" dirty="0" smtClean="0"/>
                        <a:t> outskirts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Suburban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7800</a:t>
                      </a:r>
                      <a:r>
                        <a:rPr lang="hr-HR" dirty="0" smtClean="0"/>
                        <a:t> </a:t>
                      </a:r>
                      <a:r>
                        <a:rPr lang="hr-HR" b="1" dirty="0" smtClean="0"/>
                        <a:t>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4877</a:t>
                      </a:r>
                      <a:r>
                        <a:rPr lang="hr-HR" dirty="0" smtClean="0"/>
                        <a:t> </a:t>
                      </a:r>
                      <a:r>
                        <a:rPr lang="hr-HR" b="1" dirty="0" smtClean="0"/>
                        <a:t>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8610</a:t>
                      </a:r>
                      <a:r>
                        <a:rPr lang="hr-HR" dirty="0" smtClean="0"/>
                        <a:t> </a:t>
                      </a:r>
                      <a:r>
                        <a:rPr lang="hr-HR" b="1" baseline="0" dirty="0" smtClean="0"/>
                        <a:t>sqft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41686"/>
              </p:ext>
            </p:extLst>
          </p:nvPr>
        </p:nvGraphicFramePr>
        <p:xfrm>
          <a:off x="738041" y="2239369"/>
          <a:ext cx="10791092" cy="26830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5300"/>
                <a:gridCol w="4944154"/>
                <a:gridCol w="2851638"/>
              </a:tblGrid>
              <a:tr h="55643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Inquiry</a:t>
                      </a:r>
                      <a:r>
                        <a:rPr lang="hr-HR" baseline="0" dirty="0" smtClean="0"/>
                        <a:t>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2126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hr-HR" dirty="0" smtClean="0"/>
                        <a:t>Areas with</a:t>
                      </a:r>
                      <a:r>
                        <a:rPr lang="hr-HR" baseline="0" dirty="0" smtClean="0"/>
                        <a:t> small </a:t>
                      </a:r>
                      <a:r>
                        <a:rPr lang="hr-HR" dirty="0" smtClean="0"/>
                        <a:t>avg.</a:t>
                      </a:r>
                      <a:r>
                        <a:rPr lang="hr-HR" baseline="0" dirty="0" smtClean="0"/>
                        <a:t> house size in local neighbourhood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Larry wants no kids around, the smaller the</a:t>
                      </a:r>
                      <a:r>
                        <a:rPr lang="hr-HR" baseline="0" dirty="0" smtClean="0"/>
                        <a:t> house sizes in local neighbourhood, the fewer families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House</a:t>
                      </a:r>
                      <a:r>
                        <a:rPr lang="hr-HR" baseline="0" dirty="0" smtClean="0"/>
                        <a:t> size of 15 closest neighbours, location features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73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731" y="136733"/>
            <a:ext cx="10058400" cy="780231"/>
          </a:xfrm>
        </p:spPr>
        <p:txBody>
          <a:bodyPr/>
          <a:lstStyle/>
          <a:p>
            <a:r>
              <a:rPr lang="hr-HR" dirty="0" smtClean="0"/>
              <a:t>Areas with</a:t>
            </a:r>
            <a:r>
              <a:rPr lang="hr-HR" baseline="0" dirty="0" smtClean="0"/>
              <a:t> lowest </a:t>
            </a:r>
            <a:r>
              <a:rPr lang="hr-HR" dirty="0" smtClean="0"/>
              <a:t>average</a:t>
            </a:r>
            <a:r>
              <a:rPr lang="hr-HR" baseline="0" dirty="0" smtClean="0"/>
              <a:t> house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38" y="1036605"/>
            <a:ext cx="11320823" cy="44622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27147" y="2897023"/>
            <a:ext cx="640936" cy="4614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89701" y="1931350"/>
            <a:ext cx="325453" cy="302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9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83" y="364294"/>
            <a:ext cx="6603779" cy="468204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85722"/>
              </p:ext>
            </p:extLst>
          </p:nvPr>
        </p:nvGraphicFramePr>
        <p:xfrm>
          <a:off x="1126147" y="5274574"/>
          <a:ext cx="5659215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86405"/>
                <a:gridCol w="1886405"/>
                <a:gridCol w="1886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</a:t>
                      </a:r>
                      <a:r>
                        <a:rPr lang="hr-HR" baseline="0" dirty="0" smtClean="0"/>
                        <a:t> outskirts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Suburban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1640</a:t>
                      </a:r>
                      <a:r>
                        <a:rPr lang="hr-HR" b="1" dirty="0" smtClean="0"/>
                        <a:t> 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1570</a:t>
                      </a:r>
                      <a:r>
                        <a:rPr lang="hr-HR" b="1" dirty="0" smtClean="0"/>
                        <a:t> 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2060</a:t>
                      </a:r>
                      <a:r>
                        <a:rPr lang="hr-HR" b="1" dirty="0" smtClean="0"/>
                        <a:t> </a:t>
                      </a:r>
                      <a:r>
                        <a:rPr lang="hr-HR" b="1" baseline="0" dirty="0" smtClean="0"/>
                        <a:t>sqft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46626" y="904476"/>
            <a:ext cx="4361111" cy="22474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Insight: </a:t>
            </a:r>
          </a:p>
          <a:p>
            <a:r>
              <a:rPr lang="en-US" dirty="0" smtClean="0"/>
              <a:t>While most areas with the lowest median house size seem to be concentrated in Seattle's center, there are still a few </a:t>
            </a:r>
            <a:r>
              <a:rPr lang="en-US" dirty="0" err="1" smtClean="0"/>
              <a:t>neighbourhoods</a:t>
            </a:r>
            <a:r>
              <a:rPr lang="en-US" dirty="0" smtClean="0"/>
              <a:t> located on the city outskirts that seem to have relatively small housing units.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3038" y="3699969"/>
            <a:ext cx="4224699" cy="2208133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Recommendation:</a:t>
            </a:r>
          </a:p>
          <a:p>
            <a:r>
              <a:rPr lang="en-US" dirty="0" smtClean="0"/>
              <a:t>Considering </a:t>
            </a:r>
            <a:r>
              <a:rPr lang="hr-HR" dirty="0" smtClean="0"/>
              <a:t>how </a:t>
            </a:r>
            <a:r>
              <a:rPr lang="en-US" dirty="0" smtClean="0"/>
              <a:t>price</a:t>
            </a:r>
            <a:r>
              <a:rPr lang="hr-HR" dirty="0" smtClean="0"/>
              <a:t>s</a:t>
            </a:r>
            <a:r>
              <a:rPr lang="en-US" dirty="0" smtClean="0"/>
              <a:t> in </a:t>
            </a:r>
            <a:r>
              <a:rPr lang="hr-HR" dirty="0" smtClean="0"/>
              <a:t>Seattle’s periphery </a:t>
            </a:r>
            <a:r>
              <a:rPr lang="en-US" dirty="0" smtClean="0"/>
              <a:t>tend</a:t>
            </a:r>
            <a:r>
              <a:rPr lang="hr-HR" dirty="0" smtClean="0"/>
              <a:t> </a:t>
            </a:r>
            <a:r>
              <a:rPr lang="en-US" dirty="0" smtClean="0"/>
              <a:t>to be lower, these </a:t>
            </a:r>
            <a:r>
              <a:rPr lang="en-US" dirty="0" err="1" smtClean="0"/>
              <a:t>neighbourhoods</a:t>
            </a:r>
            <a:r>
              <a:rPr lang="en-US" dirty="0" smtClean="0"/>
              <a:t> can be an attractive solution for the client.</a:t>
            </a:r>
            <a:r>
              <a:rPr lang="hr-HR" dirty="0" smtClean="0"/>
              <a:t> </a:t>
            </a:r>
          </a:p>
          <a:p>
            <a:r>
              <a:rPr lang="hr-HR" dirty="0" smtClean="0"/>
              <a:t>In particular the northeast and parts of the southern outskirts.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Zip codes to consider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21970"/>
              </p:ext>
            </p:extLst>
          </p:nvPr>
        </p:nvGraphicFramePr>
        <p:xfrm>
          <a:off x="478566" y="3008120"/>
          <a:ext cx="11229173" cy="125879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13497"/>
                <a:gridCol w="1230007"/>
                <a:gridCol w="1008257"/>
                <a:gridCol w="1247666"/>
                <a:gridCol w="2463987"/>
                <a:gridCol w="1762311"/>
                <a:gridCol w="895941"/>
                <a:gridCol w="1307507"/>
              </a:tblGrid>
              <a:tr h="38456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Zip</a:t>
                      </a:r>
                      <a:r>
                        <a:rPr lang="hr-HR" sz="1400" baseline="0" dirty="0" smtClean="0"/>
                        <a:t> codes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Avg.</a:t>
                      </a:r>
                      <a:r>
                        <a:rPr lang="hr-HR" sz="1400" baseline="0" dirty="0" smtClean="0"/>
                        <a:t> house size (sqft)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Bedrooms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Price</a:t>
                      </a:r>
                    </a:p>
                    <a:p>
                      <a:pPr algn="ctr"/>
                      <a:r>
                        <a:rPr lang="hr-HR" sz="1400" dirty="0" smtClean="0"/>
                        <a:t>($/sqft)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Median neighbour </a:t>
                      </a:r>
                    </a:p>
                    <a:p>
                      <a:pPr algn="ctr"/>
                      <a:r>
                        <a:rPr lang="hr-HR" sz="1400" dirty="0" smtClean="0"/>
                        <a:t>house size (sqft)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Median</a:t>
                      </a:r>
                      <a:r>
                        <a:rPr lang="hr-HR" sz="1400" baseline="0" dirty="0" smtClean="0"/>
                        <a:t> neighbour lot size (</a:t>
                      </a:r>
                      <a:r>
                        <a:rPr lang="hr-HR" sz="1400" dirty="0" smtClean="0"/>
                        <a:t>sqft</a:t>
                      </a:r>
                      <a:r>
                        <a:rPr lang="hr-HR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Waterfront</a:t>
                      </a:r>
                      <a:endParaRPr lang="en-US" sz="1400" dirty="0"/>
                    </a:p>
                  </a:txBody>
                  <a:tcPr/>
                </a:tc>
              </a:tr>
              <a:tr h="37031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98146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If he’s lucky</a:t>
                      </a:r>
                      <a:endParaRPr lang="en-US" dirty="0" smtClean="0"/>
                    </a:p>
                  </a:txBody>
                  <a:tcPr/>
                </a:tc>
              </a:tr>
              <a:tr h="37031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98166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If he’s lucky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72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14" y="286603"/>
            <a:ext cx="4748045" cy="1450757"/>
          </a:xfrm>
        </p:spPr>
        <p:txBody>
          <a:bodyPr/>
          <a:lstStyle/>
          <a:p>
            <a:r>
              <a:rPr lang="hr-HR" dirty="0"/>
              <a:t>Thank you, </a:t>
            </a:r>
            <a:r>
              <a:rPr lang="hr-HR" dirty="0" smtClean="0"/>
              <a:t>Larry...     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0804" y="2099889"/>
            <a:ext cx="3711262" cy="3703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27" y="2028930"/>
            <a:ext cx="2987040" cy="384556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588950" y="286603"/>
            <a:ext cx="649195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 smtClean="0"/>
              <a:t>...and thank you Bernie!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33" y="286602"/>
            <a:ext cx="10058400" cy="1450757"/>
          </a:xfrm>
        </p:spPr>
        <p:txBody>
          <a:bodyPr/>
          <a:lstStyle/>
          <a:p>
            <a:r>
              <a:rPr lang="hr-HR" dirty="0" smtClean="0"/>
              <a:t>Larry Sanders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33" y="2251684"/>
            <a:ext cx="5226608" cy="4023360"/>
          </a:xfrm>
        </p:spPr>
        <p:txBody>
          <a:bodyPr/>
          <a:lstStyle/>
          <a:p>
            <a:r>
              <a:rPr lang="hr-HR" dirty="0" smtClean="0"/>
              <a:t>Profile</a:t>
            </a:r>
            <a:r>
              <a:rPr lang="en-US" dirty="0" smtClean="0"/>
              <a:t>: </a:t>
            </a:r>
          </a:p>
          <a:p>
            <a:pPr lvl="1"/>
            <a:endParaRPr lang="hr-HR" dirty="0" smtClean="0"/>
          </a:p>
          <a:p>
            <a:pPr lvl="1"/>
            <a:r>
              <a:rPr lang="en-US" dirty="0" smtClean="0"/>
              <a:t>Has limited budget</a:t>
            </a:r>
          </a:p>
          <a:p>
            <a:pPr lvl="1"/>
            <a:r>
              <a:rPr lang="hr-HR" dirty="0" smtClean="0"/>
              <a:t>Has kids</a:t>
            </a:r>
          </a:p>
          <a:p>
            <a:pPr lvl="1"/>
            <a:r>
              <a:rPr lang="en-US" dirty="0" smtClean="0"/>
              <a:t>Wants a nice &amp; isolated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smtClean="0"/>
              <a:t>but central neighborhood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smtClean="0"/>
              <a:t>without</a:t>
            </a:r>
            <a:r>
              <a:rPr lang="hr-HR" dirty="0" smtClean="0"/>
              <a:t> other pesky</a:t>
            </a:r>
            <a:r>
              <a:rPr lang="en-US" dirty="0" smtClean="0"/>
              <a:t> kids </a:t>
            </a:r>
            <a:r>
              <a:rPr lang="hr-HR" dirty="0" smtClean="0"/>
              <a:t>	</a:t>
            </a:r>
          </a:p>
          <a:p>
            <a:pPr lvl="1"/>
            <a:r>
              <a:rPr lang="en-US" dirty="0"/>
              <a:t>Wants a </a:t>
            </a:r>
            <a:r>
              <a:rPr lang="hr-HR" dirty="0" smtClean="0"/>
              <a:t>house </a:t>
            </a:r>
            <a:r>
              <a:rPr lang="hr-HR" dirty="0" smtClean="0"/>
              <a:t>with a </a:t>
            </a:r>
            <a:r>
              <a:rPr lang="en-US" dirty="0" smtClean="0"/>
              <a:t>waterfront</a:t>
            </a:r>
            <a:endParaRPr lang="hr-H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15" y="1405088"/>
            <a:ext cx="2987040" cy="3845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071" y="2611248"/>
            <a:ext cx="3028291" cy="3304233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5400000">
            <a:off x="9002021" y="1095155"/>
            <a:ext cx="1040752" cy="2038662"/>
          </a:xfrm>
          <a:prstGeom prst="bentArrow">
            <a:avLst>
              <a:gd name="adj1" fmla="val 18862"/>
              <a:gd name="adj2" fmla="val 18360"/>
              <a:gd name="adj3" fmla="val 25000"/>
              <a:gd name="adj4" fmla="val 4375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79456" y="1212233"/>
            <a:ext cx="96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Brother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0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 smtClean="0"/>
              <a:t>Pick relevant features based on client and hypotheses 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Examine data types and check for 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Check correlations (high-level overview)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Create new features (e.g. price/sqft, grade/sqft)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Remove extreme and impute missing values </a:t>
            </a:r>
          </a:p>
          <a:p>
            <a:pPr marL="806958" lvl="1" indent="-514350"/>
            <a:r>
              <a:rPr lang="hr-HR" dirty="0" smtClean="0"/>
              <a:t>Imputed </a:t>
            </a:r>
            <a:r>
              <a:rPr lang="hr-HR" dirty="0"/>
              <a:t>waterfront feature with </a:t>
            </a:r>
            <a:r>
              <a:rPr lang="hr-HR" dirty="0" smtClean="0"/>
              <a:t>Scikit-Learn’s </a:t>
            </a:r>
            <a:r>
              <a:rPr lang="hr-HR" dirty="0"/>
              <a:t>KNNImputer using </a:t>
            </a:r>
            <a:r>
              <a:rPr lang="hr-HR" dirty="0" smtClean="0"/>
              <a:t>lat/long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Conduct </a:t>
            </a:r>
            <a:r>
              <a:rPr lang="hr-HR" dirty="0" smtClean="0"/>
              <a:t>analysis </a:t>
            </a:r>
            <a:r>
              <a:rPr lang="hr-HR" dirty="0" smtClean="0"/>
              <a:t>on variables of interest, test hypotheses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Gain insights and make recommendations</a:t>
            </a:r>
          </a:p>
          <a:p>
            <a:pPr marL="514350" indent="-514350">
              <a:buFont typeface="+mj-lt"/>
              <a:buAutoNum type="arabicPeriod"/>
            </a:pPr>
            <a:endParaRPr lang="hr-HR" dirty="0" smtClean="0"/>
          </a:p>
          <a:p>
            <a:pPr marL="514350" indent="-514350">
              <a:buFont typeface="+mj-lt"/>
              <a:buAutoNum type="arabicPeriod"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3275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35253"/>
              </p:ext>
            </p:extLst>
          </p:nvPr>
        </p:nvGraphicFramePr>
        <p:xfrm>
          <a:off x="638054" y="2510981"/>
          <a:ext cx="10791092" cy="22661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5300"/>
                <a:gridCol w="4944154"/>
                <a:gridCol w="2851638"/>
              </a:tblGrid>
              <a:tr h="55643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Inquiry</a:t>
                      </a:r>
                      <a:r>
                        <a:rPr lang="hr-HR" baseline="0" dirty="0" smtClean="0"/>
                        <a:t>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1709681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hr-HR" dirty="0" smtClean="0"/>
                        <a:t>Effect of house size</a:t>
                      </a:r>
                      <a:r>
                        <a:rPr lang="hr-HR" baseline="0" dirty="0" smtClean="0"/>
                        <a:t> on 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Larry wants a larger house for</a:t>
                      </a:r>
                      <a:r>
                        <a:rPr lang="hr-HR" baseline="0" dirty="0" smtClean="0"/>
                        <a:t> him and his kids, </a:t>
                      </a:r>
                      <a:br>
                        <a:rPr lang="hr-HR" baseline="0" dirty="0" smtClean="0"/>
                      </a:br>
                      <a:r>
                        <a:rPr lang="hr-HR" baseline="0" dirty="0" smtClean="0"/>
                        <a:t>but </a:t>
                      </a:r>
                      <a:r>
                        <a:rPr lang="hr-HR" baseline="0" dirty="0" smtClean="0"/>
                        <a:t>doesn’t have the money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Price,</a:t>
                      </a:r>
                      <a:r>
                        <a:rPr lang="hr-HR" baseline="0" dirty="0" smtClean="0"/>
                        <a:t> house size (sqft_living)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097" y="-18471"/>
            <a:ext cx="10058400" cy="1450757"/>
          </a:xfrm>
        </p:spPr>
        <p:txBody>
          <a:bodyPr/>
          <a:lstStyle/>
          <a:p>
            <a:r>
              <a:rPr lang="hr-HR" dirty="0" smtClean="0"/>
              <a:t>Effect of house size</a:t>
            </a:r>
            <a:r>
              <a:rPr lang="hr-HR" baseline="0" dirty="0" smtClean="0"/>
              <a:t> on price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9505" y="2752157"/>
            <a:ext cx="4452058" cy="1328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Insight: </a:t>
            </a:r>
          </a:p>
          <a:p>
            <a:r>
              <a:rPr lang="en-US" dirty="0" smtClean="0"/>
              <a:t>The client </a:t>
            </a:r>
            <a:r>
              <a:rPr lang="en-US" dirty="0" smtClean="0"/>
              <a:t>might</a:t>
            </a:r>
            <a:r>
              <a:rPr lang="hr-HR" dirty="0"/>
              <a:t> </a:t>
            </a:r>
            <a:r>
              <a:rPr lang="hr-HR" dirty="0" smtClean="0"/>
              <a:t>potentially be</a:t>
            </a:r>
            <a:r>
              <a:rPr lang="en-US" dirty="0" smtClean="0"/>
              <a:t> </a:t>
            </a:r>
            <a:r>
              <a:rPr lang="en-US" dirty="0" smtClean="0"/>
              <a:t>able to afford some of the more spacious houses</a:t>
            </a:r>
            <a:r>
              <a:rPr lang="hr-HR" dirty="0"/>
              <a:t> </a:t>
            </a:r>
            <a:r>
              <a:rPr lang="hr-HR" dirty="0" smtClean="0"/>
              <a:t>due to higher price ranges.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79" y="1821777"/>
            <a:ext cx="6415755" cy="43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474587"/>
              </p:ext>
            </p:extLst>
          </p:nvPr>
        </p:nvGraphicFramePr>
        <p:xfrm>
          <a:off x="686765" y="2547018"/>
          <a:ext cx="10791092" cy="22813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5300"/>
                <a:gridCol w="4944154"/>
                <a:gridCol w="2851638"/>
              </a:tblGrid>
              <a:tr h="55643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Inquiry</a:t>
                      </a:r>
                      <a:r>
                        <a:rPr lang="hr-HR" baseline="0" dirty="0" smtClean="0"/>
                        <a:t>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172491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hr-HR" dirty="0" smtClean="0"/>
                        <a:t>Effect of location of 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Larry wants</a:t>
                      </a:r>
                      <a:r>
                        <a:rPr lang="hr-HR" baseline="0" dirty="0" smtClean="0"/>
                        <a:t> to live centrally, but not too centrally. Such areas tend to be more expensive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Price, price/sqft, zipcode,</a:t>
                      </a:r>
                      <a:r>
                        <a:rPr lang="hr-HR" baseline="0" dirty="0" smtClean="0"/>
                        <a:t> lat/long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1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76016"/>
            <a:ext cx="10058400" cy="814414"/>
          </a:xfrm>
        </p:spPr>
        <p:txBody>
          <a:bodyPr/>
          <a:lstStyle/>
          <a:p>
            <a:r>
              <a:rPr lang="hr-HR" dirty="0" smtClean="0"/>
              <a:t>Effect of location of price/sq. foot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3" y="1408677"/>
            <a:ext cx="11502152" cy="453919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07734" y="3298677"/>
            <a:ext cx="581114" cy="11024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07734" y="1948441"/>
            <a:ext cx="581114" cy="4685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0805" y="1186485"/>
            <a:ext cx="3824654" cy="25538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Insight: </a:t>
            </a:r>
          </a:p>
          <a:p>
            <a:r>
              <a:rPr lang="en-US" dirty="0" smtClean="0"/>
              <a:t>The client might able to afford some of the more spacious houses. </a:t>
            </a:r>
            <a:endParaRPr lang="hr-HR" dirty="0" smtClean="0"/>
          </a:p>
          <a:p>
            <a:endParaRPr lang="hr-HR" dirty="0"/>
          </a:p>
          <a:p>
            <a:r>
              <a:rPr lang="en-US" dirty="0" smtClean="0"/>
              <a:t>A lot of the affordable houses seem, however, to be concentrated in suburban areas, which the client does not prefer</a:t>
            </a:r>
            <a:r>
              <a:rPr lang="hr-HR" dirty="0" smtClean="0"/>
              <a:t>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41128"/>
              </p:ext>
            </p:extLst>
          </p:nvPr>
        </p:nvGraphicFramePr>
        <p:xfrm>
          <a:off x="915113" y="5361999"/>
          <a:ext cx="5659215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86405"/>
                <a:gridCol w="1886405"/>
                <a:gridCol w="1886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</a:t>
                      </a:r>
                      <a:r>
                        <a:rPr lang="hr-HR" baseline="0" dirty="0" smtClean="0"/>
                        <a:t> outskirts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Urban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Suburban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235 $/sqft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315 $/sqft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224</a:t>
                      </a:r>
                      <a:r>
                        <a:rPr lang="hr-HR" b="1" baseline="0" dirty="0" smtClean="0"/>
                        <a:t> $/sqft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32063" y="4438669"/>
            <a:ext cx="3824654" cy="1304806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b="1" dirty="0" smtClean="0"/>
              <a:t>Recommendation: </a:t>
            </a:r>
          </a:p>
          <a:p>
            <a:r>
              <a:rPr lang="hr-HR" dirty="0" smtClean="0"/>
              <a:t>Client should primarily look at houses at Seattle’s periphery where prices are still affordable.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27" y="757776"/>
            <a:ext cx="6820078" cy="425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40153"/>
              </p:ext>
            </p:extLst>
          </p:nvPr>
        </p:nvGraphicFramePr>
        <p:xfrm>
          <a:off x="601307" y="2547018"/>
          <a:ext cx="10791092" cy="220444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5300"/>
                <a:gridCol w="4944154"/>
                <a:gridCol w="2851638"/>
              </a:tblGrid>
              <a:tr h="55643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Inquiry</a:t>
                      </a:r>
                      <a:r>
                        <a:rPr lang="hr-HR" baseline="0" dirty="0" smtClean="0"/>
                        <a:t>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</a:tr>
              <a:tr h="164800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hr-HR" dirty="0" smtClean="0"/>
                        <a:t>Effect of waterfront on 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Larry wants a waterfront house, </a:t>
                      </a:r>
                      <a:br>
                        <a:rPr lang="hr-HR" dirty="0" smtClean="0"/>
                      </a:br>
                      <a:r>
                        <a:rPr lang="hr-HR" dirty="0" smtClean="0"/>
                        <a:t>but they are not common</a:t>
                      </a:r>
                      <a:r>
                        <a:rPr lang="hr-HR" baseline="0" dirty="0" smtClean="0"/>
                        <a:t> and tend to be pricey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Price, price/sqft, waterfront, location features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299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</TotalTime>
  <Words>635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King County Housing</vt:lpstr>
      <vt:lpstr>Larry Sanders</vt:lpstr>
      <vt:lpstr>Approach</vt:lpstr>
      <vt:lpstr>PowerPoint Presentation</vt:lpstr>
      <vt:lpstr>Effect of house size on price</vt:lpstr>
      <vt:lpstr>PowerPoint Presentation</vt:lpstr>
      <vt:lpstr>Effect of location of price/sq. foot</vt:lpstr>
      <vt:lpstr>PowerPoint Presentation</vt:lpstr>
      <vt:lpstr>PowerPoint Presentation</vt:lpstr>
      <vt:lpstr>Effect of waterfront on price by region</vt:lpstr>
      <vt:lpstr>PowerPoint Presentation</vt:lpstr>
      <vt:lpstr>PowerPoint Presentation</vt:lpstr>
      <vt:lpstr>Areas with largest average lot sizes</vt:lpstr>
      <vt:lpstr>PowerPoint Presentation</vt:lpstr>
      <vt:lpstr>PowerPoint Presentation</vt:lpstr>
      <vt:lpstr>Areas with lowest average house sizes</vt:lpstr>
      <vt:lpstr>PowerPoint Presentation</vt:lpstr>
      <vt:lpstr>Zip codes to consider</vt:lpstr>
      <vt:lpstr>Thank you, Larry...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</dc:title>
  <dc:creator>Vlatko Vilovic</dc:creator>
  <cp:lastModifiedBy>Vlatko Vilovic</cp:lastModifiedBy>
  <cp:revision>203</cp:revision>
  <dcterms:created xsi:type="dcterms:W3CDTF">2024-04-26T07:29:44Z</dcterms:created>
  <dcterms:modified xsi:type="dcterms:W3CDTF">2024-07-09T12:54:14Z</dcterms:modified>
</cp:coreProperties>
</file>