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League Spartan" panose="020B0604020202020204" charset="0"/>
      <p:regular r:id="rId13"/>
    </p:embeddedFont>
    <p:embeddedFont>
      <p:font typeface="Poppins" panose="00000500000000000000" pitchFamily="2" charset="0"/>
      <p:regular r:id="rId14"/>
    </p:embeddedFont>
    <p:embeddedFont>
      <p:font typeface="Poppins Bold" panose="00000800000000000000" charset="0"/>
      <p:regular r:id="rId15"/>
    </p:embeddedFont>
    <p:embeddedFont>
      <p:font typeface="Poppins Bold Italics" panose="020B0604020202020204" charset="0"/>
      <p:regular r:id="rId16"/>
    </p:embeddedFont>
    <p:embeddedFont>
      <p:font typeface="Poppins Semi-Bold" panose="020B0604020202020204" charset="0"/>
      <p:regular r:id="rId17"/>
    </p:embeddedFont>
    <p:embeddedFont>
      <p:font typeface="Poppins Semi-Bold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4183" autoAdjust="0"/>
  </p:normalViewPr>
  <p:slideViewPr>
    <p:cSldViewPr>
      <p:cViewPr varScale="1">
        <p:scale>
          <a:sx n="35" d="100"/>
          <a:sy n="35" d="100"/>
        </p:scale>
        <p:origin x="18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competition tackles a crucial challenge in the field of medical imaging and neurology: **predicting the age of patients diagnosed with Multiple Sclerosis (MS) using features extracted from brain MRI scans.**</a:t>
            </a:r>
          </a:p>
          <a:p>
            <a:endParaRPr lang="en-US"/>
          </a:p>
          <a:p>
            <a:r>
              <a:rPr lang="en-US"/>
              <a:t>**Multiple Sclerosis** is a chronic, often disabling disease that affects the central nervous system.  As the disease progresses, it can cause significant physical and cognitive impairments.</a:t>
            </a:r>
          </a:p>
          <a:p>
            <a:endParaRPr lang="en-US"/>
          </a:p>
          <a:p>
            <a:r>
              <a:rPr lang="en-US"/>
              <a:t>**Aging plays a critical role in MS progression, this accelerates brain damage and disability in MS..**</a:t>
            </a:r>
          </a:p>
          <a:p>
            <a:endParaRPr lang="en-US"/>
          </a:p>
          <a:p>
            <a:r>
              <a:rPr lang="en-US"/>
              <a:t>**MRI is an invaluable tool for studying MS.**  It provides detailed images of the brain, allowing us to monitor disease activity and assess its impact on brain structure.</a:t>
            </a:r>
          </a:p>
          <a:p>
            <a:endParaRPr lang="en-US"/>
          </a:p>
          <a:p>
            <a:r>
              <a:rPr lang="en-US"/>
              <a:t>**The goal of this competition is to develop a robust machine learning model that accurately predicts a patient's chronological age from their brain MRI data.**  This has important implications for:</a:t>
            </a:r>
          </a:p>
          <a:p>
            <a:endParaRPr lang="en-US"/>
          </a:p>
          <a:p>
            <a:r>
              <a:rPr lang="en-US"/>
              <a:t>- **Monitoring Disease Progression:** By comparing predicted brain age to actual age, we can identify individuals who may be experiencing accelerated aging due to MS and tailor treatment</a:t>
            </a:r>
          </a:p>
          <a:p>
            <a:r>
              <a:rPr lang="en-US"/>
              <a:t>strategies accordingly.</a:t>
            </a:r>
          </a:p>
          <a:p>
            <a:r>
              <a:rPr lang="en-US"/>
              <a:t>- **Developing Personalized Therapies:** Understanding the relationship between brain age and clinical outcomes can help researchers develop more targeted and effective therapies for MS</a:t>
            </a:r>
          </a:p>
          <a:p>
            <a:r>
              <a:rPr lang="en-US"/>
              <a:t>patients.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So, after loading our dataset, the first crucial step was to understand the distribution of our target variable, which is age.  As you can see in this Density Plot [point to the Density Plot after the </a:t>
            </a:r>
          </a:p>
          <a:p>
            <a:r>
              <a:rPr lang="en-US" dirty="0"/>
              <a:t>CSV Reader], the majority of our patients fall within the 20 to 50 year age range. This information is important for evaluating the effectiveness of our data splitting strategy later on.</a:t>
            </a:r>
          </a:p>
          <a:p>
            <a:endParaRPr lang="en-US" dirty="0"/>
          </a:p>
          <a:p>
            <a:r>
              <a:rPr lang="en-US" dirty="0"/>
              <a:t>Now, a major challenge in this competition is the longitudinal nature of the data.  We have multiple MRI scans for many patients, taken at different sessions.  If we randomly split the data into </a:t>
            </a:r>
          </a:p>
          <a:p>
            <a:r>
              <a:rPr lang="en-US" dirty="0"/>
              <a:t>training, validation, and test sets, we would risk introducing **data leakage**.</a:t>
            </a:r>
          </a:p>
          <a:p>
            <a:endParaRPr lang="en-US" dirty="0"/>
          </a:p>
          <a:p>
            <a:r>
              <a:rPr lang="en-US" dirty="0"/>
              <a:t>**What is data leakage?** It's when information from the training set leaks into the validation or test sets, leading to overly optimistic performance estimates and a model that doesn't generalize </a:t>
            </a:r>
          </a:p>
          <a:p>
            <a:r>
              <a:rPr lang="en-US" dirty="0"/>
              <a:t>well to unseen data.</a:t>
            </a:r>
          </a:p>
          <a:p>
            <a:endParaRPr lang="en-US" dirty="0"/>
          </a:p>
          <a:p>
            <a:r>
              <a:rPr lang="en-US" dirty="0"/>
              <a:t>To prevent this, we took the following steps:</a:t>
            </a:r>
          </a:p>
          <a:p>
            <a:endParaRPr lang="en-US" dirty="0"/>
          </a:p>
          <a:p>
            <a:r>
              <a:rPr lang="en-US" dirty="0"/>
              <a:t>1. **Subject ID Extraction:** We used the "String Manipulation" node to extract the unique patient ID from the session ID column. This allows us to group sessions from the same patient together.</a:t>
            </a:r>
          </a:p>
          <a:p>
            <a:r>
              <a:rPr lang="en-US" dirty="0"/>
              <a:t>2. **Sorting by Subject ID:** We then used the "Sorter" node to sort the entire dataset by subject ID. This ensures that all sessions for a given patient are contiguous.</a:t>
            </a:r>
          </a:p>
          <a:p>
            <a:r>
              <a:rPr lang="en-US" dirty="0"/>
              <a:t>3. **Partitioning with "Take from Top":** Finally, we used the "Partitioning" node to split our data into 60% training, 20% validation, and 20% test sets. Critically, we used the "Take from Top"</a:t>
            </a:r>
          </a:p>
          <a:p>
            <a:r>
              <a:rPr lang="en-US" dirty="0"/>
              <a:t>sampling method. This, combined with the previous sorting step, guarantees that all sessions from the same patient are kept together within the same fold (training, validation, or test).</a:t>
            </a:r>
          </a:p>
          <a:p>
            <a:endParaRPr lang="en-US" dirty="0"/>
          </a:p>
          <a:p>
            <a:r>
              <a:rPr lang="en-US" dirty="0"/>
              <a:t>**Validating the Split:**</a:t>
            </a:r>
          </a:p>
          <a:p>
            <a:endParaRPr lang="en-US" dirty="0"/>
          </a:p>
          <a:p>
            <a:r>
              <a:rPr lang="en-US" dirty="0"/>
              <a:t>To confirm that our data splitting strategy resulted in representative subsets, we used Density Plots [point to the Density Plots after each Partitioning node] to visualize the age distribution </a:t>
            </a:r>
          </a:p>
          <a:p>
            <a:r>
              <a:rPr lang="en-US" dirty="0"/>
              <a:t>within each fold. As you can see, the distributions remain consistent with the original data, indicating that we've successfully mitigated data leakage concerns.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Having carefully partitioned our data, we moved on to preparing our features for model training.</a:t>
            </a:r>
          </a:p>
          <a:p>
            <a:endParaRPr lang="en-US"/>
          </a:p>
          <a:p>
            <a:r>
              <a:rPr lang="en-US"/>
              <a:t>1. **Removing Uninformative Features:** We began by removing the Subject ID column, as it was no longer needed after preventing data leakage and could introduce bias if left in.</a:t>
            </a:r>
          </a:p>
          <a:p>
            <a:r>
              <a:rPr lang="en-US"/>
              <a:t>2. **Data Shuffling:** To further ensure randomness and prevent any order-based dependencies during training, we shuffled the rows in our training set.</a:t>
            </a:r>
          </a:p>
          <a:p>
            <a:r>
              <a:rPr lang="en-US"/>
              <a:t>3. **Min-Max Normalization:** Since our features were derived from various MRI measurements and likely had different scales, we applied Min-Max normalization. This scales all features to a range of 0 to 1, preventing features with larger ranges from dominating the learning process.</a:t>
            </a:r>
          </a:p>
          <a:p>
            <a:r>
              <a:rPr lang="en-US"/>
              <a:t>4. **Low Variance Feature Filtering:** Normalization allowed us to effectively analyze feature variance. We used a Low Variance Filter to remove features with very low variance (below a</a:t>
            </a:r>
          </a:p>
          <a:p>
            <a:r>
              <a:rPr lang="en-US"/>
              <a:t>threshold of 0.015 in our case). These features contribute minimal information to the model and might even introduce noise.</a:t>
            </a:r>
          </a:p>
          <a:p>
            <a:r>
              <a:rPr lang="en-US"/>
              <a:t>5. **PCA for Dimensionality Reduction:** Even after filtering, our feature space remained quite large. To reduce dimensionality and potentially improve model performance, we applied</a:t>
            </a:r>
          </a:p>
          <a:p>
            <a:r>
              <a:rPr lang="en-US"/>
              <a:t>Principal Component Analysis (PCA). We configured PCA to preserve 95% of the variance in the data, striking a balance between dimensionality reduction and information retention.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With our data thoroughly prepared, we experimented with various  regression models.  After initial evaluations, we found that the epsilon-Support Vector Regression (epsilon-SVR) model, implemented within the Weka </a:t>
            </a:r>
            <a:r>
              <a:rPr lang="en-US" dirty="0" err="1"/>
              <a:t>LibSVM</a:t>
            </a:r>
            <a:r>
              <a:rPr lang="en-US" dirty="0"/>
              <a:t> nodes, showed the most promising performance.</a:t>
            </a:r>
          </a:p>
          <a:p>
            <a:endParaRPr lang="en-US" dirty="0"/>
          </a:p>
          <a:p>
            <a:r>
              <a:rPr lang="en-US" dirty="0"/>
              <a:t>To optimize our epsilon-SVR model, we performed a parameter optimization loop, focusing on the following key hyperparameters:</a:t>
            </a:r>
          </a:p>
          <a:p>
            <a:endParaRPr lang="en-US" dirty="0"/>
          </a:p>
          <a:p>
            <a:r>
              <a:rPr lang="en-US" dirty="0"/>
              <a:t>- **Epsilon:** This parameter controls the width of the margin within which errors are not penalized. A smaller epsilon leads to a narrower margin and potentially a more complex model.</a:t>
            </a:r>
          </a:p>
          <a:p>
            <a:r>
              <a:rPr lang="en-US" dirty="0"/>
              <a:t>- **Cost (C):** The cost parameter determines the trade-off between maximizing the margin and minimizing training errors. A higher cost penalizes errors more heavily, potentially leading to</a:t>
            </a:r>
          </a:p>
          <a:p>
            <a:r>
              <a:rPr lang="en-US" dirty="0"/>
              <a:t>overfitting.</a:t>
            </a:r>
          </a:p>
          <a:p>
            <a:r>
              <a:rPr lang="en-US" dirty="0"/>
              <a:t>- **Gamma:** This parameter defines the influence of a single training example. A smaller gamma means a wider influence, resulting in a smoother decision boundary.</a:t>
            </a:r>
          </a:p>
          <a:p>
            <a:endParaRPr lang="en-US" dirty="0"/>
          </a:p>
          <a:p>
            <a:r>
              <a:rPr lang="en-US" dirty="0"/>
              <a:t>We systematically explored a range of values for each hyperparameter [mention the ranges you used] using the Parameter Optimization Loop.  </a:t>
            </a:r>
          </a:p>
          <a:p>
            <a:r>
              <a:rPr lang="en-US" dirty="0"/>
              <a:t>The optimal hyperparameter combination was selected based on the lowest Mean Absolute Error (MAE) achieved on the validation 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our optimal hyperparameters determined, we moved on to training our final model.</a:t>
            </a:r>
          </a:p>
          <a:p>
            <a:endParaRPr lang="en-US"/>
          </a:p>
          <a:p>
            <a:r>
              <a:rPr lang="en-US"/>
              <a:t>1. **Combining Training and Validation Sets:** Since the parameter optimization loop helped us find the best model configuration using the validation set, we combined our training and validation data. This gives our model more data to learn from during the final training phase.</a:t>
            </a:r>
          </a:p>
          <a:p>
            <a:r>
              <a:rPr lang="en-US"/>
              <a:t>2. **Consistent Preprocessing with "Apply" Nodes:** To ensure consistency and prevent data leakage, we applied the exact same preprocessing steps (Subject ID removal, Min-Max normalization, low variance feature filtering, and PCA) to both the combined training/validation set and the held-out test set.</a:t>
            </a:r>
          </a:p>
          <a:p>
            <a:r>
              <a:rPr lang="en-US"/>
              <a:t>    - **Crucially, we used the "Apply" versions of the Normalizer and PCA nodes.** These nodes apply the transformations learned from the training data to the test data, maintaining the independence of the test set and preventing any information leakage from the test set back into the model.</a:t>
            </a:r>
          </a:p>
          <a:p>
            <a:endParaRPr lang="en-US"/>
          </a:p>
          <a:p>
            <a:r>
              <a:rPr lang="en-US"/>
              <a:t>**Model Evaluation and Conclusion**</a:t>
            </a:r>
          </a:p>
          <a:p>
            <a:endParaRPr lang="en-US"/>
          </a:p>
          <a:p>
            <a:r>
              <a:rPr lang="en-US"/>
              <a:t>We then trained our epsilon-SVR model using the preprocessed combined training/validation data and the best-performing hyperparameters identified earlier.  Finally, we used the trained model to predict the ages of the patients in the held-out test set.</a:t>
            </a:r>
          </a:p>
          <a:p>
            <a:endParaRPr lang="en-US"/>
          </a:p>
          <a:p>
            <a:r>
              <a:rPr lang="en-US"/>
              <a:t>- **Our final MAE score on the test set was [state your MAE score].** While this score might be slightly higher than some approaches that don't rigorously address data dependencies and potential leakage, we believe our approach provides a more realistic and generalizable</a:t>
            </a:r>
          </a:p>
          <a:p>
            <a:r>
              <a:rPr lang="en-US"/>
              <a:t>assessment of the model's performance.</a:t>
            </a:r>
          </a:p>
          <a:p>
            <a:endParaRPr lang="en-US"/>
          </a:p>
          <a:p>
            <a:r>
              <a:rPr lang="en-US"/>
              <a:t>**Key Takeaways:**</a:t>
            </a:r>
          </a:p>
          <a:p>
            <a:endParaRPr lang="en-US"/>
          </a:p>
          <a:p>
            <a:r>
              <a:rPr lang="en-US"/>
              <a:t>- **Data Leakage Prevention is Paramount:** In longitudinal studies like this, preventing data leakage is absolutely crucial for building reliable and generalizable models.</a:t>
            </a:r>
          </a:p>
          <a:p>
            <a:r>
              <a:rPr lang="en-US"/>
              <a:t>- **Consistent Preprocessing is Key:** Using "Apply" nodes for transformations like normalization and PCA ensures that the test data remains independent and prevents subtle forms of data leakage.</a:t>
            </a:r>
          </a:p>
          <a:p>
            <a:r>
              <a:rPr lang="en-US"/>
              <a:t>- **Transparent and Reproducible Workflow:** KNIME facilitated a clear and reproducible workflow, allowing us to carefully control each step of the process and ensure the integrity of our</a:t>
            </a:r>
          </a:p>
          <a:p>
            <a:r>
              <a:rPr lang="en-US"/>
              <a:t>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for the final step: generating predictions for the Kaggle competition.  This part of the workflow focuses on preparing the test set and formatting our predictions for submission.</a:t>
            </a:r>
          </a:p>
          <a:p>
            <a:endParaRPr lang="en-US"/>
          </a:p>
          <a:p>
            <a:r>
              <a:rPr lang="en-US"/>
              <a:t>1. **Loading the Test Data:** We start by reading in the original, unlabeled test set provided by Kaggle using the "CSV Reader" node.</a:t>
            </a:r>
          </a:p>
          <a:p>
            <a:r>
              <a:rPr lang="en-US"/>
              <a:t>2. **Applying Preprocessing Transformations:** We then apply the exact same preprocessing steps (Min-Max normalization and PCA using the "Apply" nodes) that were used on our training data. This ensures that the test data is transformed in the same way as the data our model was trained on.</a:t>
            </a:r>
          </a:p>
          <a:p>
            <a:r>
              <a:rPr lang="en-US"/>
              <a:t>3. **Predicting with the Trained Model:** The preprocessed test data is then fed into the "Weka Predictor" node, which contains our trained epsilon-SVR model. The model generates a predicted age for each instance in the test set.</a:t>
            </a:r>
          </a:p>
          <a:p>
            <a:r>
              <a:rPr lang="en-US"/>
              <a:t>4. **Formatting the Submission:** Before submitting to Kaggle, we need to format our predictions according to their requirements:</a:t>
            </a:r>
          </a:p>
          <a:p>
            <a:r>
              <a:rPr lang="en-US"/>
              <a:t>    - **Column Filtering:** We use a "Column Filter" to keep only the essential columns: the unique identifier for each instance and the predicted age.</a:t>
            </a:r>
          </a:p>
          <a:p>
            <a:r>
              <a:rPr lang="en-US"/>
              <a:t>    - **Column Renaming:** We use a "Column Renamer" to match the exact column names specified by the competition guidelines.</a:t>
            </a:r>
          </a:p>
          <a:p>
            <a:r>
              <a:rPr lang="en-US"/>
              <a:t>    - **Rounding:** Finally, we use the "Round Double" node to round our predicted ages to the nearest integer, as required by the competition.</a:t>
            </a:r>
          </a:p>
          <a:p>
            <a:r>
              <a:rPr lang="en-US"/>
              <a:t>5. **Writing the Submission File:** Finally, we use the "CSV Writer" node to save our formatted predictions into a CSV file, ready for submission to the Kaggle competition.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for the final step: generating predictions for the Kaggle competition.  This part of the workflow focuses on preparing the test set and formatting our predictions for submission.</a:t>
            </a:r>
          </a:p>
          <a:p>
            <a:endParaRPr lang="en-US"/>
          </a:p>
          <a:p>
            <a:r>
              <a:rPr lang="en-US"/>
              <a:t>1. **Loading the Test Data:** We start by reading in the original, unlabeled test set provided by Kaggle using the "CSV Reader" node.</a:t>
            </a:r>
          </a:p>
          <a:p>
            <a:r>
              <a:rPr lang="en-US"/>
              <a:t>2. **Applying Preprocessing Transformations:** We then apply the exact same preprocessing steps (Min-Max normalization and PCA using the "Apply" nodes) that were used on our training data. This ensures that the test data is transformed in the same way as the data our model was trained on.</a:t>
            </a:r>
          </a:p>
          <a:p>
            <a:r>
              <a:rPr lang="en-US"/>
              <a:t>3. **Predicting with the Trained Model:** The preprocessed test data is then fed into the "Weka Predictor" node, which contains our trained epsilon-SVR model. The model generates a predicted age for each instance in the test set.</a:t>
            </a:r>
          </a:p>
          <a:p>
            <a:r>
              <a:rPr lang="en-US"/>
              <a:t>4. **Formatting the Submission:** Before submitting to Kaggle, we need to format our predictions according to their requirements:</a:t>
            </a:r>
          </a:p>
          <a:p>
            <a:r>
              <a:rPr lang="en-US"/>
              <a:t>    - **Column Filtering:** We use a "Column Filter" to keep only the essential columns: the unique identifier for each instance and the predicted age.</a:t>
            </a:r>
          </a:p>
          <a:p>
            <a:r>
              <a:rPr lang="en-US"/>
              <a:t>    - **Column Renaming:** We use a "Column Renamer" to match the exact column names specified by the competition guidelines.</a:t>
            </a:r>
          </a:p>
          <a:p>
            <a:r>
              <a:rPr lang="en-US"/>
              <a:t>    - **Rounding:** Finally, we use the "Round Double" node to round our predicted ages to the nearest integer, as required by the competition.</a:t>
            </a:r>
          </a:p>
          <a:p>
            <a:r>
              <a:rPr lang="en-US"/>
              <a:t>5. **Writing the Submission File:** Finally, we use the "CSV Writer" node to save our formatted predictions into a CSV file, ready for submission to the Kaggle competition.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for the attention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995441" y="3109729"/>
            <a:ext cx="14775578" cy="7898218"/>
          </a:xfrm>
          <a:custGeom>
            <a:avLst/>
            <a:gdLst/>
            <a:ahLst/>
            <a:cxnLst/>
            <a:rect l="l" t="t" r="r" b="b"/>
            <a:pathLst>
              <a:path w="14775578" h="7898218">
                <a:moveTo>
                  <a:pt x="0" y="0"/>
                </a:moveTo>
                <a:lnTo>
                  <a:pt x="14775579" y="0"/>
                </a:lnTo>
                <a:lnTo>
                  <a:pt x="14775579" y="7898218"/>
                </a:lnTo>
                <a:lnTo>
                  <a:pt x="0" y="789821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it-IT"/>
          </a:p>
        </p:txBody>
      </p:sp>
      <p:sp>
        <p:nvSpPr>
          <p:cNvPr id="3" name="TextBox 3"/>
          <p:cNvSpPr txBox="1"/>
          <p:nvPr/>
        </p:nvSpPr>
        <p:spPr>
          <a:xfrm>
            <a:off x="1106410" y="3762528"/>
            <a:ext cx="9297097" cy="2599817"/>
          </a:xfrm>
          <a:prstGeom prst="rect">
            <a:avLst/>
          </a:prstGeom>
        </p:spPr>
        <p:txBody>
          <a:bodyPr lIns="0" tIns="0" rIns="0" bIns="0" rtlCol="0" anchor="t">
            <a:spAutoFit/>
          </a:bodyPr>
          <a:lstStyle/>
          <a:p>
            <a:pPr algn="l">
              <a:lnSpc>
                <a:spcPts val="6783"/>
              </a:lnSpc>
            </a:pPr>
            <a:r>
              <a:rPr lang="en-US" sz="6399">
                <a:solidFill>
                  <a:srgbClr val="FFFFFF"/>
                </a:solidFill>
                <a:latin typeface="League Spartan"/>
              </a:rPr>
              <a:t>BRAIN AGE</a:t>
            </a:r>
          </a:p>
          <a:p>
            <a:pPr algn="l">
              <a:lnSpc>
                <a:spcPts val="6783"/>
              </a:lnSpc>
            </a:pPr>
            <a:r>
              <a:rPr lang="en-US" sz="6399">
                <a:solidFill>
                  <a:srgbClr val="FFFFFF"/>
                </a:solidFill>
                <a:latin typeface="League Spartan"/>
              </a:rPr>
              <a:t>PREDICTION CONTEST</a:t>
            </a:r>
          </a:p>
        </p:txBody>
      </p:sp>
      <p:sp>
        <p:nvSpPr>
          <p:cNvPr id="4" name="TextBox 4"/>
          <p:cNvSpPr txBox="1"/>
          <p:nvPr/>
        </p:nvSpPr>
        <p:spPr>
          <a:xfrm>
            <a:off x="14173200" y="1149197"/>
            <a:ext cx="3086100" cy="508332"/>
          </a:xfrm>
          <a:prstGeom prst="rect">
            <a:avLst/>
          </a:prstGeom>
        </p:spPr>
        <p:txBody>
          <a:bodyPr lIns="0" tIns="0" rIns="0" bIns="0" rtlCol="0" anchor="t">
            <a:spAutoFit/>
          </a:bodyPr>
          <a:lstStyle/>
          <a:p>
            <a:pPr algn="ctr">
              <a:lnSpc>
                <a:spcPts val="4006"/>
              </a:lnSpc>
            </a:pPr>
            <a:r>
              <a:rPr lang="en-US" sz="2861">
                <a:solidFill>
                  <a:srgbClr val="FFFFFF"/>
                </a:solidFill>
                <a:latin typeface="Poppins"/>
              </a:rPr>
              <a:t>07/06/2024</a:t>
            </a:r>
          </a:p>
        </p:txBody>
      </p:sp>
      <p:sp>
        <p:nvSpPr>
          <p:cNvPr id="5" name="Freeform 5"/>
          <p:cNvSpPr/>
          <p:nvPr/>
        </p:nvSpPr>
        <p:spPr>
          <a:xfrm>
            <a:off x="1258810" y="1155451"/>
            <a:ext cx="854383" cy="994915"/>
          </a:xfrm>
          <a:custGeom>
            <a:avLst/>
            <a:gdLst/>
            <a:ahLst/>
            <a:cxnLst/>
            <a:rect l="l" t="t" r="r" b="b"/>
            <a:pathLst>
              <a:path w="854383" h="994915">
                <a:moveTo>
                  <a:pt x="0" y="0"/>
                </a:moveTo>
                <a:lnTo>
                  <a:pt x="854383" y="0"/>
                </a:lnTo>
                <a:lnTo>
                  <a:pt x="854383" y="994914"/>
                </a:lnTo>
                <a:lnTo>
                  <a:pt x="0" y="9949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6" name="TextBox 6"/>
          <p:cNvSpPr txBox="1"/>
          <p:nvPr/>
        </p:nvSpPr>
        <p:spPr>
          <a:xfrm>
            <a:off x="9139192" y="7822108"/>
            <a:ext cx="9525" cy="580390"/>
          </a:xfrm>
          <a:prstGeom prst="rect">
            <a:avLst/>
          </a:prstGeom>
        </p:spPr>
        <p:txBody>
          <a:bodyPr lIns="0" tIns="0" rIns="0" bIns="0" rtlCol="0" anchor="t">
            <a:spAutoFit/>
          </a:bodyPr>
          <a:lstStyle/>
          <a:p>
            <a:pPr algn="ctr">
              <a:lnSpc>
                <a:spcPts val="4759"/>
              </a:lnSpc>
            </a:pPr>
            <a:endParaRPr/>
          </a:p>
        </p:txBody>
      </p:sp>
      <p:sp>
        <p:nvSpPr>
          <p:cNvPr id="7" name="TextBox 7"/>
          <p:cNvSpPr txBox="1"/>
          <p:nvPr/>
        </p:nvSpPr>
        <p:spPr>
          <a:xfrm>
            <a:off x="1117296" y="6912375"/>
            <a:ext cx="7783571" cy="902170"/>
          </a:xfrm>
          <a:prstGeom prst="rect">
            <a:avLst/>
          </a:prstGeom>
        </p:spPr>
        <p:txBody>
          <a:bodyPr wrap="square" lIns="0" tIns="0" rIns="0" bIns="0" rtlCol="0" anchor="t">
            <a:spAutoFit/>
          </a:bodyPr>
          <a:lstStyle/>
          <a:p>
            <a:pPr>
              <a:lnSpc>
                <a:spcPts val="7279"/>
              </a:lnSpc>
            </a:pPr>
            <a:r>
              <a:rPr lang="en-US" sz="5199" dirty="0">
                <a:solidFill>
                  <a:srgbClr val="FFFFFF"/>
                </a:solidFill>
                <a:latin typeface="League Spartan"/>
              </a:rPr>
              <a:t>Vincenzo Luigi Bruno</a:t>
            </a:r>
          </a:p>
        </p:txBody>
      </p:sp>
      <p:sp>
        <p:nvSpPr>
          <p:cNvPr id="8" name="TextBox 8"/>
          <p:cNvSpPr txBox="1"/>
          <p:nvPr/>
        </p:nvSpPr>
        <p:spPr>
          <a:xfrm>
            <a:off x="2731247" y="1241176"/>
            <a:ext cx="3098048" cy="909190"/>
          </a:xfrm>
          <a:prstGeom prst="rect">
            <a:avLst/>
          </a:prstGeom>
        </p:spPr>
        <p:txBody>
          <a:bodyPr lIns="0" tIns="0" rIns="0" bIns="0" rtlCol="0" anchor="t">
            <a:spAutoFit/>
          </a:bodyPr>
          <a:lstStyle/>
          <a:p>
            <a:pPr algn="ctr">
              <a:lnSpc>
                <a:spcPts val="6950"/>
              </a:lnSpc>
              <a:spcBef>
                <a:spcPct val="0"/>
              </a:spcBef>
            </a:pPr>
            <a:r>
              <a:rPr lang="en-US" sz="6557">
                <a:solidFill>
                  <a:srgbClr val="FFFFFF"/>
                </a:solidFill>
                <a:latin typeface="League Spartan"/>
              </a:rPr>
              <a:t>KNIME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570961" y="3056273"/>
            <a:ext cx="11759835" cy="1954913"/>
          </a:xfrm>
          <a:prstGeom prst="rect">
            <a:avLst/>
          </a:prstGeom>
        </p:spPr>
        <p:txBody>
          <a:bodyPr lIns="0" tIns="0" rIns="0" bIns="0" rtlCol="0" anchor="t">
            <a:spAutoFit/>
          </a:bodyPr>
          <a:lstStyle/>
          <a:p>
            <a:pPr algn="l">
              <a:lnSpc>
                <a:spcPts val="14900"/>
              </a:lnSpc>
            </a:pPr>
            <a:r>
              <a:rPr lang="en-US" sz="14057">
                <a:solidFill>
                  <a:srgbClr val="FFFFFF"/>
                </a:solidFill>
                <a:latin typeface="League Spartan"/>
              </a:rPr>
              <a:t>Thank You</a:t>
            </a:r>
          </a:p>
        </p:txBody>
      </p:sp>
      <p:sp>
        <p:nvSpPr>
          <p:cNvPr id="3" name="Freeform 3"/>
          <p:cNvSpPr/>
          <p:nvPr/>
        </p:nvSpPr>
        <p:spPr>
          <a:xfrm>
            <a:off x="10177573" y="2560295"/>
            <a:ext cx="14775578" cy="7898218"/>
          </a:xfrm>
          <a:custGeom>
            <a:avLst/>
            <a:gdLst/>
            <a:ahLst/>
            <a:cxnLst/>
            <a:rect l="l" t="t" r="r" b="b"/>
            <a:pathLst>
              <a:path w="14775578" h="7898218">
                <a:moveTo>
                  <a:pt x="0" y="0"/>
                </a:moveTo>
                <a:lnTo>
                  <a:pt x="14775578" y="0"/>
                </a:lnTo>
                <a:lnTo>
                  <a:pt x="14775578" y="7898218"/>
                </a:lnTo>
                <a:lnTo>
                  <a:pt x="0" y="78982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Freeform 4"/>
          <p:cNvSpPr/>
          <p:nvPr/>
        </p:nvSpPr>
        <p:spPr>
          <a:xfrm>
            <a:off x="8716809" y="6949522"/>
            <a:ext cx="854383" cy="994915"/>
          </a:xfrm>
          <a:custGeom>
            <a:avLst/>
            <a:gdLst/>
            <a:ahLst/>
            <a:cxnLst/>
            <a:rect l="l" t="t" r="r" b="b"/>
            <a:pathLst>
              <a:path w="854383" h="994915">
                <a:moveTo>
                  <a:pt x="0" y="0"/>
                </a:moveTo>
                <a:lnTo>
                  <a:pt x="854382" y="0"/>
                </a:lnTo>
                <a:lnTo>
                  <a:pt x="854382" y="994914"/>
                </a:lnTo>
                <a:lnTo>
                  <a:pt x="0" y="9949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it-IT"/>
          </a:p>
        </p:txBody>
      </p:sp>
      <p:sp>
        <p:nvSpPr>
          <p:cNvPr id="5" name="Freeform 5"/>
          <p:cNvSpPr/>
          <p:nvPr/>
        </p:nvSpPr>
        <p:spPr>
          <a:xfrm>
            <a:off x="12476413" y="1565380"/>
            <a:ext cx="854383" cy="994915"/>
          </a:xfrm>
          <a:custGeom>
            <a:avLst/>
            <a:gdLst/>
            <a:ahLst/>
            <a:cxnLst/>
            <a:rect l="l" t="t" r="r" b="b"/>
            <a:pathLst>
              <a:path w="854383" h="994915">
                <a:moveTo>
                  <a:pt x="0" y="0"/>
                </a:moveTo>
                <a:lnTo>
                  <a:pt x="854382" y="0"/>
                </a:lnTo>
                <a:lnTo>
                  <a:pt x="854382" y="994915"/>
                </a:lnTo>
                <a:lnTo>
                  <a:pt x="0" y="9949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it-IT"/>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98927" y="3489649"/>
            <a:ext cx="6874861" cy="6324872"/>
          </a:xfrm>
          <a:custGeom>
            <a:avLst/>
            <a:gdLst/>
            <a:ahLst/>
            <a:cxnLst/>
            <a:rect l="l" t="t" r="r" b="b"/>
            <a:pathLst>
              <a:path w="6874861" h="6324872">
                <a:moveTo>
                  <a:pt x="0" y="0"/>
                </a:moveTo>
                <a:lnTo>
                  <a:pt x="6874861" y="0"/>
                </a:lnTo>
                <a:lnTo>
                  <a:pt x="6874861" y="6324872"/>
                </a:lnTo>
                <a:lnTo>
                  <a:pt x="0" y="6324872"/>
                </a:lnTo>
                <a:lnTo>
                  <a:pt x="0" y="0"/>
                </a:lnTo>
                <a:close/>
              </a:path>
            </a:pathLst>
          </a:custGeom>
          <a:blipFill>
            <a:blip r:embed="rId3"/>
            <a:stretch>
              <a:fillRect/>
            </a:stretch>
          </a:blipFill>
        </p:spPr>
        <p:txBody>
          <a:bodyPr/>
          <a:lstStyle/>
          <a:p>
            <a:endParaRPr lang="it-IT"/>
          </a:p>
        </p:txBody>
      </p:sp>
      <p:sp>
        <p:nvSpPr>
          <p:cNvPr id="3" name="Freeform 3"/>
          <p:cNvSpPr/>
          <p:nvPr/>
        </p:nvSpPr>
        <p:spPr>
          <a:xfrm rot="-5195150">
            <a:off x="13174696" y="-2015342"/>
            <a:ext cx="8169207" cy="4767846"/>
          </a:xfrm>
          <a:custGeom>
            <a:avLst/>
            <a:gdLst/>
            <a:ahLst/>
            <a:cxnLst/>
            <a:rect l="l" t="t" r="r" b="b"/>
            <a:pathLst>
              <a:path w="8169207" h="4767846">
                <a:moveTo>
                  <a:pt x="0" y="0"/>
                </a:moveTo>
                <a:lnTo>
                  <a:pt x="8169208" y="0"/>
                </a:lnTo>
                <a:lnTo>
                  <a:pt x="8169208" y="4767847"/>
                </a:lnTo>
                <a:lnTo>
                  <a:pt x="0" y="47678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4" name="TextBox 4"/>
          <p:cNvSpPr txBox="1"/>
          <p:nvPr/>
        </p:nvSpPr>
        <p:spPr>
          <a:xfrm>
            <a:off x="1028700" y="2436659"/>
            <a:ext cx="11149733" cy="5768505"/>
          </a:xfrm>
          <a:prstGeom prst="rect">
            <a:avLst/>
          </a:prstGeom>
        </p:spPr>
        <p:txBody>
          <a:bodyPr lIns="0" tIns="0" rIns="0" bIns="0" rtlCol="0" anchor="t">
            <a:spAutoFit/>
          </a:bodyPr>
          <a:lstStyle/>
          <a:p>
            <a:pPr marL="581524" lvl="1" indent="-290762" algn="l">
              <a:lnSpc>
                <a:spcPts val="3770"/>
              </a:lnSpc>
              <a:spcBef>
                <a:spcPct val="0"/>
              </a:spcBef>
              <a:buFont typeface="Arial"/>
              <a:buChar char="•"/>
            </a:pPr>
            <a:r>
              <a:rPr lang="en-US" sz="2693" u="none" strike="noStrike" dirty="0">
                <a:solidFill>
                  <a:srgbClr val="000000"/>
                </a:solidFill>
                <a:latin typeface="Poppins Bold"/>
              </a:rPr>
              <a:t>Multiple Sclerosis</a:t>
            </a:r>
            <a:r>
              <a:rPr lang="en-US" sz="2693" u="none" strike="noStrike" dirty="0">
                <a:solidFill>
                  <a:srgbClr val="000000"/>
                </a:solidFill>
                <a:latin typeface="Poppins"/>
              </a:rPr>
              <a:t> (MS) is a chronic disease affecting the central nervous system, causing physical and cognitive disability.</a:t>
            </a:r>
          </a:p>
          <a:p>
            <a:pPr algn="l">
              <a:lnSpc>
                <a:spcPts val="3770"/>
              </a:lnSpc>
              <a:spcBef>
                <a:spcPct val="0"/>
              </a:spcBef>
            </a:pPr>
            <a:endParaRPr lang="en-US" sz="2693" u="none" strike="noStrike" dirty="0">
              <a:solidFill>
                <a:srgbClr val="000000"/>
              </a:solidFill>
              <a:latin typeface="Poppins"/>
            </a:endParaRPr>
          </a:p>
          <a:p>
            <a:pPr marL="581524" lvl="1" indent="-290762" algn="l">
              <a:lnSpc>
                <a:spcPts val="3770"/>
              </a:lnSpc>
              <a:spcBef>
                <a:spcPct val="0"/>
              </a:spcBef>
              <a:buFont typeface="Arial"/>
              <a:buChar char="•"/>
            </a:pPr>
            <a:r>
              <a:rPr lang="en-US" sz="2693" u="none" strike="noStrike" dirty="0">
                <a:solidFill>
                  <a:srgbClr val="000000"/>
                </a:solidFill>
                <a:latin typeface="Poppins Bold"/>
              </a:rPr>
              <a:t>Aging </a:t>
            </a:r>
            <a:r>
              <a:rPr lang="en-US" sz="2693" u="none" strike="noStrike" dirty="0">
                <a:solidFill>
                  <a:srgbClr val="000000"/>
                </a:solidFill>
                <a:latin typeface="Poppins"/>
              </a:rPr>
              <a:t>accelerates brain damage and disability in MS.</a:t>
            </a:r>
          </a:p>
          <a:p>
            <a:pPr algn="l">
              <a:lnSpc>
                <a:spcPts val="3770"/>
              </a:lnSpc>
              <a:spcBef>
                <a:spcPct val="0"/>
              </a:spcBef>
            </a:pPr>
            <a:endParaRPr lang="en-US" sz="2693" u="none" strike="noStrike" dirty="0">
              <a:solidFill>
                <a:srgbClr val="000000"/>
              </a:solidFill>
              <a:latin typeface="Poppins"/>
            </a:endParaRPr>
          </a:p>
          <a:p>
            <a:pPr marL="581524" lvl="1" indent="-290762" algn="l">
              <a:lnSpc>
                <a:spcPts val="3770"/>
              </a:lnSpc>
              <a:spcBef>
                <a:spcPct val="0"/>
              </a:spcBef>
              <a:buFont typeface="Arial"/>
              <a:buChar char="•"/>
            </a:pPr>
            <a:r>
              <a:rPr lang="en-US" sz="2693" u="none" strike="noStrike" dirty="0">
                <a:solidFill>
                  <a:srgbClr val="000000"/>
                </a:solidFill>
                <a:latin typeface="Poppins Bold"/>
              </a:rPr>
              <a:t>Magnetic Resonance Imaging</a:t>
            </a:r>
            <a:r>
              <a:rPr lang="en-US" sz="2693" u="none" strike="noStrike" dirty="0">
                <a:solidFill>
                  <a:srgbClr val="000000"/>
                </a:solidFill>
                <a:latin typeface="Poppins"/>
              </a:rPr>
              <a:t> (MRI) is crucial for studying MS, enabling visualization and monitoring of disease activity.</a:t>
            </a:r>
          </a:p>
          <a:p>
            <a:pPr algn="l">
              <a:lnSpc>
                <a:spcPts val="3770"/>
              </a:lnSpc>
              <a:spcBef>
                <a:spcPct val="0"/>
              </a:spcBef>
            </a:pPr>
            <a:endParaRPr lang="en-US" sz="2693" u="none" strike="noStrike" dirty="0">
              <a:solidFill>
                <a:srgbClr val="000000"/>
              </a:solidFill>
              <a:latin typeface="Poppins"/>
            </a:endParaRPr>
          </a:p>
          <a:p>
            <a:pPr marL="581524" lvl="1" indent="-290762" algn="l">
              <a:lnSpc>
                <a:spcPts val="3770"/>
              </a:lnSpc>
              <a:spcBef>
                <a:spcPct val="0"/>
              </a:spcBef>
              <a:buFont typeface="Arial"/>
              <a:buChar char="•"/>
            </a:pPr>
            <a:r>
              <a:rPr lang="en-US" sz="2693" u="none" strike="noStrike" dirty="0">
                <a:solidFill>
                  <a:srgbClr val="000000"/>
                </a:solidFill>
                <a:latin typeface="Poppins Bold Italics"/>
              </a:rPr>
              <a:t>Goal</a:t>
            </a:r>
            <a:r>
              <a:rPr lang="en-US" sz="2693" u="none" strike="noStrike" dirty="0">
                <a:solidFill>
                  <a:srgbClr val="000000"/>
                </a:solidFill>
                <a:latin typeface="Poppins"/>
              </a:rPr>
              <a:t>: Develop a machine learning model to</a:t>
            </a:r>
            <a:r>
              <a:rPr lang="en-US" sz="2693" u="none" strike="noStrike" dirty="0">
                <a:solidFill>
                  <a:srgbClr val="000000"/>
                </a:solidFill>
                <a:latin typeface="Poppins Bold"/>
              </a:rPr>
              <a:t> predict the chronological age of MS patients from brain MRI scans.</a:t>
            </a:r>
          </a:p>
          <a:p>
            <a:pPr algn="l">
              <a:lnSpc>
                <a:spcPts val="3770"/>
              </a:lnSpc>
              <a:spcBef>
                <a:spcPct val="0"/>
              </a:spcBef>
            </a:pPr>
            <a:endParaRPr lang="en-US" sz="2693" u="none" strike="noStrike" dirty="0">
              <a:solidFill>
                <a:srgbClr val="000000"/>
              </a:solidFill>
              <a:latin typeface="Poppins Bold"/>
            </a:endParaRPr>
          </a:p>
        </p:txBody>
      </p:sp>
      <p:sp>
        <p:nvSpPr>
          <p:cNvPr id="5" name="TextBox 5"/>
          <p:cNvSpPr txBox="1"/>
          <p:nvPr/>
        </p:nvSpPr>
        <p:spPr>
          <a:xfrm>
            <a:off x="1028700" y="1266620"/>
            <a:ext cx="11930407" cy="968883"/>
          </a:xfrm>
          <a:prstGeom prst="rect">
            <a:avLst/>
          </a:prstGeom>
        </p:spPr>
        <p:txBody>
          <a:bodyPr lIns="0" tIns="0" rIns="0" bIns="0" rtlCol="0" anchor="t">
            <a:spAutoFit/>
          </a:bodyPr>
          <a:lstStyle/>
          <a:p>
            <a:pPr algn="l">
              <a:lnSpc>
                <a:spcPts val="3816"/>
              </a:lnSpc>
            </a:pPr>
            <a:r>
              <a:rPr lang="en-US" sz="3600">
                <a:solidFill>
                  <a:srgbClr val="000000"/>
                </a:solidFill>
                <a:latin typeface="League Spartan"/>
              </a:rPr>
              <a:t>PREDICTING BRAIN AGE IN MULTIPLE SCLEROSIS PATIENTS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428196">
            <a:off x="-2866638" y="-3485842"/>
            <a:ext cx="13691661" cy="7990951"/>
          </a:xfrm>
          <a:custGeom>
            <a:avLst/>
            <a:gdLst/>
            <a:ahLst/>
            <a:cxnLst/>
            <a:rect l="l" t="t" r="r" b="b"/>
            <a:pathLst>
              <a:path w="13691661" h="7990951">
                <a:moveTo>
                  <a:pt x="0" y="0"/>
                </a:moveTo>
                <a:lnTo>
                  <a:pt x="13691661" y="0"/>
                </a:lnTo>
                <a:lnTo>
                  <a:pt x="13691661" y="7990951"/>
                </a:lnTo>
                <a:lnTo>
                  <a:pt x="0" y="79909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Freeform 3"/>
          <p:cNvSpPr/>
          <p:nvPr/>
        </p:nvSpPr>
        <p:spPr>
          <a:xfrm>
            <a:off x="13926312" y="4480958"/>
            <a:ext cx="3332988" cy="4114800"/>
          </a:xfrm>
          <a:custGeom>
            <a:avLst/>
            <a:gdLst/>
            <a:ahLst/>
            <a:cxnLst/>
            <a:rect l="l" t="t" r="r" b="b"/>
            <a:pathLst>
              <a:path w="3332988" h="4114800">
                <a:moveTo>
                  <a:pt x="0" y="0"/>
                </a:moveTo>
                <a:lnTo>
                  <a:pt x="3332988" y="0"/>
                </a:lnTo>
                <a:lnTo>
                  <a:pt x="3332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4" name="TextBox 4"/>
          <p:cNvSpPr txBox="1"/>
          <p:nvPr/>
        </p:nvSpPr>
        <p:spPr>
          <a:xfrm>
            <a:off x="9772801" y="798182"/>
            <a:ext cx="11137668" cy="1113790"/>
          </a:xfrm>
          <a:prstGeom prst="rect">
            <a:avLst/>
          </a:prstGeom>
        </p:spPr>
        <p:txBody>
          <a:bodyPr lIns="0" tIns="0" rIns="0" bIns="0" rtlCol="0" anchor="t">
            <a:spAutoFit/>
          </a:bodyPr>
          <a:lstStyle/>
          <a:p>
            <a:pPr algn="ctr">
              <a:lnSpc>
                <a:spcPts val="8480"/>
              </a:lnSpc>
            </a:pPr>
            <a:r>
              <a:rPr lang="en-US" sz="8000">
                <a:solidFill>
                  <a:srgbClr val="000000"/>
                </a:solidFill>
                <a:latin typeface="League Spartan"/>
              </a:rPr>
              <a:t>DATASET</a:t>
            </a:r>
          </a:p>
        </p:txBody>
      </p:sp>
      <p:sp>
        <p:nvSpPr>
          <p:cNvPr id="5" name="TextBox 5"/>
          <p:cNvSpPr txBox="1"/>
          <p:nvPr/>
        </p:nvSpPr>
        <p:spPr>
          <a:xfrm>
            <a:off x="1028700" y="4197920"/>
            <a:ext cx="11936414" cy="5723734"/>
          </a:xfrm>
          <a:prstGeom prst="rect">
            <a:avLst/>
          </a:prstGeom>
        </p:spPr>
        <p:txBody>
          <a:bodyPr lIns="0" tIns="0" rIns="0" bIns="0" rtlCol="0" anchor="t">
            <a:spAutoFit/>
          </a:bodyPr>
          <a:lstStyle/>
          <a:p>
            <a:pPr algn="l">
              <a:lnSpc>
                <a:spcPts val="3508"/>
              </a:lnSpc>
            </a:pPr>
            <a:r>
              <a:rPr lang="en-US" sz="2506">
                <a:solidFill>
                  <a:srgbClr val="000000"/>
                </a:solidFill>
                <a:latin typeface="Poppins"/>
              </a:rPr>
              <a:t>The dataset we're working with comprises MRI data from </a:t>
            </a:r>
            <a:r>
              <a:rPr lang="en-US" sz="2506">
                <a:solidFill>
                  <a:srgbClr val="000000"/>
                </a:solidFill>
                <a:latin typeface="Poppins Semi-Bold"/>
              </a:rPr>
              <a:t>461 MS patients</a:t>
            </a:r>
            <a:r>
              <a:rPr lang="en-US" sz="2506">
                <a:solidFill>
                  <a:srgbClr val="000000"/>
                </a:solidFill>
                <a:latin typeface="Poppins"/>
              </a:rPr>
              <a:t>, divided into a training set (337 patients) and a test set (124 patients). </a:t>
            </a:r>
          </a:p>
          <a:p>
            <a:pPr algn="l">
              <a:lnSpc>
                <a:spcPts val="3508"/>
              </a:lnSpc>
            </a:pPr>
            <a:endParaRPr lang="en-US" sz="2506">
              <a:solidFill>
                <a:srgbClr val="000000"/>
              </a:solidFill>
              <a:latin typeface="Poppins"/>
            </a:endParaRPr>
          </a:p>
          <a:p>
            <a:pPr algn="l">
              <a:lnSpc>
                <a:spcPts val="3508"/>
              </a:lnSpc>
            </a:pPr>
            <a:r>
              <a:rPr lang="en-US" sz="2506">
                <a:solidFill>
                  <a:srgbClr val="000000"/>
                </a:solidFill>
                <a:latin typeface="Poppins"/>
              </a:rPr>
              <a:t>Importantly, this is a </a:t>
            </a:r>
            <a:r>
              <a:rPr lang="en-US" sz="2506">
                <a:solidFill>
                  <a:srgbClr val="000000"/>
                </a:solidFill>
                <a:latin typeface="Poppins Semi-Bold"/>
              </a:rPr>
              <a:t>longitudinal study</a:t>
            </a:r>
            <a:r>
              <a:rPr lang="en-US" sz="2506">
                <a:solidFill>
                  <a:srgbClr val="000000"/>
                </a:solidFill>
                <a:latin typeface="Poppins"/>
              </a:rPr>
              <a:t>, meaning multiple MRI scans were acquired for many patients over different sessions.</a:t>
            </a:r>
          </a:p>
          <a:p>
            <a:pPr algn="l">
              <a:lnSpc>
                <a:spcPts val="3508"/>
              </a:lnSpc>
            </a:pPr>
            <a:endParaRPr lang="en-US" sz="2506">
              <a:solidFill>
                <a:srgbClr val="000000"/>
              </a:solidFill>
              <a:latin typeface="Poppins"/>
            </a:endParaRPr>
          </a:p>
          <a:p>
            <a:pPr marL="541071" lvl="1" indent="-270535" algn="l">
              <a:lnSpc>
                <a:spcPts val="3508"/>
              </a:lnSpc>
              <a:buFont typeface="Arial"/>
              <a:buChar char="•"/>
            </a:pPr>
            <a:r>
              <a:rPr lang="en-US" sz="2506">
                <a:solidFill>
                  <a:srgbClr val="000000"/>
                </a:solidFill>
                <a:latin typeface="Poppins Bold"/>
              </a:rPr>
              <a:t>Features</a:t>
            </a:r>
            <a:r>
              <a:rPr lang="en-US" sz="2506">
                <a:solidFill>
                  <a:srgbClr val="000000"/>
                </a:solidFill>
                <a:latin typeface="Poppins"/>
              </a:rPr>
              <a:t>: Each MRI scan is represented by 152 numeric features, which were derived from the automatic segmentation of white matter lesions and gray matter regions.</a:t>
            </a:r>
          </a:p>
          <a:p>
            <a:pPr algn="l">
              <a:lnSpc>
                <a:spcPts val="3508"/>
              </a:lnSpc>
            </a:pPr>
            <a:endParaRPr lang="en-US" sz="2506">
              <a:solidFill>
                <a:srgbClr val="000000"/>
              </a:solidFill>
              <a:latin typeface="Poppins"/>
            </a:endParaRPr>
          </a:p>
          <a:p>
            <a:pPr marL="541071" lvl="1" indent="-270535" algn="l">
              <a:lnSpc>
                <a:spcPts val="3508"/>
              </a:lnSpc>
              <a:buFont typeface="Arial"/>
              <a:buChar char="•"/>
            </a:pPr>
            <a:r>
              <a:rPr lang="en-US" sz="2506">
                <a:solidFill>
                  <a:srgbClr val="000000"/>
                </a:solidFill>
                <a:latin typeface="Poppins Bold"/>
              </a:rPr>
              <a:t>Target Variable</a:t>
            </a:r>
            <a:r>
              <a:rPr lang="en-US" sz="2506">
                <a:solidFill>
                  <a:srgbClr val="000000"/>
                </a:solidFill>
                <a:latin typeface="Poppins"/>
              </a:rPr>
              <a:t>: Our goal is to predict the chronological age of each patient, which is provided only for the training set.</a:t>
            </a:r>
          </a:p>
          <a:p>
            <a:pPr algn="l">
              <a:lnSpc>
                <a:spcPts val="3508"/>
              </a:lnSpc>
              <a:spcBef>
                <a:spcPct val="0"/>
              </a:spcBef>
            </a:pPr>
            <a:endParaRPr lang="en-US" sz="2506">
              <a:solidFill>
                <a:srgbClr val="000000"/>
              </a:solidFill>
              <a:latin typeface="Poppi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901938"/>
            <a:ext cx="7621386" cy="6385062"/>
          </a:xfrm>
          <a:custGeom>
            <a:avLst/>
            <a:gdLst/>
            <a:ahLst/>
            <a:cxnLst/>
            <a:rect l="l" t="t" r="r" b="b"/>
            <a:pathLst>
              <a:path w="7621386" h="6385062">
                <a:moveTo>
                  <a:pt x="0" y="0"/>
                </a:moveTo>
                <a:lnTo>
                  <a:pt x="7621386" y="0"/>
                </a:lnTo>
                <a:lnTo>
                  <a:pt x="7621386" y="6385062"/>
                </a:lnTo>
                <a:lnTo>
                  <a:pt x="0" y="6385062"/>
                </a:lnTo>
                <a:lnTo>
                  <a:pt x="0" y="0"/>
                </a:lnTo>
                <a:close/>
              </a:path>
            </a:pathLst>
          </a:custGeom>
          <a:blipFill>
            <a:blip r:embed="rId3"/>
            <a:stretch>
              <a:fillRect/>
            </a:stretch>
          </a:blipFill>
        </p:spPr>
        <p:txBody>
          <a:bodyPr/>
          <a:lstStyle/>
          <a:p>
            <a:endParaRPr lang="it-IT"/>
          </a:p>
        </p:txBody>
      </p:sp>
      <p:sp>
        <p:nvSpPr>
          <p:cNvPr id="3" name="Freeform 3"/>
          <p:cNvSpPr/>
          <p:nvPr/>
        </p:nvSpPr>
        <p:spPr>
          <a:xfrm>
            <a:off x="358225" y="3586778"/>
            <a:ext cx="3797613" cy="2750898"/>
          </a:xfrm>
          <a:custGeom>
            <a:avLst/>
            <a:gdLst/>
            <a:ahLst/>
            <a:cxnLst/>
            <a:rect l="l" t="t" r="r" b="b"/>
            <a:pathLst>
              <a:path w="3797613" h="2750898">
                <a:moveTo>
                  <a:pt x="0" y="0"/>
                </a:moveTo>
                <a:lnTo>
                  <a:pt x="3797613" y="0"/>
                </a:lnTo>
                <a:lnTo>
                  <a:pt x="3797613" y="2750898"/>
                </a:lnTo>
                <a:lnTo>
                  <a:pt x="0" y="2750898"/>
                </a:lnTo>
                <a:lnTo>
                  <a:pt x="0" y="0"/>
                </a:lnTo>
                <a:close/>
              </a:path>
            </a:pathLst>
          </a:custGeom>
          <a:blipFill>
            <a:blip r:embed="rId4"/>
            <a:stretch>
              <a:fillRect/>
            </a:stretch>
          </a:blipFill>
        </p:spPr>
        <p:txBody>
          <a:bodyPr/>
          <a:lstStyle/>
          <a:p>
            <a:endParaRPr lang="it-IT"/>
          </a:p>
        </p:txBody>
      </p:sp>
      <p:sp>
        <p:nvSpPr>
          <p:cNvPr id="4" name="Freeform 4"/>
          <p:cNvSpPr/>
          <p:nvPr/>
        </p:nvSpPr>
        <p:spPr>
          <a:xfrm rot="9176527">
            <a:off x="-7387789" y="-3949109"/>
            <a:ext cx="14775578" cy="7898218"/>
          </a:xfrm>
          <a:custGeom>
            <a:avLst/>
            <a:gdLst/>
            <a:ahLst/>
            <a:cxnLst/>
            <a:rect l="l" t="t" r="r" b="b"/>
            <a:pathLst>
              <a:path w="14775578" h="7898218">
                <a:moveTo>
                  <a:pt x="0" y="0"/>
                </a:moveTo>
                <a:lnTo>
                  <a:pt x="14775578" y="0"/>
                </a:lnTo>
                <a:lnTo>
                  <a:pt x="14775578" y="7898218"/>
                </a:lnTo>
                <a:lnTo>
                  <a:pt x="0" y="7898218"/>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it-IT"/>
          </a:p>
        </p:txBody>
      </p:sp>
      <p:sp>
        <p:nvSpPr>
          <p:cNvPr id="5" name="TextBox 5"/>
          <p:cNvSpPr txBox="1"/>
          <p:nvPr/>
        </p:nvSpPr>
        <p:spPr>
          <a:xfrm>
            <a:off x="4006388" y="400909"/>
            <a:ext cx="14023242" cy="1630680"/>
          </a:xfrm>
          <a:prstGeom prst="rect">
            <a:avLst/>
          </a:prstGeom>
        </p:spPr>
        <p:txBody>
          <a:bodyPr lIns="0" tIns="0" rIns="0" bIns="0" rtlCol="0" anchor="t">
            <a:spAutoFit/>
          </a:bodyPr>
          <a:lstStyle/>
          <a:p>
            <a:pPr marL="0" lvl="0" indent="0" algn="r">
              <a:lnSpc>
                <a:spcPts val="6360"/>
              </a:lnSpc>
              <a:spcBef>
                <a:spcPct val="0"/>
              </a:spcBef>
            </a:pPr>
            <a:r>
              <a:rPr lang="en-US" sz="6000" u="none" strike="noStrike">
                <a:solidFill>
                  <a:srgbClr val="000000"/>
                </a:solidFill>
                <a:latin typeface="League Spartan"/>
              </a:rPr>
              <a:t>DATA PREPROCESSING AND PREVENTING DATA LEAKAGE</a:t>
            </a:r>
          </a:p>
        </p:txBody>
      </p:sp>
      <p:sp>
        <p:nvSpPr>
          <p:cNvPr id="6" name="TextBox 6"/>
          <p:cNvSpPr txBox="1"/>
          <p:nvPr/>
        </p:nvSpPr>
        <p:spPr>
          <a:xfrm>
            <a:off x="7845559" y="2064541"/>
            <a:ext cx="10425343" cy="1728246"/>
          </a:xfrm>
          <a:prstGeom prst="rect">
            <a:avLst/>
          </a:prstGeom>
        </p:spPr>
        <p:txBody>
          <a:bodyPr lIns="0" tIns="0" rIns="0" bIns="0" rtlCol="0" anchor="t">
            <a:spAutoFit/>
          </a:bodyPr>
          <a:lstStyle/>
          <a:p>
            <a:pPr algn="just">
              <a:lnSpc>
                <a:spcPts val="3442"/>
              </a:lnSpc>
            </a:pPr>
            <a:r>
              <a:rPr lang="en-US" sz="2458">
                <a:solidFill>
                  <a:srgbClr val="000000"/>
                </a:solidFill>
                <a:latin typeface="Poppins"/>
              </a:rPr>
              <a:t>The majority of our patients fall within the </a:t>
            </a:r>
            <a:r>
              <a:rPr lang="en-US" sz="2458">
                <a:solidFill>
                  <a:srgbClr val="000000"/>
                </a:solidFill>
                <a:latin typeface="Poppins Bold"/>
              </a:rPr>
              <a:t>20 to 50</a:t>
            </a:r>
            <a:r>
              <a:rPr lang="en-US" sz="2458">
                <a:solidFill>
                  <a:srgbClr val="000000"/>
                </a:solidFill>
                <a:latin typeface="Poppins"/>
              </a:rPr>
              <a:t> year age range</a:t>
            </a:r>
          </a:p>
          <a:p>
            <a:pPr algn="just">
              <a:lnSpc>
                <a:spcPts val="3442"/>
              </a:lnSpc>
            </a:pPr>
            <a:endParaRPr lang="en-US" sz="2458">
              <a:solidFill>
                <a:srgbClr val="000000"/>
              </a:solidFill>
              <a:latin typeface="Poppins"/>
            </a:endParaRPr>
          </a:p>
          <a:p>
            <a:pPr algn="just">
              <a:lnSpc>
                <a:spcPts val="3442"/>
              </a:lnSpc>
              <a:spcBef>
                <a:spcPct val="0"/>
              </a:spcBef>
            </a:pPr>
            <a:r>
              <a:rPr lang="en-US" sz="2458">
                <a:solidFill>
                  <a:srgbClr val="000000"/>
                </a:solidFill>
                <a:latin typeface="Poppins"/>
              </a:rPr>
              <a:t>If we were to randomly split the data into training, validation, and test sets, we would risk introducing </a:t>
            </a:r>
            <a:r>
              <a:rPr lang="en-US" sz="2458">
                <a:solidFill>
                  <a:srgbClr val="000000"/>
                </a:solidFill>
                <a:latin typeface="Poppins Bold"/>
              </a:rPr>
              <a:t>data leakage</a:t>
            </a:r>
          </a:p>
        </p:txBody>
      </p:sp>
      <p:sp>
        <p:nvSpPr>
          <p:cNvPr id="7" name="TextBox 7"/>
          <p:cNvSpPr txBox="1"/>
          <p:nvPr/>
        </p:nvSpPr>
        <p:spPr>
          <a:xfrm>
            <a:off x="7845559" y="4041554"/>
            <a:ext cx="10184071" cy="1765145"/>
          </a:xfrm>
          <a:prstGeom prst="rect">
            <a:avLst/>
          </a:prstGeom>
        </p:spPr>
        <p:txBody>
          <a:bodyPr lIns="0" tIns="0" rIns="0" bIns="0" rtlCol="0" anchor="t">
            <a:spAutoFit/>
          </a:bodyPr>
          <a:lstStyle/>
          <a:p>
            <a:pPr algn="just">
              <a:lnSpc>
                <a:spcPts val="3508"/>
              </a:lnSpc>
              <a:spcBef>
                <a:spcPct val="0"/>
              </a:spcBef>
            </a:pPr>
            <a:r>
              <a:rPr lang="en-US" sz="2506">
                <a:solidFill>
                  <a:srgbClr val="000000"/>
                </a:solidFill>
                <a:latin typeface="Poppins Bold Italics"/>
              </a:rPr>
              <a:t>What is data leakage?</a:t>
            </a:r>
            <a:r>
              <a:rPr lang="en-US" sz="2506">
                <a:solidFill>
                  <a:srgbClr val="000000"/>
                </a:solidFill>
                <a:latin typeface="Poppins"/>
              </a:rPr>
              <a:t> It's when information from the training set leaks into the validation or test sets, leading to </a:t>
            </a:r>
            <a:r>
              <a:rPr lang="en-US" sz="2506">
                <a:solidFill>
                  <a:srgbClr val="000000"/>
                </a:solidFill>
                <a:latin typeface="Poppins Bold"/>
              </a:rPr>
              <a:t>overly optimistic performance</a:t>
            </a:r>
            <a:r>
              <a:rPr lang="en-US" sz="2506">
                <a:solidFill>
                  <a:srgbClr val="000000"/>
                </a:solidFill>
                <a:latin typeface="Poppins"/>
              </a:rPr>
              <a:t> estimates and a model that </a:t>
            </a:r>
            <a:r>
              <a:rPr lang="en-US" sz="2506">
                <a:solidFill>
                  <a:srgbClr val="000000"/>
                </a:solidFill>
                <a:latin typeface="Poppins Bold"/>
              </a:rPr>
              <a:t>doesn't generalize </a:t>
            </a:r>
            <a:r>
              <a:rPr lang="en-US" sz="2506">
                <a:solidFill>
                  <a:srgbClr val="000000"/>
                </a:solidFill>
                <a:latin typeface="Poppins"/>
              </a:rPr>
              <a:t>well to unseen data.</a:t>
            </a:r>
          </a:p>
        </p:txBody>
      </p:sp>
      <p:sp>
        <p:nvSpPr>
          <p:cNvPr id="8" name="TextBox 8"/>
          <p:cNvSpPr txBox="1"/>
          <p:nvPr/>
        </p:nvSpPr>
        <p:spPr>
          <a:xfrm>
            <a:off x="7845559" y="6054349"/>
            <a:ext cx="9894461" cy="3955895"/>
          </a:xfrm>
          <a:prstGeom prst="rect">
            <a:avLst/>
          </a:prstGeom>
        </p:spPr>
        <p:txBody>
          <a:bodyPr lIns="0" tIns="0" rIns="0" bIns="0" rtlCol="0" anchor="t">
            <a:spAutoFit/>
          </a:bodyPr>
          <a:lstStyle/>
          <a:p>
            <a:pPr algn="l">
              <a:lnSpc>
                <a:spcPts val="3508"/>
              </a:lnSpc>
              <a:spcBef>
                <a:spcPct val="0"/>
              </a:spcBef>
            </a:pPr>
            <a:r>
              <a:rPr lang="en-US" sz="2506">
                <a:solidFill>
                  <a:srgbClr val="000000"/>
                </a:solidFill>
                <a:latin typeface="Poppins"/>
              </a:rPr>
              <a:t>To prevent this, we took the following steps:</a:t>
            </a:r>
          </a:p>
          <a:p>
            <a:pPr marL="541071" lvl="1" indent="-270535" algn="l">
              <a:lnSpc>
                <a:spcPts val="3508"/>
              </a:lnSpc>
              <a:spcBef>
                <a:spcPct val="0"/>
              </a:spcBef>
              <a:buAutoNum type="arabicPeriod"/>
            </a:pPr>
            <a:r>
              <a:rPr lang="en-US" sz="2506">
                <a:solidFill>
                  <a:srgbClr val="000000"/>
                </a:solidFill>
                <a:latin typeface="Poppins Bold"/>
              </a:rPr>
              <a:t> Subject ID Extraction:</a:t>
            </a:r>
            <a:r>
              <a:rPr lang="en-US" sz="2506">
                <a:solidFill>
                  <a:srgbClr val="000000"/>
                </a:solidFill>
                <a:latin typeface="Poppins"/>
              </a:rPr>
              <a:t> This allows us to group sessions from the same patient together.</a:t>
            </a:r>
          </a:p>
          <a:p>
            <a:pPr marL="541071" lvl="1" indent="-270535" algn="l">
              <a:lnSpc>
                <a:spcPts val="3508"/>
              </a:lnSpc>
              <a:spcBef>
                <a:spcPct val="0"/>
              </a:spcBef>
              <a:buAutoNum type="arabicPeriod"/>
            </a:pPr>
            <a:r>
              <a:rPr lang="en-US" sz="2506">
                <a:solidFill>
                  <a:srgbClr val="000000"/>
                </a:solidFill>
                <a:latin typeface="Poppins"/>
              </a:rPr>
              <a:t> </a:t>
            </a:r>
            <a:r>
              <a:rPr lang="en-US" sz="2506">
                <a:solidFill>
                  <a:srgbClr val="000000"/>
                </a:solidFill>
                <a:latin typeface="Poppins Bold"/>
              </a:rPr>
              <a:t>Sorting by Subject ID:</a:t>
            </a:r>
            <a:r>
              <a:rPr lang="en-US" sz="2506">
                <a:solidFill>
                  <a:srgbClr val="000000"/>
                </a:solidFill>
                <a:latin typeface="Poppins"/>
              </a:rPr>
              <a:t> This ensures that all sessions for a given patient are contiguous.</a:t>
            </a:r>
          </a:p>
          <a:p>
            <a:pPr marL="541071" lvl="1" indent="-270535" algn="l">
              <a:lnSpc>
                <a:spcPts val="3508"/>
              </a:lnSpc>
              <a:spcBef>
                <a:spcPct val="0"/>
              </a:spcBef>
              <a:buAutoNum type="arabicPeriod"/>
            </a:pPr>
            <a:r>
              <a:rPr lang="en-US" sz="2506">
                <a:solidFill>
                  <a:srgbClr val="000000"/>
                </a:solidFill>
                <a:latin typeface="Poppins Bold"/>
              </a:rPr>
              <a:t>Partitioning with "Take from Top"</a:t>
            </a:r>
            <a:r>
              <a:rPr lang="en-US" sz="2506">
                <a:solidFill>
                  <a:srgbClr val="000000"/>
                </a:solidFill>
                <a:latin typeface="Poppins"/>
              </a:rPr>
              <a:t>: This guarantees that all sessions from the same patient are kept together within the same fold.</a:t>
            </a:r>
          </a:p>
          <a:p>
            <a:pPr marL="541071" lvl="1" indent="-270535" algn="l">
              <a:lnSpc>
                <a:spcPts val="3508"/>
              </a:lnSpc>
              <a:spcBef>
                <a:spcPct val="0"/>
              </a:spcBef>
              <a:buAutoNum type="arabicPeriod"/>
            </a:pPr>
            <a:r>
              <a:rPr lang="en-US" sz="2506">
                <a:solidFill>
                  <a:srgbClr val="000000"/>
                </a:solidFill>
                <a:latin typeface="Poppins Bold"/>
              </a:rPr>
              <a:t>Validating the split</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8186" y="893235"/>
            <a:ext cx="1415631" cy="8576624"/>
            <a:chOff x="0" y="0"/>
            <a:chExt cx="372841" cy="2258864"/>
          </a:xfrm>
        </p:grpSpPr>
        <p:sp>
          <p:nvSpPr>
            <p:cNvPr id="3" name="Freeform 3"/>
            <p:cNvSpPr/>
            <p:nvPr/>
          </p:nvSpPr>
          <p:spPr>
            <a:xfrm>
              <a:off x="0" y="0"/>
              <a:ext cx="372841" cy="2258864"/>
            </a:xfrm>
            <a:custGeom>
              <a:avLst/>
              <a:gdLst/>
              <a:ahLst/>
              <a:cxnLst/>
              <a:rect l="l" t="t" r="r" b="b"/>
              <a:pathLst>
                <a:path w="372841" h="2258864">
                  <a:moveTo>
                    <a:pt x="0" y="0"/>
                  </a:moveTo>
                  <a:lnTo>
                    <a:pt x="372841" y="0"/>
                  </a:lnTo>
                  <a:lnTo>
                    <a:pt x="372841" y="2258864"/>
                  </a:lnTo>
                  <a:lnTo>
                    <a:pt x="0" y="2258864"/>
                  </a:lnTo>
                  <a:close/>
                </a:path>
              </a:pathLst>
            </a:custGeom>
            <a:solidFill>
              <a:srgbClr val="1C53A3"/>
            </a:solidFill>
          </p:spPr>
          <p:txBody>
            <a:bodyPr/>
            <a:lstStyle/>
            <a:p>
              <a:endParaRPr lang="it-IT"/>
            </a:p>
          </p:txBody>
        </p:sp>
        <p:sp>
          <p:nvSpPr>
            <p:cNvPr id="4" name="TextBox 4"/>
            <p:cNvSpPr txBox="1"/>
            <p:nvPr/>
          </p:nvSpPr>
          <p:spPr>
            <a:xfrm>
              <a:off x="0" y="-38100"/>
              <a:ext cx="372841" cy="229696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0611544" y="-3888577"/>
            <a:ext cx="11607987" cy="6774843"/>
          </a:xfrm>
          <a:custGeom>
            <a:avLst/>
            <a:gdLst/>
            <a:ahLst/>
            <a:cxnLst/>
            <a:rect l="l" t="t" r="r" b="b"/>
            <a:pathLst>
              <a:path w="11607987" h="6774843">
                <a:moveTo>
                  <a:pt x="0" y="0"/>
                </a:moveTo>
                <a:lnTo>
                  <a:pt x="11607987" y="0"/>
                </a:lnTo>
                <a:lnTo>
                  <a:pt x="11607987" y="6774844"/>
                </a:lnTo>
                <a:lnTo>
                  <a:pt x="0" y="67748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6" name="TextBox 6"/>
          <p:cNvSpPr txBox="1"/>
          <p:nvPr/>
        </p:nvSpPr>
        <p:spPr>
          <a:xfrm>
            <a:off x="2722051" y="978960"/>
            <a:ext cx="11411223" cy="972185"/>
          </a:xfrm>
          <a:prstGeom prst="rect">
            <a:avLst/>
          </a:prstGeom>
        </p:spPr>
        <p:txBody>
          <a:bodyPr lIns="0" tIns="0" rIns="0" bIns="0" rtlCol="0" anchor="t">
            <a:spAutoFit/>
          </a:bodyPr>
          <a:lstStyle/>
          <a:p>
            <a:pPr algn="l">
              <a:lnSpc>
                <a:spcPts val="7419"/>
              </a:lnSpc>
            </a:pPr>
            <a:r>
              <a:rPr lang="en-US" sz="6999" b="1" dirty="0">
                <a:solidFill>
                  <a:srgbClr val="000000"/>
                </a:solidFill>
                <a:latin typeface="League Spartan Semi-Bold"/>
              </a:rPr>
              <a:t>FEATURE</a:t>
            </a:r>
            <a:r>
              <a:rPr lang="en-US" sz="6999" dirty="0">
                <a:solidFill>
                  <a:srgbClr val="000000"/>
                </a:solidFill>
                <a:latin typeface="League Spartan Semi-Bold"/>
              </a:rPr>
              <a:t> </a:t>
            </a:r>
            <a:r>
              <a:rPr lang="en-US" sz="6999" b="1" dirty="0">
                <a:solidFill>
                  <a:srgbClr val="000000"/>
                </a:solidFill>
                <a:latin typeface="League Spartan Semi-Bold"/>
              </a:rPr>
              <a:t>ENGINEERING</a:t>
            </a:r>
          </a:p>
        </p:txBody>
      </p:sp>
      <p:sp>
        <p:nvSpPr>
          <p:cNvPr id="7" name="Freeform 7"/>
          <p:cNvSpPr/>
          <p:nvPr/>
        </p:nvSpPr>
        <p:spPr>
          <a:xfrm>
            <a:off x="10928894" y="3929109"/>
            <a:ext cx="7359106" cy="5540750"/>
          </a:xfrm>
          <a:custGeom>
            <a:avLst/>
            <a:gdLst/>
            <a:ahLst/>
            <a:cxnLst/>
            <a:rect l="l" t="t" r="r" b="b"/>
            <a:pathLst>
              <a:path w="7359106" h="5540750">
                <a:moveTo>
                  <a:pt x="0" y="0"/>
                </a:moveTo>
                <a:lnTo>
                  <a:pt x="7359106" y="0"/>
                </a:lnTo>
                <a:lnTo>
                  <a:pt x="7359106" y="5540750"/>
                </a:lnTo>
                <a:lnTo>
                  <a:pt x="0" y="5540750"/>
                </a:lnTo>
                <a:lnTo>
                  <a:pt x="0" y="0"/>
                </a:lnTo>
                <a:close/>
              </a:path>
            </a:pathLst>
          </a:custGeom>
          <a:blipFill>
            <a:blip r:embed="rId5"/>
            <a:stretch>
              <a:fillRect/>
            </a:stretch>
          </a:blipFill>
        </p:spPr>
        <p:txBody>
          <a:bodyPr/>
          <a:lstStyle/>
          <a:p>
            <a:endParaRPr lang="it-IT"/>
          </a:p>
        </p:txBody>
      </p:sp>
      <p:sp>
        <p:nvSpPr>
          <p:cNvPr id="8" name="TextBox 8"/>
          <p:cNvSpPr txBox="1"/>
          <p:nvPr/>
        </p:nvSpPr>
        <p:spPr>
          <a:xfrm>
            <a:off x="2223817" y="1865419"/>
            <a:ext cx="8705077" cy="7444105"/>
          </a:xfrm>
          <a:prstGeom prst="rect">
            <a:avLst/>
          </a:prstGeom>
        </p:spPr>
        <p:txBody>
          <a:bodyPr lIns="0" tIns="0" rIns="0" bIns="0" rtlCol="0" anchor="t">
            <a:spAutoFit/>
          </a:bodyPr>
          <a:lstStyle/>
          <a:p>
            <a:pPr marL="604519" lvl="1" indent="-302260" algn="l">
              <a:lnSpc>
                <a:spcPts val="3919"/>
              </a:lnSpc>
              <a:spcBef>
                <a:spcPct val="0"/>
              </a:spcBef>
              <a:buAutoNum type="arabicPeriod"/>
            </a:pPr>
            <a:r>
              <a:rPr lang="en-US" sz="2799" u="none" strike="noStrike">
                <a:solidFill>
                  <a:srgbClr val="000000"/>
                </a:solidFill>
                <a:latin typeface="Poppins Bold"/>
              </a:rPr>
              <a:t>Removing Subject ID column:</a:t>
            </a:r>
            <a:r>
              <a:rPr lang="en-US" sz="2799" u="none" strike="noStrike">
                <a:solidFill>
                  <a:srgbClr val="000000"/>
                </a:solidFill>
                <a:latin typeface="Poppins"/>
              </a:rPr>
              <a:t> it was no longer needed  and could introduce bias if left in.</a:t>
            </a:r>
          </a:p>
          <a:p>
            <a:pPr marL="604519" lvl="1" indent="-302260" algn="l">
              <a:lnSpc>
                <a:spcPts val="3919"/>
              </a:lnSpc>
              <a:spcBef>
                <a:spcPct val="0"/>
              </a:spcBef>
              <a:buAutoNum type="arabicPeriod"/>
            </a:pPr>
            <a:r>
              <a:rPr lang="en-US" sz="2799" u="none" strike="noStrike">
                <a:solidFill>
                  <a:srgbClr val="000000"/>
                </a:solidFill>
                <a:latin typeface="Poppins Bold"/>
              </a:rPr>
              <a:t>Data Shuffling:</a:t>
            </a:r>
            <a:r>
              <a:rPr lang="en-US" sz="2799" u="none" strike="noStrike">
                <a:solidFill>
                  <a:srgbClr val="000000"/>
                </a:solidFill>
                <a:latin typeface="Poppins"/>
              </a:rPr>
              <a:t> To prevent any order-based dependencies during training.</a:t>
            </a:r>
          </a:p>
          <a:p>
            <a:pPr marL="604519" lvl="1" indent="-302260" algn="l">
              <a:lnSpc>
                <a:spcPts val="3919"/>
              </a:lnSpc>
              <a:spcBef>
                <a:spcPct val="0"/>
              </a:spcBef>
              <a:buAutoNum type="arabicPeriod"/>
            </a:pPr>
            <a:r>
              <a:rPr lang="en-US" sz="2799" u="none" strike="noStrike">
                <a:solidFill>
                  <a:srgbClr val="000000"/>
                </a:solidFill>
                <a:latin typeface="Poppins Bold"/>
              </a:rPr>
              <a:t>Min-Max Normalization:</a:t>
            </a:r>
            <a:r>
              <a:rPr lang="en-US" sz="2799" u="none" strike="noStrike">
                <a:solidFill>
                  <a:srgbClr val="000000"/>
                </a:solidFill>
                <a:latin typeface="Poppins"/>
              </a:rPr>
              <a:t> This scales all features to a range of 0 to 1, preventing features with larger ranges from dominating the learning process.</a:t>
            </a:r>
          </a:p>
          <a:p>
            <a:pPr marL="604519" lvl="1" indent="-302260" algn="l">
              <a:lnSpc>
                <a:spcPts val="3919"/>
              </a:lnSpc>
              <a:spcBef>
                <a:spcPct val="0"/>
              </a:spcBef>
              <a:buAutoNum type="arabicPeriod"/>
            </a:pPr>
            <a:r>
              <a:rPr lang="en-US" sz="2799" u="none" strike="noStrike">
                <a:solidFill>
                  <a:srgbClr val="000000"/>
                </a:solidFill>
                <a:latin typeface="Poppins Bold"/>
              </a:rPr>
              <a:t>Low Variance Feature Filtering:</a:t>
            </a:r>
            <a:r>
              <a:rPr lang="en-US" sz="2799" u="none" strike="noStrike">
                <a:solidFill>
                  <a:srgbClr val="000000"/>
                </a:solidFill>
                <a:latin typeface="Poppins"/>
              </a:rPr>
              <a:t> To remove features with very low variance. </a:t>
            </a:r>
          </a:p>
          <a:p>
            <a:pPr marL="604519" lvl="1" indent="-302260" algn="l">
              <a:lnSpc>
                <a:spcPts val="3919"/>
              </a:lnSpc>
              <a:spcBef>
                <a:spcPct val="0"/>
              </a:spcBef>
              <a:buAutoNum type="arabicPeriod"/>
            </a:pPr>
            <a:r>
              <a:rPr lang="en-US" sz="2799" u="none" strike="noStrike">
                <a:solidFill>
                  <a:srgbClr val="000000"/>
                </a:solidFill>
                <a:latin typeface="Poppins Bold"/>
              </a:rPr>
              <a:t>PCA for Dimensionality Reduction</a:t>
            </a:r>
            <a:r>
              <a:rPr lang="en-US" sz="2799" u="none" strike="noStrike">
                <a:solidFill>
                  <a:srgbClr val="000000"/>
                </a:solidFill>
                <a:latin typeface="Poppins"/>
              </a:rPr>
              <a:t>: To preserve 95% of the variance in the data, striking a balance between dimensionality reduction and information retention.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372161" y="-2494187"/>
            <a:ext cx="11607987" cy="6774843"/>
          </a:xfrm>
          <a:custGeom>
            <a:avLst/>
            <a:gdLst/>
            <a:ahLst/>
            <a:cxnLst/>
            <a:rect l="l" t="t" r="r" b="b"/>
            <a:pathLst>
              <a:path w="11607987" h="6774843">
                <a:moveTo>
                  <a:pt x="0" y="0"/>
                </a:moveTo>
                <a:lnTo>
                  <a:pt x="11607987" y="0"/>
                </a:lnTo>
                <a:lnTo>
                  <a:pt x="11607987" y="6774843"/>
                </a:lnTo>
                <a:lnTo>
                  <a:pt x="0" y="6774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3" name="Freeform 3"/>
          <p:cNvSpPr/>
          <p:nvPr/>
        </p:nvSpPr>
        <p:spPr>
          <a:xfrm>
            <a:off x="159364" y="4280656"/>
            <a:ext cx="8835187" cy="5832094"/>
          </a:xfrm>
          <a:custGeom>
            <a:avLst/>
            <a:gdLst/>
            <a:ahLst/>
            <a:cxnLst/>
            <a:rect l="l" t="t" r="r" b="b"/>
            <a:pathLst>
              <a:path w="8835187" h="5832094">
                <a:moveTo>
                  <a:pt x="0" y="0"/>
                </a:moveTo>
                <a:lnTo>
                  <a:pt x="8835187" y="0"/>
                </a:lnTo>
                <a:lnTo>
                  <a:pt x="8835187" y="5832094"/>
                </a:lnTo>
                <a:lnTo>
                  <a:pt x="0" y="5832094"/>
                </a:lnTo>
                <a:lnTo>
                  <a:pt x="0" y="0"/>
                </a:lnTo>
                <a:close/>
              </a:path>
            </a:pathLst>
          </a:custGeom>
          <a:blipFill>
            <a:blip r:embed="rId5"/>
            <a:stretch>
              <a:fillRect/>
            </a:stretch>
          </a:blipFill>
        </p:spPr>
        <p:txBody>
          <a:bodyPr/>
          <a:lstStyle/>
          <a:p>
            <a:endParaRPr lang="it-IT"/>
          </a:p>
        </p:txBody>
      </p:sp>
      <p:sp>
        <p:nvSpPr>
          <p:cNvPr id="4" name="TextBox 4"/>
          <p:cNvSpPr txBox="1"/>
          <p:nvPr/>
        </p:nvSpPr>
        <p:spPr>
          <a:xfrm>
            <a:off x="7924800" y="875418"/>
            <a:ext cx="12905714" cy="755016"/>
          </a:xfrm>
          <a:prstGeom prst="rect">
            <a:avLst/>
          </a:prstGeom>
        </p:spPr>
        <p:txBody>
          <a:bodyPr lIns="0" tIns="0" rIns="0" bIns="0" rtlCol="0" anchor="t">
            <a:spAutoFit/>
          </a:bodyPr>
          <a:lstStyle/>
          <a:p>
            <a:pPr algn="l">
              <a:lnSpc>
                <a:spcPts val="5830"/>
              </a:lnSpc>
            </a:pPr>
            <a:r>
              <a:rPr lang="en-US" sz="5500" b="1" dirty="0">
                <a:solidFill>
                  <a:srgbClr val="000000"/>
                </a:solidFill>
                <a:latin typeface="League Spartan Semi-Bold"/>
              </a:rPr>
              <a:t>MODEL TUNING AND EVALUATION</a:t>
            </a:r>
          </a:p>
        </p:txBody>
      </p:sp>
      <p:sp>
        <p:nvSpPr>
          <p:cNvPr id="5" name="TextBox 5"/>
          <p:cNvSpPr txBox="1"/>
          <p:nvPr/>
        </p:nvSpPr>
        <p:spPr>
          <a:xfrm>
            <a:off x="9144000" y="1823382"/>
            <a:ext cx="8929251" cy="1389449"/>
          </a:xfrm>
          <a:prstGeom prst="rect">
            <a:avLst/>
          </a:prstGeom>
        </p:spPr>
        <p:txBody>
          <a:bodyPr lIns="0" tIns="0" rIns="0" bIns="0" rtlCol="0" anchor="t">
            <a:spAutoFit/>
          </a:bodyPr>
          <a:lstStyle/>
          <a:p>
            <a:pPr algn="l">
              <a:lnSpc>
                <a:spcPts val="3665"/>
              </a:lnSpc>
              <a:spcBef>
                <a:spcPct val="0"/>
              </a:spcBef>
            </a:pPr>
            <a:r>
              <a:rPr lang="en-US" sz="2617" dirty="0">
                <a:solidFill>
                  <a:srgbClr val="000000"/>
                </a:solidFill>
                <a:latin typeface="Poppins Semi-Bold"/>
              </a:rPr>
              <a:t>Epsilon-SVR model, </a:t>
            </a:r>
            <a:r>
              <a:rPr lang="en-US" sz="2617" dirty="0">
                <a:solidFill>
                  <a:srgbClr val="000000"/>
                </a:solidFill>
                <a:latin typeface="Poppins"/>
              </a:rPr>
              <a:t>implemented within the </a:t>
            </a:r>
            <a:r>
              <a:rPr lang="en-US" sz="2617" dirty="0">
                <a:solidFill>
                  <a:srgbClr val="000000"/>
                </a:solidFill>
                <a:latin typeface="Poppins Semi-Bold"/>
              </a:rPr>
              <a:t>Weka </a:t>
            </a:r>
            <a:r>
              <a:rPr lang="en-US" sz="2617" dirty="0" err="1">
                <a:solidFill>
                  <a:srgbClr val="000000"/>
                </a:solidFill>
                <a:latin typeface="Poppins Semi-Bold"/>
              </a:rPr>
              <a:t>LibSVM</a:t>
            </a:r>
            <a:r>
              <a:rPr lang="en-US" sz="2617" dirty="0">
                <a:solidFill>
                  <a:srgbClr val="000000"/>
                </a:solidFill>
                <a:latin typeface="Poppins Semi-Bold"/>
              </a:rPr>
              <a:t> nodes</a:t>
            </a:r>
            <a:r>
              <a:rPr lang="en-US" sz="2617" dirty="0">
                <a:solidFill>
                  <a:srgbClr val="000000"/>
                </a:solidFill>
                <a:latin typeface="Poppins"/>
              </a:rPr>
              <a:t>, showed the most promising performance.</a:t>
            </a:r>
          </a:p>
        </p:txBody>
      </p:sp>
      <p:sp>
        <p:nvSpPr>
          <p:cNvPr id="6" name="TextBox 6"/>
          <p:cNvSpPr txBox="1"/>
          <p:nvPr/>
        </p:nvSpPr>
        <p:spPr>
          <a:xfrm>
            <a:off x="9144000" y="3212831"/>
            <a:ext cx="8929251" cy="6762930"/>
          </a:xfrm>
          <a:prstGeom prst="rect">
            <a:avLst/>
          </a:prstGeom>
        </p:spPr>
        <p:txBody>
          <a:bodyPr lIns="0" tIns="0" rIns="0" bIns="0" rtlCol="0" anchor="t">
            <a:spAutoFit/>
          </a:bodyPr>
          <a:lstStyle/>
          <a:p>
            <a:pPr algn="l">
              <a:lnSpc>
                <a:spcPts val="3665"/>
              </a:lnSpc>
              <a:spcBef>
                <a:spcPct val="0"/>
              </a:spcBef>
            </a:pPr>
            <a:r>
              <a:rPr lang="en-US" sz="2617" u="none" strike="noStrike" dirty="0">
                <a:solidFill>
                  <a:srgbClr val="000000"/>
                </a:solidFill>
                <a:latin typeface="Poppins"/>
              </a:rPr>
              <a:t>To optimize our epsilon-SVR model, </a:t>
            </a:r>
            <a:r>
              <a:rPr lang="en-US" sz="2617" u="none" strike="noStrike" dirty="0" err="1">
                <a:solidFill>
                  <a:srgbClr val="000000"/>
                </a:solidFill>
                <a:latin typeface="Poppins"/>
              </a:rPr>
              <a:t>i</a:t>
            </a:r>
            <a:r>
              <a:rPr lang="en-US" sz="2617" u="none" strike="noStrike" dirty="0">
                <a:solidFill>
                  <a:srgbClr val="000000"/>
                </a:solidFill>
                <a:latin typeface="Poppins"/>
              </a:rPr>
              <a:t> performed a parameter optimization loop, focusing on the following key hyperparameters:</a:t>
            </a:r>
          </a:p>
          <a:p>
            <a:pPr algn="l">
              <a:lnSpc>
                <a:spcPts val="3665"/>
              </a:lnSpc>
              <a:spcBef>
                <a:spcPct val="0"/>
              </a:spcBef>
            </a:pPr>
            <a:endParaRPr lang="en-US" sz="2617" u="none" strike="noStrike" dirty="0">
              <a:solidFill>
                <a:srgbClr val="000000"/>
              </a:solidFill>
              <a:latin typeface="Poppins"/>
            </a:endParaRPr>
          </a:p>
          <a:p>
            <a:pPr marL="565206" lvl="1" indent="-282603" algn="l">
              <a:lnSpc>
                <a:spcPts val="3665"/>
              </a:lnSpc>
              <a:spcBef>
                <a:spcPct val="0"/>
              </a:spcBef>
              <a:buAutoNum type="arabicPeriod"/>
            </a:pPr>
            <a:r>
              <a:rPr lang="en-US" sz="2617" u="none" strike="noStrike" dirty="0">
                <a:solidFill>
                  <a:srgbClr val="000000"/>
                </a:solidFill>
                <a:latin typeface="Poppins"/>
              </a:rPr>
              <a:t> </a:t>
            </a:r>
            <a:r>
              <a:rPr lang="en-US" sz="2617" u="none" strike="noStrike" dirty="0">
                <a:solidFill>
                  <a:srgbClr val="000000"/>
                </a:solidFill>
                <a:latin typeface="Poppins Bold"/>
              </a:rPr>
              <a:t>Epsilon</a:t>
            </a:r>
            <a:r>
              <a:rPr lang="en-US" sz="2617" u="none" strike="noStrike" dirty="0">
                <a:solidFill>
                  <a:srgbClr val="000000"/>
                </a:solidFill>
                <a:latin typeface="Poppins"/>
              </a:rPr>
              <a:t>: This parameter controls the width of the margin within which errors are not penalized. </a:t>
            </a:r>
          </a:p>
          <a:p>
            <a:pPr marL="565206" lvl="1" indent="-282603" algn="l">
              <a:lnSpc>
                <a:spcPts val="3665"/>
              </a:lnSpc>
              <a:spcBef>
                <a:spcPct val="0"/>
              </a:spcBef>
              <a:buAutoNum type="arabicPeriod"/>
            </a:pPr>
            <a:r>
              <a:rPr lang="en-US" sz="2617" u="none" strike="noStrike" dirty="0">
                <a:solidFill>
                  <a:srgbClr val="000000"/>
                </a:solidFill>
                <a:latin typeface="Poppins Bold"/>
              </a:rPr>
              <a:t>Cost (C): </a:t>
            </a:r>
            <a:r>
              <a:rPr lang="en-US" sz="2617" u="none" strike="noStrike" dirty="0">
                <a:solidFill>
                  <a:srgbClr val="000000"/>
                </a:solidFill>
                <a:latin typeface="Poppins"/>
              </a:rPr>
              <a:t>The cost parameter determines the trade-off between maximizing the margin and minimizing training errors.</a:t>
            </a:r>
          </a:p>
          <a:p>
            <a:pPr marL="565206" lvl="1" indent="-282603" algn="l">
              <a:lnSpc>
                <a:spcPts val="3665"/>
              </a:lnSpc>
              <a:spcBef>
                <a:spcPct val="0"/>
              </a:spcBef>
              <a:buAutoNum type="arabicPeriod"/>
            </a:pPr>
            <a:r>
              <a:rPr lang="en-US" sz="2617" u="none" strike="noStrike" dirty="0">
                <a:solidFill>
                  <a:srgbClr val="000000"/>
                </a:solidFill>
                <a:latin typeface="Poppins Bold"/>
              </a:rPr>
              <a:t>Gamma:</a:t>
            </a:r>
            <a:r>
              <a:rPr lang="en-US" sz="2617" u="none" strike="noStrike" dirty="0">
                <a:solidFill>
                  <a:srgbClr val="000000"/>
                </a:solidFill>
                <a:latin typeface="Poppins"/>
              </a:rPr>
              <a:t> This parameter defines the influence of a single training example</a:t>
            </a:r>
          </a:p>
          <a:p>
            <a:pPr algn="l">
              <a:lnSpc>
                <a:spcPts val="2904"/>
              </a:lnSpc>
              <a:spcBef>
                <a:spcPct val="0"/>
              </a:spcBef>
            </a:pPr>
            <a:endParaRPr lang="en-US" sz="2617" u="none" strike="noStrike" dirty="0">
              <a:solidFill>
                <a:srgbClr val="000000"/>
              </a:solidFill>
              <a:latin typeface="Poppins"/>
            </a:endParaRPr>
          </a:p>
          <a:p>
            <a:pPr algn="l">
              <a:lnSpc>
                <a:spcPts val="3665"/>
              </a:lnSpc>
              <a:spcBef>
                <a:spcPct val="0"/>
              </a:spcBef>
            </a:pPr>
            <a:r>
              <a:rPr lang="en-US" sz="2617" u="none" strike="noStrike" dirty="0">
                <a:solidFill>
                  <a:srgbClr val="000000"/>
                </a:solidFill>
                <a:latin typeface="Poppins"/>
              </a:rPr>
              <a:t>The optimal hyperparameter combination was selected based on the lowest </a:t>
            </a:r>
            <a:r>
              <a:rPr lang="en-US" sz="2617" u="none" strike="noStrike" dirty="0">
                <a:solidFill>
                  <a:srgbClr val="000000"/>
                </a:solidFill>
                <a:latin typeface="Poppins Bold"/>
              </a:rPr>
              <a:t>Mean Absolute Error (MAE)</a:t>
            </a:r>
            <a:r>
              <a:rPr lang="en-US" sz="2617" u="none" strike="noStrike" dirty="0">
                <a:solidFill>
                  <a:srgbClr val="000000"/>
                </a:solidFill>
                <a:latin typeface="Poppins"/>
              </a:rPr>
              <a:t> achieved on the validation set.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611544" y="-3888577"/>
            <a:ext cx="11607987" cy="6774843"/>
          </a:xfrm>
          <a:custGeom>
            <a:avLst/>
            <a:gdLst/>
            <a:ahLst/>
            <a:cxnLst/>
            <a:rect l="l" t="t" r="r" b="b"/>
            <a:pathLst>
              <a:path w="11607987" h="6774843">
                <a:moveTo>
                  <a:pt x="0" y="0"/>
                </a:moveTo>
                <a:lnTo>
                  <a:pt x="11607987" y="0"/>
                </a:lnTo>
                <a:lnTo>
                  <a:pt x="11607987" y="6774844"/>
                </a:lnTo>
                <a:lnTo>
                  <a:pt x="0" y="67748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3" name="Freeform 3"/>
          <p:cNvSpPr/>
          <p:nvPr/>
        </p:nvSpPr>
        <p:spPr>
          <a:xfrm>
            <a:off x="4065185" y="6340699"/>
            <a:ext cx="13838273" cy="3899699"/>
          </a:xfrm>
          <a:custGeom>
            <a:avLst/>
            <a:gdLst/>
            <a:ahLst/>
            <a:cxnLst/>
            <a:rect l="l" t="t" r="r" b="b"/>
            <a:pathLst>
              <a:path w="13838273" h="3899699">
                <a:moveTo>
                  <a:pt x="0" y="0"/>
                </a:moveTo>
                <a:lnTo>
                  <a:pt x="13838273" y="0"/>
                </a:lnTo>
                <a:lnTo>
                  <a:pt x="13838273" y="3899699"/>
                </a:lnTo>
                <a:lnTo>
                  <a:pt x="0" y="3899699"/>
                </a:lnTo>
                <a:lnTo>
                  <a:pt x="0" y="0"/>
                </a:lnTo>
                <a:close/>
              </a:path>
            </a:pathLst>
          </a:custGeom>
          <a:blipFill>
            <a:blip r:embed="rId5"/>
            <a:stretch>
              <a:fillRect t="-98" b="-98"/>
            </a:stretch>
          </a:blipFill>
        </p:spPr>
        <p:txBody>
          <a:bodyPr/>
          <a:lstStyle/>
          <a:p>
            <a:endParaRPr lang="it-IT"/>
          </a:p>
        </p:txBody>
      </p:sp>
      <p:sp>
        <p:nvSpPr>
          <p:cNvPr id="4" name="TextBox 4"/>
          <p:cNvSpPr txBox="1"/>
          <p:nvPr/>
        </p:nvSpPr>
        <p:spPr>
          <a:xfrm>
            <a:off x="679986" y="2202859"/>
            <a:ext cx="17223473" cy="4130220"/>
          </a:xfrm>
          <a:prstGeom prst="rect">
            <a:avLst/>
          </a:prstGeom>
        </p:spPr>
        <p:txBody>
          <a:bodyPr lIns="0" tIns="0" rIns="0" bIns="0" rtlCol="0" anchor="t">
            <a:spAutoFit/>
          </a:bodyPr>
          <a:lstStyle/>
          <a:p>
            <a:pPr algn="l">
              <a:lnSpc>
                <a:spcPts val="3665"/>
              </a:lnSpc>
              <a:spcBef>
                <a:spcPct val="0"/>
              </a:spcBef>
            </a:pPr>
            <a:r>
              <a:rPr lang="en-US" sz="2617" u="none" strike="noStrike">
                <a:solidFill>
                  <a:srgbClr val="000000"/>
                </a:solidFill>
                <a:latin typeface="Poppins"/>
              </a:rPr>
              <a:t>With optimal hyperparameters determined, i moved on to training the final model.</a:t>
            </a:r>
          </a:p>
          <a:p>
            <a:pPr algn="l">
              <a:lnSpc>
                <a:spcPts val="3665"/>
              </a:lnSpc>
              <a:spcBef>
                <a:spcPct val="0"/>
              </a:spcBef>
            </a:pPr>
            <a:endParaRPr lang="en-US" sz="2617" u="none" strike="noStrike">
              <a:solidFill>
                <a:srgbClr val="000000"/>
              </a:solidFill>
              <a:latin typeface="Poppins"/>
            </a:endParaRPr>
          </a:p>
          <a:p>
            <a:pPr marL="565206" lvl="1" indent="-282603" algn="l">
              <a:lnSpc>
                <a:spcPts val="3665"/>
              </a:lnSpc>
              <a:spcBef>
                <a:spcPct val="0"/>
              </a:spcBef>
              <a:buFont typeface="Arial"/>
              <a:buChar char="•"/>
            </a:pPr>
            <a:r>
              <a:rPr lang="en-US" sz="2617" u="none" strike="noStrike">
                <a:solidFill>
                  <a:srgbClr val="000000"/>
                </a:solidFill>
                <a:latin typeface="Poppins Bold"/>
              </a:rPr>
              <a:t>Combining Training and Validation Sets</a:t>
            </a:r>
            <a:r>
              <a:rPr lang="en-US" sz="2617" u="none" strike="noStrike">
                <a:solidFill>
                  <a:srgbClr val="000000"/>
                </a:solidFill>
                <a:latin typeface="Poppins"/>
              </a:rPr>
              <a:t>: This gives our model more data to learn from during the final training phase.</a:t>
            </a:r>
          </a:p>
          <a:p>
            <a:pPr marL="565206" lvl="1" indent="-282603" algn="l">
              <a:lnSpc>
                <a:spcPts val="3665"/>
              </a:lnSpc>
              <a:spcBef>
                <a:spcPct val="0"/>
              </a:spcBef>
              <a:buFont typeface="Arial"/>
              <a:buChar char="•"/>
            </a:pPr>
            <a:r>
              <a:rPr lang="en-US" sz="2617" u="none" strike="noStrike">
                <a:solidFill>
                  <a:srgbClr val="000000"/>
                </a:solidFill>
                <a:latin typeface="Poppins Bold"/>
              </a:rPr>
              <a:t>Consistent Preprocessing with "Apply" Nodes</a:t>
            </a:r>
            <a:r>
              <a:rPr lang="en-US" sz="2617" u="none" strike="noStrike">
                <a:solidFill>
                  <a:srgbClr val="000000"/>
                </a:solidFill>
                <a:latin typeface="Poppins"/>
              </a:rPr>
              <a:t>: To ensure consistency and prevent data leakage, we applied the exact same preprocessing steps</a:t>
            </a:r>
          </a:p>
          <a:p>
            <a:pPr algn="l">
              <a:lnSpc>
                <a:spcPts val="3665"/>
              </a:lnSpc>
              <a:spcBef>
                <a:spcPct val="0"/>
              </a:spcBef>
            </a:pPr>
            <a:endParaRPr lang="en-US" sz="2617" u="none" strike="noStrike">
              <a:solidFill>
                <a:srgbClr val="000000"/>
              </a:solidFill>
              <a:latin typeface="Poppins"/>
            </a:endParaRPr>
          </a:p>
          <a:p>
            <a:pPr algn="l">
              <a:lnSpc>
                <a:spcPts val="3665"/>
              </a:lnSpc>
              <a:spcBef>
                <a:spcPct val="0"/>
              </a:spcBef>
            </a:pPr>
            <a:r>
              <a:rPr lang="en-US" sz="2617" u="none" strike="noStrike">
                <a:solidFill>
                  <a:srgbClr val="000000"/>
                </a:solidFill>
                <a:latin typeface="Poppins"/>
              </a:rPr>
              <a:t>This approach provides a </a:t>
            </a:r>
            <a:r>
              <a:rPr lang="en-US" sz="2617" u="none" strike="noStrike">
                <a:solidFill>
                  <a:srgbClr val="000000"/>
                </a:solidFill>
                <a:latin typeface="Poppins Bold Italics"/>
              </a:rPr>
              <a:t>realistic </a:t>
            </a:r>
            <a:r>
              <a:rPr lang="en-US" sz="2617" u="none" strike="noStrike">
                <a:solidFill>
                  <a:srgbClr val="000000"/>
                </a:solidFill>
                <a:latin typeface="Poppins"/>
              </a:rPr>
              <a:t>and </a:t>
            </a:r>
            <a:r>
              <a:rPr lang="en-US" sz="2617" u="none" strike="noStrike">
                <a:solidFill>
                  <a:srgbClr val="000000"/>
                </a:solidFill>
                <a:latin typeface="Poppins Bold Italics"/>
              </a:rPr>
              <a:t>generalizable </a:t>
            </a:r>
            <a:r>
              <a:rPr lang="en-US" sz="2617" u="none" strike="noStrike">
                <a:solidFill>
                  <a:srgbClr val="000000"/>
                </a:solidFill>
                <a:latin typeface="Poppins"/>
              </a:rPr>
              <a:t>assessment of the model's performance.</a:t>
            </a:r>
          </a:p>
          <a:p>
            <a:pPr algn="l">
              <a:lnSpc>
                <a:spcPts val="3665"/>
              </a:lnSpc>
              <a:spcBef>
                <a:spcPct val="0"/>
              </a:spcBef>
            </a:pPr>
            <a:endParaRPr lang="en-US" sz="2617" u="none" strike="noStrike">
              <a:solidFill>
                <a:srgbClr val="000000"/>
              </a:solidFill>
              <a:latin typeface="Poppins"/>
            </a:endParaRPr>
          </a:p>
        </p:txBody>
      </p:sp>
      <p:sp>
        <p:nvSpPr>
          <p:cNvPr id="5" name="Freeform 5"/>
          <p:cNvSpPr/>
          <p:nvPr/>
        </p:nvSpPr>
        <p:spPr>
          <a:xfrm rot="10595445">
            <a:off x="-1352607" y="7440053"/>
            <a:ext cx="4065185" cy="3636493"/>
          </a:xfrm>
          <a:custGeom>
            <a:avLst/>
            <a:gdLst/>
            <a:ahLst/>
            <a:cxnLst/>
            <a:rect l="l" t="t" r="r" b="b"/>
            <a:pathLst>
              <a:path w="4065185" h="3636493">
                <a:moveTo>
                  <a:pt x="0" y="0"/>
                </a:moveTo>
                <a:lnTo>
                  <a:pt x="4065185" y="0"/>
                </a:lnTo>
                <a:lnTo>
                  <a:pt x="4065185" y="3636494"/>
                </a:lnTo>
                <a:lnTo>
                  <a:pt x="0" y="36364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it-IT"/>
          </a:p>
        </p:txBody>
      </p:sp>
      <p:sp>
        <p:nvSpPr>
          <p:cNvPr id="6" name="TextBox 6"/>
          <p:cNvSpPr txBox="1"/>
          <p:nvPr/>
        </p:nvSpPr>
        <p:spPr>
          <a:xfrm>
            <a:off x="679986" y="631645"/>
            <a:ext cx="13179704" cy="1488440"/>
          </a:xfrm>
          <a:prstGeom prst="rect">
            <a:avLst/>
          </a:prstGeom>
        </p:spPr>
        <p:txBody>
          <a:bodyPr lIns="0" tIns="0" rIns="0" bIns="0" rtlCol="0" anchor="t">
            <a:spAutoFit/>
          </a:bodyPr>
          <a:lstStyle/>
          <a:p>
            <a:pPr algn="l">
              <a:lnSpc>
                <a:spcPts val="5829"/>
              </a:lnSpc>
            </a:pPr>
            <a:r>
              <a:rPr lang="en-US" sz="5499" b="1" dirty="0">
                <a:solidFill>
                  <a:srgbClr val="000000"/>
                </a:solidFill>
                <a:latin typeface="League Spartan Semi-Bold"/>
              </a:rPr>
              <a:t>FINAL DATA PREPARATION</a:t>
            </a:r>
          </a:p>
          <a:p>
            <a:pPr algn="l">
              <a:lnSpc>
                <a:spcPts val="5829"/>
              </a:lnSpc>
            </a:pPr>
            <a:r>
              <a:rPr lang="en-US" sz="5499" b="1" dirty="0">
                <a:solidFill>
                  <a:srgbClr val="000000"/>
                </a:solidFill>
                <a:latin typeface="League Spartan Semi-Bold"/>
              </a:rPr>
              <a:t>AND MODEL TRAINING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8186" y="681676"/>
            <a:ext cx="1415631" cy="9027109"/>
            <a:chOff x="0" y="0"/>
            <a:chExt cx="372841" cy="2377510"/>
          </a:xfrm>
        </p:grpSpPr>
        <p:sp>
          <p:nvSpPr>
            <p:cNvPr id="3" name="Freeform 3"/>
            <p:cNvSpPr/>
            <p:nvPr/>
          </p:nvSpPr>
          <p:spPr>
            <a:xfrm>
              <a:off x="0" y="0"/>
              <a:ext cx="372841" cy="2377510"/>
            </a:xfrm>
            <a:custGeom>
              <a:avLst/>
              <a:gdLst/>
              <a:ahLst/>
              <a:cxnLst/>
              <a:rect l="l" t="t" r="r" b="b"/>
              <a:pathLst>
                <a:path w="372841" h="2377510">
                  <a:moveTo>
                    <a:pt x="0" y="0"/>
                  </a:moveTo>
                  <a:lnTo>
                    <a:pt x="372841" y="0"/>
                  </a:lnTo>
                  <a:lnTo>
                    <a:pt x="372841" y="2377510"/>
                  </a:lnTo>
                  <a:lnTo>
                    <a:pt x="0" y="2377510"/>
                  </a:lnTo>
                  <a:close/>
                </a:path>
              </a:pathLst>
            </a:custGeom>
            <a:solidFill>
              <a:srgbClr val="E2CDF7"/>
            </a:solidFill>
          </p:spPr>
          <p:txBody>
            <a:bodyPr/>
            <a:lstStyle/>
            <a:p>
              <a:endParaRPr lang="it-IT"/>
            </a:p>
          </p:txBody>
        </p:sp>
        <p:sp>
          <p:nvSpPr>
            <p:cNvPr id="4" name="TextBox 4"/>
            <p:cNvSpPr txBox="1"/>
            <p:nvPr/>
          </p:nvSpPr>
          <p:spPr>
            <a:xfrm>
              <a:off x="0" y="-38100"/>
              <a:ext cx="372841" cy="241561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0611544" y="-3888577"/>
            <a:ext cx="11607987" cy="6774843"/>
          </a:xfrm>
          <a:custGeom>
            <a:avLst/>
            <a:gdLst/>
            <a:ahLst/>
            <a:cxnLst/>
            <a:rect l="l" t="t" r="r" b="b"/>
            <a:pathLst>
              <a:path w="11607987" h="6774843">
                <a:moveTo>
                  <a:pt x="0" y="0"/>
                </a:moveTo>
                <a:lnTo>
                  <a:pt x="11607987" y="0"/>
                </a:lnTo>
                <a:lnTo>
                  <a:pt x="11607987" y="6774844"/>
                </a:lnTo>
                <a:lnTo>
                  <a:pt x="0" y="67748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6" name="Freeform 6"/>
          <p:cNvSpPr/>
          <p:nvPr/>
        </p:nvSpPr>
        <p:spPr>
          <a:xfrm>
            <a:off x="2722051" y="5761270"/>
            <a:ext cx="12108772" cy="3947515"/>
          </a:xfrm>
          <a:custGeom>
            <a:avLst/>
            <a:gdLst/>
            <a:ahLst/>
            <a:cxnLst/>
            <a:rect l="l" t="t" r="r" b="b"/>
            <a:pathLst>
              <a:path w="12108772" h="3947515">
                <a:moveTo>
                  <a:pt x="0" y="0"/>
                </a:moveTo>
                <a:lnTo>
                  <a:pt x="12108772" y="0"/>
                </a:lnTo>
                <a:lnTo>
                  <a:pt x="12108772" y="3947515"/>
                </a:lnTo>
                <a:lnTo>
                  <a:pt x="0" y="3947515"/>
                </a:lnTo>
                <a:lnTo>
                  <a:pt x="0" y="0"/>
                </a:lnTo>
                <a:close/>
              </a:path>
            </a:pathLst>
          </a:custGeom>
          <a:blipFill>
            <a:blip r:embed="rId5"/>
            <a:stretch>
              <a:fillRect/>
            </a:stretch>
          </a:blipFill>
        </p:spPr>
        <p:txBody>
          <a:bodyPr/>
          <a:lstStyle/>
          <a:p>
            <a:endParaRPr lang="it-IT"/>
          </a:p>
        </p:txBody>
      </p:sp>
      <p:sp>
        <p:nvSpPr>
          <p:cNvPr id="7" name="Freeform 7"/>
          <p:cNvSpPr/>
          <p:nvPr/>
        </p:nvSpPr>
        <p:spPr>
          <a:xfrm>
            <a:off x="11481184" y="3862105"/>
            <a:ext cx="3349639" cy="1767865"/>
          </a:xfrm>
          <a:custGeom>
            <a:avLst/>
            <a:gdLst/>
            <a:ahLst/>
            <a:cxnLst/>
            <a:rect l="l" t="t" r="r" b="b"/>
            <a:pathLst>
              <a:path w="3349639" h="1767865">
                <a:moveTo>
                  <a:pt x="0" y="0"/>
                </a:moveTo>
                <a:lnTo>
                  <a:pt x="3349639" y="0"/>
                </a:lnTo>
                <a:lnTo>
                  <a:pt x="3349639" y="1767866"/>
                </a:lnTo>
                <a:lnTo>
                  <a:pt x="0" y="1767866"/>
                </a:lnTo>
                <a:lnTo>
                  <a:pt x="0" y="0"/>
                </a:lnTo>
                <a:close/>
              </a:path>
            </a:pathLst>
          </a:custGeom>
          <a:blipFill>
            <a:blip r:embed="rId6"/>
            <a:stretch>
              <a:fillRect/>
            </a:stretch>
          </a:blipFill>
        </p:spPr>
        <p:txBody>
          <a:bodyPr/>
          <a:lstStyle/>
          <a:p>
            <a:endParaRPr lang="it-IT"/>
          </a:p>
        </p:txBody>
      </p:sp>
      <p:sp>
        <p:nvSpPr>
          <p:cNvPr id="8" name="TextBox 8"/>
          <p:cNvSpPr txBox="1"/>
          <p:nvPr/>
        </p:nvSpPr>
        <p:spPr>
          <a:xfrm>
            <a:off x="2722051" y="701303"/>
            <a:ext cx="12957448" cy="1365250"/>
          </a:xfrm>
          <a:prstGeom prst="rect">
            <a:avLst/>
          </a:prstGeom>
        </p:spPr>
        <p:txBody>
          <a:bodyPr lIns="0" tIns="0" rIns="0" bIns="0" rtlCol="0" anchor="t">
            <a:spAutoFit/>
          </a:bodyPr>
          <a:lstStyle/>
          <a:p>
            <a:pPr algn="l">
              <a:lnSpc>
                <a:spcPts val="5300"/>
              </a:lnSpc>
            </a:pPr>
            <a:r>
              <a:rPr lang="en-US" sz="5000" b="1" dirty="0">
                <a:solidFill>
                  <a:srgbClr val="000000"/>
                </a:solidFill>
                <a:latin typeface="League Spartan Semi-Bold"/>
              </a:rPr>
              <a:t>GENERATING PREDICTIONS </a:t>
            </a:r>
          </a:p>
          <a:p>
            <a:pPr algn="l">
              <a:lnSpc>
                <a:spcPts val="5300"/>
              </a:lnSpc>
            </a:pPr>
            <a:r>
              <a:rPr lang="en-US" sz="5000" b="1" dirty="0">
                <a:solidFill>
                  <a:srgbClr val="000000"/>
                </a:solidFill>
                <a:latin typeface="League Spartan Semi-Bold"/>
              </a:rPr>
              <a:t>AND SUBMITTING TO KAGGLE</a:t>
            </a:r>
          </a:p>
        </p:txBody>
      </p:sp>
      <p:sp>
        <p:nvSpPr>
          <p:cNvPr id="9" name="TextBox 9"/>
          <p:cNvSpPr txBox="1"/>
          <p:nvPr/>
        </p:nvSpPr>
        <p:spPr>
          <a:xfrm>
            <a:off x="2722051" y="1999878"/>
            <a:ext cx="12608478" cy="3657780"/>
          </a:xfrm>
          <a:prstGeom prst="rect">
            <a:avLst/>
          </a:prstGeom>
        </p:spPr>
        <p:txBody>
          <a:bodyPr lIns="0" tIns="0" rIns="0" bIns="0" rtlCol="0" anchor="t">
            <a:spAutoFit/>
          </a:bodyPr>
          <a:lstStyle/>
          <a:p>
            <a:pPr algn="l">
              <a:lnSpc>
                <a:spcPts val="3665"/>
              </a:lnSpc>
              <a:spcBef>
                <a:spcPct val="0"/>
              </a:spcBef>
            </a:pPr>
            <a:r>
              <a:rPr lang="en-US" sz="2617" u="none" strike="noStrike">
                <a:solidFill>
                  <a:srgbClr val="000000"/>
                </a:solidFill>
                <a:latin typeface="Poppins"/>
              </a:rPr>
              <a:t>This part of the workflow focuses on preparing the test set and formatting our predictions for submission.</a:t>
            </a:r>
          </a:p>
          <a:p>
            <a:pPr algn="l">
              <a:lnSpc>
                <a:spcPts val="3665"/>
              </a:lnSpc>
              <a:spcBef>
                <a:spcPct val="0"/>
              </a:spcBef>
            </a:pPr>
            <a:endParaRPr lang="en-US" sz="2617" u="none" strike="noStrike">
              <a:solidFill>
                <a:srgbClr val="000000"/>
              </a:solidFill>
              <a:latin typeface="Poppins"/>
            </a:endParaRPr>
          </a:p>
          <a:p>
            <a:pPr marL="565206" lvl="1" indent="-282603" algn="l">
              <a:lnSpc>
                <a:spcPts val="3665"/>
              </a:lnSpc>
              <a:spcBef>
                <a:spcPct val="0"/>
              </a:spcBef>
              <a:buAutoNum type="arabicPeriod"/>
            </a:pPr>
            <a:r>
              <a:rPr lang="en-US" sz="2617" u="none" strike="noStrike">
                <a:solidFill>
                  <a:srgbClr val="000000"/>
                </a:solidFill>
                <a:latin typeface="Poppins Semi-Bold"/>
              </a:rPr>
              <a:t>Loading the </a:t>
            </a:r>
            <a:r>
              <a:rPr lang="en-US" sz="2617" u="none" strike="noStrike">
                <a:solidFill>
                  <a:srgbClr val="000000"/>
                </a:solidFill>
                <a:latin typeface="Poppins Semi-Bold Italics"/>
              </a:rPr>
              <a:t>unlabeled </a:t>
            </a:r>
            <a:r>
              <a:rPr lang="en-US" sz="2617" u="none" strike="noStrike">
                <a:solidFill>
                  <a:srgbClr val="000000"/>
                </a:solidFill>
                <a:latin typeface="Poppins Semi-Bold"/>
              </a:rPr>
              <a:t>Test Set</a:t>
            </a:r>
          </a:p>
          <a:p>
            <a:pPr marL="565206" lvl="1" indent="-282603" algn="l">
              <a:lnSpc>
                <a:spcPts val="3665"/>
              </a:lnSpc>
              <a:spcBef>
                <a:spcPct val="0"/>
              </a:spcBef>
              <a:buAutoNum type="arabicPeriod"/>
            </a:pPr>
            <a:r>
              <a:rPr lang="en-US" sz="2617" u="none" strike="noStrike">
                <a:solidFill>
                  <a:srgbClr val="000000"/>
                </a:solidFill>
                <a:latin typeface="Poppins"/>
              </a:rPr>
              <a:t>Applying </a:t>
            </a:r>
            <a:r>
              <a:rPr lang="en-US" sz="2617" u="none" strike="noStrike">
                <a:solidFill>
                  <a:srgbClr val="000000"/>
                </a:solidFill>
                <a:latin typeface="Poppins Semi-Bold"/>
              </a:rPr>
              <a:t>Preprocessing Transformations</a:t>
            </a:r>
          </a:p>
          <a:p>
            <a:pPr marL="565206" lvl="1" indent="-282603" algn="l">
              <a:lnSpc>
                <a:spcPts val="3665"/>
              </a:lnSpc>
              <a:spcBef>
                <a:spcPct val="0"/>
              </a:spcBef>
              <a:buAutoNum type="arabicPeriod"/>
            </a:pPr>
            <a:r>
              <a:rPr lang="en-US" sz="2617" u="none" strike="noStrike">
                <a:solidFill>
                  <a:srgbClr val="000000"/>
                </a:solidFill>
                <a:latin typeface="Poppins Semi-Bold"/>
              </a:rPr>
              <a:t>Predicting</a:t>
            </a:r>
            <a:r>
              <a:rPr lang="en-US" sz="2617" u="none" strike="noStrike">
                <a:solidFill>
                  <a:srgbClr val="000000"/>
                </a:solidFill>
                <a:latin typeface="Poppins"/>
              </a:rPr>
              <a:t> with the Trained Model</a:t>
            </a:r>
          </a:p>
          <a:p>
            <a:pPr marL="565206" lvl="1" indent="-282603" algn="l">
              <a:lnSpc>
                <a:spcPts val="3665"/>
              </a:lnSpc>
              <a:spcBef>
                <a:spcPct val="0"/>
              </a:spcBef>
              <a:buAutoNum type="arabicPeriod"/>
            </a:pPr>
            <a:r>
              <a:rPr lang="en-US" sz="2617" u="none" strike="noStrike">
                <a:solidFill>
                  <a:srgbClr val="000000"/>
                </a:solidFill>
                <a:latin typeface="Poppins Semi-Bold"/>
              </a:rPr>
              <a:t>Formatting </a:t>
            </a:r>
            <a:r>
              <a:rPr lang="en-US" sz="2617" u="none" strike="noStrike">
                <a:solidFill>
                  <a:srgbClr val="000000"/>
                </a:solidFill>
                <a:latin typeface="Poppins"/>
              </a:rPr>
              <a:t>the Submission</a:t>
            </a:r>
          </a:p>
          <a:p>
            <a:pPr marL="565206" lvl="1" indent="-282603" algn="l">
              <a:lnSpc>
                <a:spcPts val="3665"/>
              </a:lnSpc>
              <a:spcBef>
                <a:spcPct val="0"/>
              </a:spcBef>
              <a:buAutoNum type="arabicPeriod"/>
            </a:pPr>
            <a:r>
              <a:rPr lang="en-US" sz="2617" u="none" strike="noStrike">
                <a:solidFill>
                  <a:srgbClr val="000000"/>
                </a:solidFill>
                <a:latin typeface="Poppins Semi-Bold"/>
              </a:rPr>
              <a:t>Writing </a:t>
            </a:r>
            <a:r>
              <a:rPr lang="en-US" sz="2617" u="none" strike="noStrike">
                <a:solidFill>
                  <a:srgbClr val="000000"/>
                </a:solidFill>
                <a:latin typeface="Poppins"/>
              </a:rPr>
              <a:t>the Submission File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67168" y="1443093"/>
            <a:ext cx="13353665" cy="8139013"/>
            <a:chOff x="0" y="0"/>
            <a:chExt cx="17804886" cy="10852017"/>
          </a:xfrm>
        </p:grpSpPr>
        <p:sp>
          <p:nvSpPr>
            <p:cNvPr id="3" name="Freeform 3"/>
            <p:cNvSpPr/>
            <p:nvPr/>
          </p:nvSpPr>
          <p:spPr>
            <a:xfrm>
              <a:off x="0" y="0"/>
              <a:ext cx="17804886" cy="7857694"/>
            </a:xfrm>
            <a:custGeom>
              <a:avLst/>
              <a:gdLst/>
              <a:ahLst/>
              <a:cxnLst/>
              <a:rect l="l" t="t" r="r" b="b"/>
              <a:pathLst>
                <a:path w="17804886" h="7857694">
                  <a:moveTo>
                    <a:pt x="0" y="0"/>
                  </a:moveTo>
                  <a:lnTo>
                    <a:pt x="17804886" y="0"/>
                  </a:lnTo>
                  <a:lnTo>
                    <a:pt x="17804886" y="7857694"/>
                  </a:lnTo>
                  <a:lnTo>
                    <a:pt x="0" y="7857694"/>
                  </a:lnTo>
                  <a:lnTo>
                    <a:pt x="0" y="0"/>
                  </a:lnTo>
                  <a:close/>
                </a:path>
              </a:pathLst>
            </a:custGeom>
            <a:blipFill>
              <a:blip r:embed="rId3"/>
              <a:stretch>
                <a:fillRect/>
              </a:stretch>
            </a:blipFill>
          </p:spPr>
          <p:txBody>
            <a:bodyPr/>
            <a:lstStyle/>
            <a:p>
              <a:endParaRPr lang="it-IT"/>
            </a:p>
          </p:txBody>
        </p:sp>
        <p:sp>
          <p:nvSpPr>
            <p:cNvPr id="4" name="Freeform 4"/>
            <p:cNvSpPr/>
            <p:nvPr/>
          </p:nvSpPr>
          <p:spPr>
            <a:xfrm>
              <a:off x="7434760" y="7857694"/>
              <a:ext cx="8713385" cy="2994324"/>
            </a:xfrm>
            <a:custGeom>
              <a:avLst/>
              <a:gdLst/>
              <a:ahLst/>
              <a:cxnLst/>
              <a:rect l="l" t="t" r="r" b="b"/>
              <a:pathLst>
                <a:path w="8713385" h="2994324">
                  <a:moveTo>
                    <a:pt x="0" y="0"/>
                  </a:moveTo>
                  <a:lnTo>
                    <a:pt x="8713385" y="0"/>
                  </a:lnTo>
                  <a:lnTo>
                    <a:pt x="8713385" y="2994323"/>
                  </a:lnTo>
                  <a:lnTo>
                    <a:pt x="0" y="2994323"/>
                  </a:lnTo>
                  <a:lnTo>
                    <a:pt x="0" y="0"/>
                  </a:lnTo>
                  <a:close/>
                </a:path>
              </a:pathLst>
            </a:custGeom>
            <a:blipFill>
              <a:blip r:embed="rId4"/>
              <a:stretch>
                <a:fillRect/>
              </a:stretch>
            </a:blipFill>
          </p:spPr>
          <p:txBody>
            <a:bodyPr/>
            <a:lstStyle/>
            <a:p>
              <a:endParaRPr lang="it-IT"/>
            </a:p>
          </p:txBody>
        </p:sp>
      </p:grpSp>
      <p:sp>
        <p:nvSpPr>
          <p:cNvPr id="5" name="TextBox 5"/>
          <p:cNvSpPr txBox="1"/>
          <p:nvPr/>
        </p:nvSpPr>
        <p:spPr>
          <a:xfrm>
            <a:off x="5081370" y="330200"/>
            <a:ext cx="8125261" cy="698500"/>
          </a:xfrm>
          <a:prstGeom prst="rect">
            <a:avLst/>
          </a:prstGeom>
        </p:spPr>
        <p:txBody>
          <a:bodyPr lIns="0" tIns="0" rIns="0" bIns="0" rtlCol="0" anchor="t">
            <a:spAutoFit/>
          </a:bodyPr>
          <a:lstStyle/>
          <a:p>
            <a:pPr algn="l">
              <a:lnSpc>
                <a:spcPts val="5300"/>
              </a:lnSpc>
            </a:pPr>
            <a:r>
              <a:rPr lang="en-US" sz="5000">
                <a:solidFill>
                  <a:srgbClr val="000000"/>
                </a:solidFill>
                <a:latin typeface="League Spartan"/>
              </a:rPr>
              <a:t>COMPLETE WORKFLOW</a:t>
            </a:r>
          </a:p>
        </p:txBody>
      </p:sp>
      <p:sp>
        <p:nvSpPr>
          <p:cNvPr id="6" name="Freeform 6"/>
          <p:cNvSpPr/>
          <p:nvPr/>
        </p:nvSpPr>
        <p:spPr>
          <a:xfrm rot="-10800000">
            <a:off x="-7571426" y="-874687"/>
            <a:ext cx="11607987" cy="6774843"/>
          </a:xfrm>
          <a:custGeom>
            <a:avLst/>
            <a:gdLst/>
            <a:ahLst/>
            <a:cxnLst/>
            <a:rect l="l" t="t" r="r" b="b"/>
            <a:pathLst>
              <a:path w="11607987" h="6774843">
                <a:moveTo>
                  <a:pt x="0" y="0"/>
                </a:moveTo>
                <a:lnTo>
                  <a:pt x="11607987" y="0"/>
                </a:lnTo>
                <a:lnTo>
                  <a:pt x="11607987" y="6774843"/>
                </a:lnTo>
                <a:lnTo>
                  <a:pt x="0" y="67748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it-IT"/>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2744</Words>
  <Application>Microsoft Office PowerPoint</Application>
  <PresentationFormat>Personalizzato</PresentationFormat>
  <Paragraphs>175</Paragraphs>
  <Slides>10</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10</vt:i4>
      </vt:variant>
    </vt:vector>
  </HeadingPairs>
  <TitlesOfParts>
    <vt:vector size="20" baseType="lpstr">
      <vt:lpstr>Arial</vt:lpstr>
      <vt:lpstr>Calibri</vt:lpstr>
      <vt:lpstr>League Spartan</vt:lpstr>
      <vt:lpstr>Poppins Semi-Bold Italics</vt:lpstr>
      <vt:lpstr>Poppins Bold</vt:lpstr>
      <vt:lpstr>Poppins Semi-Bold</vt:lpstr>
      <vt:lpstr>Poppins</vt:lpstr>
      <vt:lpstr>League Spartan Semi-Bold</vt:lpstr>
      <vt:lpstr>Poppins Bold Italics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AGE PREDICTION CONTEST (Presentazione)</dc:title>
  <dc:creator>vincenzo bruno</dc:creator>
  <cp:lastModifiedBy>VINCENZO LUIGI BRUNO</cp:lastModifiedBy>
  <cp:revision>3</cp:revision>
  <dcterms:created xsi:type="dcterms:W3CDTF">2006-08-16T00:00:00Z</dcterms:created>
  <dcterms:modified xsi:type="dcterms:W3CDTF">2024-06-04T07:08:45Z</dcterms:modified>
  <dc:identifier>DAGHF1xSFfY</dc:identifier>
</cp:coreProperties>
</file>